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307" r:id="rId2"/>
    <p:sldId id="389" r:id="rId3"/>
    <p:sldId id="450" r:id="rId4"/>
    <p:sldId id="452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BC"/>
    <a:srgbClr val="FFB869"/>
    <a:srgbClr val="3F8DFF"/>
    <a:srgbClr val="217BFF"/>
    <a:srgbClr val="0057D6"/>
    <a:srgbClr val="0066FF"/>
    <a:srgbClr val="EE7D00"/>
    <a:srgbClr val="FA8300"/>
    <a:srgbClr val="D26E00"/>
    <a:srgbClr val="FF8A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4702" autoAdjust="0"/>
    <p:restoredTop sz="94636" autoAdjust="0"/>
  </p:normalViewPr>
  <p:slideViewPr>
    <p:cSldViewPr>
      <p:cViewPr>
        <p:scale>
          <a:sx n="100" d="100"/>
          <a:sy n="100" d="100"/>
        </p:scale>
        <p:origin x="-267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770" y="-72"/>
      </p:cViewPr>
      <p:guideLst>
        <p:guide orient="horz" pos="3126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1003641436712752E-2"/>
          <c:y val="4.7751946738667332E-2"/>
          <c:w val="0.93512685914260718"/>
          <c:h val="0.88264640023070629"/>
        </c:manualLayout>
      </c:layout>
      <c:barChart>
        <c:barDir val="col"/>
        <c:grouping val="clustered"/>
        <c:ser>
          <c:idx val="0"/>
          <c:order val="0"/>
          <c:tx>
            <c:strRef>
              <c:f>Лист2!$A$2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>
              <a:gsLst>
                <a:gs pos="0">
                  <a:srgbClr val="1F497D">
                    <a:lumMod val="60000"/>
                    <a:lumOff val="40000"/>
                  </a:srgbClr>
                </a:gs>
                <a:gs pos="51000">
                  <a:srgbClr val="1F497D">
                    <a:lumMod val="40000"/>
                    <a:lumOff val="60000"/>
                  </a:srgb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c:spPr>
          <c:dLbls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Лист2!$B$1:$D$1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506.9</c:v>
                </c:pt>
                <c:pt idx="1">
                  <c:v>502</c:v>
                </c:pt>
                <c:pt idx="2">
                  <c:v>497.7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0">
                  <a:srgbClr val="C0504D">
                    <a:lumMod val="60000"/>
                    <a:lumOff val="40000"/>
                  </a:srgbClr>
                </a:gs>
                <a:gs pos="51000">
                  <a:srgbClr val="C0504D">
                    <a:lumMod val="40000"/>
                    <a:lumOff val="60000"/>
                  </a:srgb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</a:gradFill>
          </c:spPr>
          <c:dLbls>
            <c:dLbl>
              <c:idx val="0"/>
              <c:layout>
                <c:manualLayout>
                  <c:x val="1.1443974727996443E-2"/>
                  <c:y val="0"/>
                </c:manualLayout>
              </c:layout>
              <c:showVal val="1"/>
            </c:dLbl>
            <c:numFmt formatCode="#,##0.0" sourceLinked="0"/>
            <c:showVal val="1"/>
          </c:dLbls>
          <c:cat>
            <c:numRef>
              <c:f>Лист2!$B$1:$D$1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 formatCode="0.0">
                  <c:v>565.1</c:v>
                </c:pt>
                <c:pt idx="1">
                  <c:v>520.1</c:v>
                </c:pt>
                <c:pt idx="2">
                  <c:v>487.2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Профицит/Дефицит</c:v>
                </c:pt>
              </c:strCache>
            </c:strRef>
          </c:tx>
          <c:spPr>
            <a:gradFill>
              <a:gsLst>
                <a:gs pos="0">
                  <a:srgbClr val="9BBB59">
                    <a:lumMod val="75000"/>
                  </a:srgbClr>
                </a:gs>
                <a:gs pos="51000">
                  <a:srgbClr val="9BBB59">
                    <a:lumMod val="60000"/>
                    <a:lumOff val="40000"/>
                  </a:srgbClr>
                </a:gs>
                <a:gs pos="100000">
                  <a:schemeClr val="accent3">
                    <a:lumMod val="75000"/>
                  </a:schemeClr>
                </a:gs>
              </a:gsLst>
              <a:lin ang="0" scaled="0"/>
            </a:gradFill>
          </c:spPr>
          <c:dLbls>
            <c:dLbl>
              <c:idx val="2"/>
              <c:layout>
                <c:manualLayout>
                  <c:x val="3.2697070651417424E-3"/>
                  <c:y val="-2.3487995986360689E-2"/>
                </c:manualLayout>
              </c:layout>
              <c:showVal val="1"/>
            </c:dLbl>
            <c:numFmt formatCode="#,##0.0" sourceLinked="0"/>
            <c:showVal val="1"/>
          </c:dLbls>
          <c:cat>
            <c:numRef>
              <c:f>Лист2!$B$1:$D$1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Лист2!$B$4:$D$4</c:f>
              <c:numCache>
                <c:formatCode>General</c:formatCode>
                <c:ptCount val="3"/>
                <c:pt idx="0" formatCode="0.0">
                  <c:v>-58.2</c:v>
                </c:pt>
                <c:pt idx="1">
                  <c:v>-18.100000000000001</c:v>
                </c:pt>
                <c:pt idx="2">
                  <c:v>10.5</c:v>
                </c:pt>
              </c:numCache>
            </c:numRef>
          </c:val>
        </c:ser>
        <c:gapWidth val="100"/>
        <c:axId val="67177856"/>
        <c:axId val="67204224"/>
      </c:barChart>
      <c:catAx>
        <c:axId val="6717785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600"/>
            </a:pPr>
            <a:endParaRPr lang="ru-RU"/>
          </a:p>
        </c:txPr>
        <c:crossAx val="67204224"/>
        <c:crosses val="autoZero"/>
        <c:auto val="1"/>
        <c:lblAlgn val="ctr"/>
        <c:lblOffset val="100"/>
      </c:catAx>
      <c:valAx>
        <c:axId val="67204224"/>
        <c:scaling>
          <c:orientation val="minMax"/>
        </c:scaling>
        <c:axPos val="l"/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177856"/>
        <c:crosses val="autoZero"/>
        <c:crossBetween val="between"/>
      </c:valAx>
      <c:spPr>
        <a:noFill/>
        <a:ln w="19037">
          <a:noFill/>
        </a:ln>
      </c:spPr>
    </c:plotArea>
    <c:legend>
      <c:legendPos val="b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400" b="1">
          <a:latin typeface="Calibri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floor>
      <c:spPr>
        <a:noFill/>
        <a:ln w="9525">
          <a:noFill/>
        </a:ln>
      </c:spPr>
    </c:floor>
    <c:sideWall>
      <c:spPr>
        <a:noFill/>
        <a:ln w="19146">
          <a:noFill/>
        </a:ln>
      </c:spPr>
    </c:sideWall>
    <c:backWall>
      <c:spPr>
        <a:noFill/>
        <a:ln w="19146">
          <a:noFill/>
        </a:ln>
      </c:spPr>
    </c:backWall>
    <c:plotArea>
      <c:layout>
        <c:manualLayout>
          <c:layoutTarget val="inner"/>
          <c:xMode val="edge"/>
          <c:yMode val="edge"/>
          <c:x val="5.3435992425102392E-2"/>
          <c:y val="7.4760320503409736E-2"/>
          <c:w val="0.84152778417028196"/>
          <c:h val="0.7720310111660949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50000">
                  <a:srgbClr val="1F497D">
                    <a:lumMod val="60000"/>
                    <a:lumOff val="40000"/>
                  </a:srgb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73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178330.5</c:v>
                </c:pt>
                <c:pt idx="1">
                  <c:v>148236.79999999999</c:v>
                </c:pt>
                <c:pt idx="2">
                  <c:v>138743.4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>
              <a:gsLst>
                <a:gs pos="0">
                  <a:srgbClr val="C0504D">
                    <a:lumMod val="40000"/>
                    <a:lumOff val="60000"/>
                  </a:srgbClr>
                </a:gs>
                <a:gs pos="50000">
                  <a:srgbClr val="C0504D">
                    <a:lumMod val="40000"/>
                    <a:lumOff val="60000"/>
                  </a:srgb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327488.2</c:v>
                </c:pt>
                <c:pt idx="1">
                  <c:v>353727.3</c:v>
                </c:pt>
                <c:pt idx="2">
                  <c:v>358914.5</c:v>
                </c:pt>
              </c:numCache>
            </c:numRef>
          </c:val>
        </c:ser>
        <c:gapWidth val="100"/>
        <c:shape val="cone"/>
        <c:axId val="70462464"/>
        <c:axId val="70472448"/>
        <c:axId val="68069120"/>
      </c:bar3DChart>
      <c:catAx>
        <c:axId val="704624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472448"/>
        <c:crosses val="autoZero"/>
        <c:auto val="1"/>
        <c:lblAlgn val="ctr"/>
        <c:lblOffset val="100"/>
      </c:catAx>
      <c:valAx>
        <c:axId val="70472448"/>
        <c:scaling>
          <c:orientation val="minMax"/>
        </c:scaling>
        <c:delete val="1"/>
        <c:axPos val="l"/>
        <c:numFmt formatCode="#,##0" sourceLinked="0"/>
        <c:tickLblPos val="none"/>
        <c:crossAx val="70462464"/>
        <c:crosses val="autoZero"/>
        <c:crossBetween val="between"/>
      </c:valAx>
      <c:serAx>
        <c:axId val="68069120"/>
        <c:scaling>
          <c:orientation val="minMax"/>
        </c:scaling>
        <c:delete val="1"/>
        <c:axPos val="b"/>
        <c:tickLblPos val="nextTo"/>
        <c:crossAx val="70472448"/>
        <c:crosses val="autoZero"/>
      </c:ser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87">
          <a:latin typeface="Calibri" pitchFamily="34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gradFill flip="none" rotWithShape="1">
          <a:gsLst>
            <a:gs pos="0">
              <a:schemeClr val="bg1">
                <a:lumMod val="75000"/>
              </a:schemeClr>
            </a:gs>
            <a:gs pos="50000">
              <a:srgbClr val="FFFFFF">
                <a:lumMod val="95000"/>
              </a:srgbClr>
            </a:gs>
            <a:gs pos="100000">
              <a:srgbClr val="FFFFFF">
                <a:lumMod val="75000"/>
              </a:srgbClr>
            </a:gs>
          </a:gsLst>
          <a:lin ang="2700000" scaled="1"/>
          <a:tileRect/>
        </a:gradFill>
        <a:ln w="9525">
          <a:solidFill>
            <a:schemeClr val="bg1">
              <a:lumMod val="50000"/>
            </a:schemeClr>
          </a:solidFill>
        </a:ln>
      </c:spPr>
    </c:floor>
    <c:backWall>
      <c:spPr>
        <a:noFill/>
        <a:ln>
          <a:solidFill>
            <a:schemeClr val="bg1">
              <a:lumMod val="50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0.12065242331498972"/>
          <c:y val="4.3498090855402495E-2"/>
          <c:w val="0.87934757668501506"/>
          <c:h val="0.7043958939962778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>
              <a:gsLst>
                <a:gs pos="0">
                  <a:srgbClr val="2A8649">
                    <a:alpha val="90000"/>
                  </a:srgbClr>
                </a:gs>
                <a:gs pos="50000">
                  <a:srgbClr val="79D5A3">
                    <a:alpha val="90000"/>
                  </a:srgbClr>
                </a:gs>
                <a:gs pos="100000">
                  <a:srgbClr val="2A8649">
                    <a:alpha val="90000"/>
                  </a:srgbClr>
                </a:gs>
              </a:gsLst>
              <a:lin ang="1620000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plastic">
              <a:bevelT/>
            </a:sp3d>
          </c:spPr>
          <c:dLbls>
            <c:dLbl>
              <c:idx val="0"/>
              <c:layout>
                <c:manualLayout>
                  <c:x val="2.2862686038999807E-2"/>
                  <c:y val="4.1992688643060824E-3"/>
                </c:manualLayout>
              </c:layout>
              <c:showVal val="1"/>
            </c:dLbl>
            <c:dLbl>
              <c:idx val="1"/>
              <c:layout>
                <c:manualLayout>
                  <c:x val="1.6330490027857063E-2"/>
                  <c:y val="-8.3985377286121647E-3"/>
                </c:manualLayout>
              </c:layout>
              <c:showVal val="1"/>
            </c:dLbl>
            <c:dLbl>
              <c:idx val="2"/>
              <c:layout>
                <c:manualLayout>
                  <c:x val="1.9596588033428494E-2"/>
                  <c:y val="-8.3985377286121647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11999.5</c:v>
                </c:pt>
                <c:pt idx="1">
                  <c:v>7276.4</c:v>
                </c:pt>
                <c:pt idx="2">
                  <c:v>6923.5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доходы2</c:v>
                </c:pt>
              </c:strCache>
            </c:strRef>
          </c:tx>
          <c:spPr>
            <a:gradFill flip="none" rotWithShape="1">
              <a:gsLst>
                <a:gs pos="0">
                  <a:srgbClr val="8064A2">
                    <a:lumMod val="60000"/>
                    <a:lumOff val="40000"/>
                    <a:alpha val="90000"/>
                  </a:srgbClr>
                </a:gs>
                <a:gs pos="50000">
                  <a:srgbClr val="8064A2">
                    <a:lumMod val="40000"/>
                    <a:lumOff val="60000"/>
                  </a:srgbClr>
                </a:gs>
                <a:gs pos="100000">
                  <a:srgbClr val="8064A2">
                    <a:lumMod val="60000"/>
                    <a:lumOff val="40000"/>
                  </a:srgbClr>
                </a:gs>
              </a:gsLst>
              <a:lin ang="5400000" scaled="0"/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3.5755029276582438E-2"/>
                  <c:y val="-7.2565019230667493E-2"/>
                </c:manualLayout>
              </c:layout>
              <c:showVal val="1"/>
            </c:dLbl>
            <c:dLbl>
              <c:idx val="1"/>
              <c:layout>
                <c:manualLayout>
                  <c:x val="3.6520890682928242E-2"/>
                  <c:y val="-6.7463403537173533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140360,4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9041701127858236E-2"/>
                  <c:y val="-6.0869890118029332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131819,9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5813101402353877E-2"/>
                  <c:y val="-5.198252825709428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166330.70000000001</c:v>
                </c:pt>
                <c:pt idx="1">
                  <c:v>140900.4</c:v>
                </c:pt>
                <c:pt idx="2">
                  <c:v>131819.9</c:v>
                </c:pt>
              </c:numCache>
            </c:numRef>
          </c:val>
        </c:ser>
        <c:gapWidth val="100"/>
        <c:gapDepth val="100"/>
        <c:shape val="box"/>
        <c:axId val="70675840"/>
        <c:axId val="70685824"/>
        <c:axId val="0"/>
      </c:bar3DChart>
      <c:catAx>
        <c:axId val="70675840"/>
        <c:scaling>
          <c:orientation val="minMax"/>
        </c:scaling>
        <c:axPos val="b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 b="1" baseline="0"/>
            </a:pPr>
            <a:endParaRPr lang="ru-RU"/>
          </a:p>
        </c:txPr>
        <c:crossAx val="70685824"/>
        <c:crosses val="autoZero"/>
        <c:auto val="1"/>
        <c:lblAlgn val="r"/>
        <c:lblOffset val="100"/>
      </c:catAx>
      <c:valAx>
        <c:axId val="70685824"/>
        <c:scaling>
          <c:orientation val="minMax"/>
          <c:max val="25000"/>
          <c:min val="5000"/>
        </c:scaling>
        <c:delete val="1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tickLblPos val="nextTo"/>
        <c:crossAx val="70675840"/>
        <c:crosses val="autoZero"/>
        <c:crossBetween val="between"/>
        <c:majorUnit val="10000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0497146397662552"/>
          <c:y val="0.91934651110193799"/>
          <c:w val="0.83342955645516903"/>
          <c:h val="5.8433019384139064E-2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7"/>
      <c:perspective val="30"/>
    </c:view3D>
    <c:plotArea>
      <c:layout>
        <c:manualLayout>
          <c:layoutTarget val="inner"/>
          <c:xMode val="edge"/>
          <c:yMode val="edge"/>
          <c:x val="3.7374343089591158E-2"/>
          <c:y val="1.5705164988958707E-3"/>
          <c:w val="0.96262576048882564"/>
          <c:h val="0.9809577136191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explosion val="18"/>
          <c:dLbls>
            <c:dLbl>
              <c:idx val="0"/>
              <c:layout>
                <c:manualLayout>
                  <c:x val="0.17553582573932622"/>
                  <c:y val="5.3971990533546619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2,5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1,8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9.2945861345370764E-2"/>
                  <c:y val="8.7288764028465929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111,7</a:t>
                    </a:r>
                    <a:r>
                      <a:rPr lang="en-US" sz="1100" dirty="0"/>
                      <a:t>
</a:t>
                    </a:r>
                    <a:r>
                      <a:rPr lang="ru-RU" sz="1100" dirty="0" smtClean="0"/>
                      <a:t>80,5</a:t>
                    </a:r>
                    <a:endParaRPr lang="en-US" sz="1100" dirty="0"/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9,3</a:t>
                    </a:r>
                  </a:p>
                  <a:p>
                    <a:r>
                      <a:rPr lang="ru-RU" sz="1100" dirty="0" smtClean="0"/>
                      <a:t>6,7</a:t>
                    </a:r>
                  </a:p>
                  <a:p>
                    <a:r>
                      <a:rPr lang="en-US" sz="1100" dirty="0"/>
                      <a:t>
</a:t>
                    </a:r>
                    <a:endParaRPr lang="ru-RU" sz="1100" dirty="0" smtClean="0"/>
                  </a:p>
                  <a:p>
                    <a:endParaRPr lang="en-US" sz="1100" dirty="0"/>
                  </a:p>
                </c:rich>
              </c:tx>
              <c:dLblPos val="inEnd"/>
              <c:showVal val="1"/>
              <c:showPercent val="1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100" b="1" dirty="0" smtClean="0"/>
                      <a:t>1,2</a:t>
                    </a:r>
                  </a:p>
                  <a:p>
                    <a:r>
                      <a:rPr lang="en-US" dirty="0"/>
                      <a:t>
</a:t>
                    </a:r>
                    <a:r>
                      <a:rPr lang="ru-RU" dirty="0" smtClean="0"/>
                      <a:t>0,9 %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dLblPos val="inEnd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2.807163251057021E-2"/>
                  <c:y val="-0.10808460136155387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3,2</a:t>
                    </a:r>
                    <a:r>
                      <a:rPr lang="en-US" sz="1000" dirty="0"/>
                      <a:t>
</a:t>
                    </a:r>
                    <a:r>
                      <a:rPr lang="ru-RU" sz="1000" dirty="0" smtClean="0"/>
                      <a:t>6,5</a:t>
                    </a:r>
                    <a:r>
                      <a:rPr lang="en-US" sz="1000" dirty="0" smtClean="0"/>
                      <a:t>%</a:t>
                    </a:r>
                    <a:endParaRPr lang="en-US" sz="1000" dirty="0"/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5"/>
              <c:delete val="1"/>
            </c:dLbl>
            <c:dLbl>
              <c:idx val="6"/>
              <c:layout>
                <c:manualLayout>
                  <c:x val="0.11588582557173246"/>
                  <c:y val="6.162165187752682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215,9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7"/>
              <c:layout>
                <c:manualLayout>
                  <c:x val="3.044713148052865E-2"/>
                  <c:y val="6.7473206963433424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186,2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,0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8"/>
              <c:layout>
                <c:manualLayout>
                  <c:x val="1.7906883724170569E-2"/>
                  <c:y val="-1.766784902912590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305,3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100" b="1" dirty="0"/>
                      <a:t>8</a:t>
                    </a:r>
                    <a:r>
                      <a:rPr lang="en-US" sz="1400" dirty="0"/>
                      <a:t>06,5</a:t>
                    </a:r>
                    <a:r>
                      <a:rPr lang="en-US" dirty="0"/>
                      <a:t>
3,0%</a:t>
                    </a:r>
                  </a:p>
                </c:rich>
              </c:tx>
              <c:dLblPos val="inEnd"/>
              <c:showVal val="1"/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inEnd"/>
            <c:showVal val="1"/>
            <c:showPercent val="1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Единый налог на вмененный доход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</c:v>
                </c:pt>
                <c:pt idx="1">
                  <c:v>111.7</c:v>
                </c:pt>
                <c:pt idx="2">
                  <c:v>9.3000000000000007</c:v>
                </c:pt>
                <c:pt idx="3">
                  <c:v>1.2</c:v>
                </c:pt>
                <c:pt idx="4">
                  <c:v>2.5</c:v>
                </c:pt>
                <c:pt idx="5">
                  <c:v>3.2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4946803562025299"/>
          <c:y val="0.76107354249248516"/>
          <c:w val="0.83302858006158265"/>
          <c:h val="0.23560380083554658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</c:chart>
  <c:txPr>
    <a:bodyPr/>
    <a:lstStyle/>
    <a:p>
      <a:pPr>
        <a:defRPr sz="1000">
          <a:latin typeface="Calibri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6142751405575903E-4"/>
          <c:y val="0.11564611850649321"/>
          <c:w val="0.67175904062942104"/>
          <c:h val="0.680816712922078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rgbClr val="88B23C"/>
              </a:solidFill>
            </c:spPr>
          </c:dPt>
          <c:dPt>
            <c:idx val="4"/>
            <c:spPr>
              <a:solidFill>
                <a:srgbClr val="A4C1E0"/>
              </a:solidFill>
            </c:spPr>
          </c:dPt>
          <c:dPt>
            <c:idx val="5"/>
            <c:spPr>
              <a:solidFill>
                <a:srgbClr val="2F6291"/>
              </a:solidFill>
            </c:spPr>
          </c:dPt>
          <c:dPt>
            <c:idx val="6"/>
            <c:spPr>
              <a:solidFill>
                <a:srgbClr val="A78ADC"/>
              </a:solidFill>
            </c:spPr>
          </c:dPt>
          <c:dPt>
            <c:idx val="7"/>
            <c:spPr>
              <a:solidFill>
                <a:schemeClr val="accent4">
                  <a:lumMod val="50000"/>
                  <a:lumOff val="50000"/>
                </a:schemeClr>
              </a:solidFill>
            </c:spPr>
          </c:dPt>
          <c:dPt>
            <c:idx val="8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Lbls>
            <c:dLbl>
              <c:idx val="1"/>
              <c:layout>
                <c:manualLayout>
                  <c:x val="-1.8884662419930743E-2"/>
                  <c:y val="0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2.5179673808348683E-2"/>
                  <c:y val="7.2081849949716822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5"/>
              <c:layout>
                <c:manualLayout>
                  <c:x val="-2.8326993629896057E-2"/>
                  <c:y val="-1.5679451866750623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6"/>
              <c:layout>
                <c:manualLayout>
                  <c:x val="1.5737218683275586E-2"/>
                  <c:y val="-4.6518512329118702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7"/>
              <c:layout>
                <c:manualLayout>
                  <c:x val="4.0916768576516528E-2"/>
                  <c:y val="-3.6040775766112615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8"/>
              <c:layout>
                <c:manualLayout>
                  <c:x val="4.7211656049827133E-2"/>
                  <c:y val="0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9"/>
              <c:layout>
                <c:manualLayout>
                  <c:x val="4.8785377918154321E-2"/>
                  <c:y val="0"/>
                </c:manualLayout>
              </c:layout>
              <c:dLblPos val="bestFit"/>
              <c:showVal val="1"/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Соц. политика</c:v>
                </c:pt>
                <c:pt idx="3">
                  <c:v>Национальная безопасность</c:v>
                </c:pt>
                <c:pt idx="4">
                  <c:v>Общегосударственные вопросы</c:v>
                </c:pt>
                <c:pt idx="5">
                  <c:v>Культура</c:v>
                </c:pt>
                <c:pt idx="6">
                  <c:v>Обслуживание государственного и муниципального долга</c:v>
                </c:pt>
                <c:pt idx="7">
                  <c:v>Жилищно-коммунальное хозяйство</c:v>
                </c:pt>
                <c:pt idx="8">
                  <c:v>Физическая культура и спорт</c:v>
                </c:pt>
                <c:pt idx="9">
                  <c:v>Другие расходы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271.10000000000002</c:v>
                </c:pt>
                <c:pt idx="1">
                  <c:v>27.6</c:v>
                </c:pt>
                <c:pt idx="2">
                  <c:v>34.700000000000003</c:v>
                </c:pt>
                <c:pt idx="3">
                  <c:v>27.6</c:v>
                </c:pt>
                <c:pt idx="4">
                  <c:v>95.9</c:v>
                </c:pt>
                <c:pt idx="5">
                  <c:v>34.4</c:v>
                </c:pt>
                <c:pt idx="6">
                  <c:v>1.0000000000000005E-2</c:v>
                </c:pt>
                <c:pt idx="7">
                  <c:v>18.5</c:v>
                </c:pt>
                <c:pt idx="8">
                  <c:v>0.8</c:v>
                </c:pt>
                <c:pt idx="9">
                  <c:v>23.4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426398453242053"/>
          <c:y val="1.9508446707112326E-2"/>
          <c:w val="0.32416229359925758"/>
          <c:h val="0.9742844694584618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000">
          <a:latin typeface="Calibri" pitchFamily="34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0.55189</cdr:x>
      <cdr:y>0.47556</cdr:y>
    </cdr:from>
    <cdr:to>
      <cdr:x>0.66345</cdr:x>
      <cdr:y>0.53511</cdr:y>
    </cdr:to>
    <cdr:sp macro="" textlink="">
      <cdr:nvSpPr>
        <cdr:cNvPr id="4" name="TextBox 3"/>
        <cdr:cNvSpPr txBox="1"/>
      </cdr:nvSpPr>
      <cdr:spPr>
        <a:xfrm xmlns:a="http://schemas.openxmlformats.org/drawingml/2006/main" rot="21064747">
          <a:off x="4808318" y="2643283"/>
          <a:ext cx="971962" cy="330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400" b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0.40911</cdr:x>
      <cdr:y>0.04132</cdr:y>
    </cdr:from>
    <cdr:to>
      <cdr:x>0.53155</cdr:x>
      <cdr:y>0.10678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64396" y="229664"/>
          <a:ext cx="1066753" cy="36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0.12397</cdr:x>
      <cdr:y>0.04132</cdr:y>
    </cdr:from>
    <cdr:to>
      <cdr:x>0.25141</cdr:x>
      <cdr:y>0.12985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80120" y="229664"/>
          <a:ext cx="1110316" cy="492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 dirty="0" smtClean="0">
            <a:latin typeface="Calibri" pitchFamily="34" charset="0"/>
          </a:endParaRPr>
        </a:p>
        <a:p xmlns:a="http://schemas.openxmlformats.org/drawingml/2006/main">
          <a:pPr algn="ctr"/>
          <a:endParaRPr lang="ru-RU" sz="1800" b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0.67773</cdr:x>
      <cdr:y>0.00893</cdr:y>
    </cdr:from>
    <cdr:to>
      <cdr:x>0.8068</cdr:x>
      <cdr:y>0.0718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04656" y="49644"/>
          <a:ext cx="1124517" cy="349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0.26964</cdr:x>
      <cdr:y>0.02055</cdr:y>
    </cdr:from>
    <cdr:to>
      <cdr:x>0.3812</cdr:x>
      <cdr:y>0.08018</cdr:y>
    </cdr:to>
    <cdr:sp macro="" textlink="">
      <cdr:nvSpPr>
        <cdr:cNvPr id="11" name="TextBox 10"/>
        <cdr:cNvSpPr txBox="1"/>
      </cdr:nvSpPr>
      <cdr:spPr>
        <a:xfrm xmlns:a="http://schemas.openxmlformats.org/drawingml/2006/main" rot="21395500">
          <a:off x="2349252" y="114247"/>
          <a:ext cx="971962" cy="331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400" b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0.2749</cdr:x>
      <cdr:y>0.50056</cdr:y>
    </cdr:from>
    <cdr:to>
      <cdr:x>0.38646</cdr:x>
      <cdr:y>0.56019</cdr:y>
    </cdr:to>
    <cdr:sp macro="" textlink="">
      <cdr:nvSpPr>
        <cdr:cNvPr id="14" name="TextBox 13"/>
        <cdr:cNvSpPr txBox="1"/>
      </cdr:nvSpPr>
      <cdr:spPr>
        <a:xfrm xmlns:a="http://schemas.openxmlformats.org/drawingml/2006/main" rot="21102761">
          <a:off x="2395075" y="2782258"/>
          <a:ext cx="971962" cy="33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400" b="1" dirty="0"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F129B55-CEB7-4C61-B104-3E7004456A56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619B7C07-86A6-4EC6-BF16-31EA646FD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33BFF151-7695-4F2C-935C-981BD61A1EF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2EC6298F-2780-4B3F-B063-5CEE9F42D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4714877"/>
            <a:ext cx="5438775" cy="4467225"/>
          </a:xfrm>
          <a:noFill/>
        </p:spPr>
        <p:txBody>
          <a:bodyPr lIns="91381" tIns="45687" rIns="91381" bIns="45687"/>
          <a:lstStyle/>
          <a:p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16256-B379-46B5-89AC-2AA2DBDCD20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38D3-D101-44C6-B991-D928E36EE784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3CA8-59ED-4571-B826-27D3492FD838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B42D-6345-4471-A348-0889FE5BC166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B20D-FD84-4099-B4AB-0E6FA923D9F8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02D3-1A53-436D-87CB-8A21AF414F28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2-9B2C-4749-B2D1-69AA102129B2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E41A-2000-4EFB-BA63-1438B0696B7E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E61C-737C-443E-BD79-D2A273AF1EB7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647-1BDD-4CC0-8FB6-BC62791456A8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E40F-8A76-4DD4-BB69-8CF256DC4B66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C046-9629-4407-B6DE-74DD16F43122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7291DE-F664-4966-B917-7AE9AF1FCB6A}" type="datetime1">
              <a:rPr lang="en-US" smtClean="0"/>
              <a:pPr/>
              <a:t>2/16/2017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734423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исполнения  бюджета Сосьвинского городского округа  по годам, млн.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2"/>
          <p:cNvGraphicFramePr>
            <a:graphicFrameLocks noGrp="1"/>
          </p:cNvGraphicFramePr>
          <p:nvPr/>
        </p:nvGraphicFramePr>
        <p:xfrm>
          <a:off x="683568" y="910281"/>
          <a:ext cx="7768280" cy="594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ая выноска 4"/>
          <p:cNvSpPr/>
          <p:nvPr/>
        </p:nvSpPr>
        <p:spPr bwMode="auto">
          <a:xfrm>
            <a:off x="5256076" y="944724"/>
            <a:ext cx="1309816" cy="444843"/>
          </a:xfrm>
          <a:prstGeom prst="wedgeRectCallout">
            <a:avLst>
              <a:gd name="adj1" fmla="val 33884"/>
              <a:gd name="adj2" fmla="val 159023"/>
            </a:avLst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99,1%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 уровню 2015 г.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 bwMode="auto">
          <a:xfrm>
            <a:off x="7416316" y="1016732"/>
            <a:ext cx="1309816" cy="444843"/>
          </a:xfrm>
          <a:prstGeom prst="wedgeRectCallout">
            <a:avLst>
              <a:gd name="adj1" fmla="val -33412"/>
              <a:gd name="adj2" fmla="val 113074"/>
            </a:avLst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93,7%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 уровню 2015 г.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791580" y="0"/>
            <a:ext cx="8130746" cy="85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 бюджета  Сосьвинского городского округа, тысяч рублей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Диаграмма 23"/>
          <p:cNvGraphicFramePr>
            <a:graphicFrameLocks/>
          </p:cNvGraphicFramePr>
          <p:nvPr/>
        </p:nvGraphicFramePr>
        <p:xfrm>
          <a:off x="0" y="1019142"/>
          <a:ext cx="8712461" cy="5558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734423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 бюджета Сосьвинского городского округа  в 2016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0" y="1628800"/>
          <a:ext cx="47160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bject 4"/>
          <p:cNvSpPr txBox="1"/>
          <p:nvPr/>
        </p:nvSpPr>
        <p:spPr>
          <a:xfrm rot="16200000">
            <a:off x="-648326" y="2493150"/>
            <a:ext cx="1476164" cy="1795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000" b="1" dirty="0" smtClean="0">
                <a:latin typeface="Calibri"/>
                <a:cs typeface="Calibri"/>
              </a:rPr>
              <a:t>млн. рублей</a:t>
            </a:r>
            <a:endParaRPr sz="1000" dirty="0">
              <a:latin typeface="Calibri"/>
              <a:cs typeface="Calibri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72000" y="728700"/>
          <a:ext cx="4428492" cy="5724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764704"/>
            <a:ext cx="4284476" cy="738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Структура налоговых и неналоговых доходов областного бюджета за 2016 год в разрезе доходных источников (млн.рублей, % в общей сумме доходов)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524" y="764704"/>
            <a:ext cx="4284476" cy="738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Динамика поступлений по налоговым и неналоговым доходам бюджета Сосьвинского городского округа с 2014 года (тысяч рублей)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1" cy="63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расходов бюджета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Сосьвинского городского округа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2016 году, млн.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3548" y="1052736"/>
          <a:ext cx="8388932" cy="432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91071" y="5025434"/>
            <a:ext cx="336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Всего – 487,2 млн. рублей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3324</TotalTime>
  <Words>145</Words>
  <Application>Microsoft Office PowerPoint</Application>
  <PresentationFormat>Экран (4:3)</PresentationFormat>
  <Paragraphs>44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Давыдов Сергей Игоревич</dc:creator>
  <cp:lastModifiedBy>Dmitriy</cp:lastModifiedBy>
  <cp:revision>432</cp:revision>
  <dcterms:created xsi:type="dcterms:W3CDTF">2013-11-11T10:07:08Z</dcterms:created>
  <dcterms:modified xsi:type="dcterms:W3CDTF">2017-02-16T08:23:06Z</dcterms:modified>
</cp:coreProperties>
</file>