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1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5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2800" i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Общегосударственные вопросы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906660629082704E-2"/>
          <c:y val="0.12785705632949729"/>
          <c:w val="0.94642689934028512"/>
          <c:h val="0.7836976575626791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4349095552245157E-2"/>
                  <c:y val="-7.9311600171317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01-42AA-87B1-A68210A45828}"/>
                </c:ext>
              </c:extLst>
            </c:dLbl>
            <c:dLbl>
              <c:idx val="1"/>
              <c:layout>
                <c:manualLayout>
                  <c:x val="3.0073373416182325E-2"/>
                  <c:y val="-5.3237886129618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01-42AA-87B1-A68210A45828}"/>
                </c:ext>
              </c:extLst>
            </c:dLbl>
            <c:dLbl>
              <c:idx val="2"/>
              <c:layout>
                <c:manualLayout>
                  <c:x val="2.7364343035395259E-2"/>
                  <c:y val="-5.5401271956390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01-42AA-87B1-A68210A4582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34869.800000000003</c:v>
                </c:pt>
                <c:pt idx="1">
                  <c:v>29116</c:v>
                </c:pt>
                <c:pt idx="2">
                  <c:v>51856.2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1-42AA-87B1-A68210A45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7771232"/>
        <c:axId val="155772032"/>
        <c:axId val="189568400"/>
      </c:bar3DChart>
      <c:catAx>
        <c:axId val="15777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772032"/>
        <c:crosses val="autoZero"/>
        <c:auto val="1"/>
        <c:lblAlgn val="ctr"/>
        <c:lblOffset val="100"/>
        <c:noMultiLvlLbl val="0"/>
      </c:catAx>
      <c:valAx>
        <c:axId val="15577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7771232"/>
        <c:crosses val="autoZero"/>
        <c:crossBetween val="between"/>
      </c:valAx>
      <c:serAx>
        <c:axId val="189568400"/>
        <c:scaling>
          <c:orientation val="minMax"/>
        </c:scaling>
        <c:delete val="1"/>
        <c:axPos val="b"/>
        <c:majorTickMark val="none"/>
        <c:minorTickMark val="none"/>
        <c:tickLblPos val="nextTo"/>
        <c:crossAx val="155772032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7262813522355506E-2"/>
                  <c:y val="-6.042884990253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BF-4DB0-AF34-BA36E70DD2B8}"/>
                </c:ext>
              </c:extLst>
            </c:dLbl>
            <c:dLbl>
              <c:idx val="1"/>
              <c:layout>
                <c:manualLayout>
                  <c:x val="2.3991275899672846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BF-4DB0-AF34-BA36E70DD2B8}"/>
                </c:ext>
              </c:extLst>
            </c:dLbl>
            <c:dLbl>
              <c:idx val="2"/>
              <c:layout>
                <c:manualLayout>
                  <c:x val="2.7262813522355506E-2"/>
                  <c:y val="-6.042884990253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BF-4DB0-AF34-BA36E70DD2B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22061.7</c:v>
                </c:pt>
                <c:pt idx="1">
                  <c:v>65799</c:v>
                </c:pt>
                <c:pt idx="2">
                  <c:v>26932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BF-4DB0-AF34-BA36E70DD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3371088"/>
        <c:axId val="693009024"/>
        <c:axId val="0"/>
      </c:bar3DChart>
      <c:catAx>
        <c:axId val="64337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3009024"/>
        <c:crosses val="autoZero"/>
        <c:auto val="1"/>
        <c:lblAlgn val="ctr"/>
        <c:lblOffset val="100"/>
        <c:noMultiLvlLbl val="0"/>
      </c:catAx>
      <c:valAx>
        <c:axId val="6930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337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7533039647577053E-2"/>
                  <c:y val="-5.7884231536926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68-4D30-A9CF-C71C4D39CF28}"/>
                </c:ext>
              </c:extLst>
            </c:dLbl>
            <c:dLbl>
              <c:idx val="1"/>
              <c:layout>
                <c:manualLayout>
                  <c:x val="2.5330396475770924E-2"/>
                  <c:y val="-5.588822355289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4C-49B0-B2D0-67D4DD9E11F3}"/>
                </c:ext>
              </c:extLst>
            </c:dLbl>
            <c:dLbl>
              <c:idx val="2"/>
              <c:layout>
                <c:manualLayout>
                  <c:x val="3.1938325991189426E-2"/>
                  <c:y val="-6.5868263473054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368-4D30-A9CF-C71C4D39CF2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2253.8000000000002</c:v>
                </c:pt>
                <c:pt idx="1">
                  <c:v>16751</c:v>
                </c:pt>
                <c:pt idx="2">
                  <c:v>209.9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68-4D30-A9CF-C71C4D39C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8301392"/>
        <c:axId val="697271696"/>
        <c:axId val="0"/>
      </c:bar3DChart>
      <c:catAx>
        <c:axId val="69830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7271696"/>
        <c:crosses val="autoZero"/>
        <c:auto val="1"/>
        <c:lblAlgn val="ctr"/>
        <c:lblOffset val="100"/>
        <c:noMultiLvlLbl val="0"/>
      </c:catAx>
      <c:valAx>
        <c:axId val="69727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830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массовой информации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5136612021857883E-2"/>
                  <c:y val="-6.2992125984252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4C-41CD-9E49-E8932C004299}"/>
                </c:ext>
              </c:extLst>
            </c:dLbl>
            <c:dLbl>
              <c:idx val="1"/>
              <c:layout>
                <c:manualLayout>
                  <c:x val="2.6229508196721311E-2"/>
                  <c:y val="-6.2992125984251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4C-41CD-9E49-E8932C004299}"/>
                </c:ext>
              </c:extLst>
            </c:dLbl>
            <c:dLbl>
              <c:idx val="2"/>
              <c:layout>
                <c:manualLayout>
                  <c:x val="2.9508196721311476E-2"/>
                  <c:y val="-6.2992125984251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4C-41CD-9E49-E8932C004299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48.5</c:v>
                </c:pt>
                <c:pt idx="1">
                  <c:v>622</c:v>
                </c:pt>
                <c:pt idx="2">
                  <c:v>210.7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4C-41CD-9E49-E8932C004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5748816"/>
        <c:axId val="276784672"/>
        <c:axId val="0"/>
      </c:bar3DChart>
      <c:catAx>
        <c:axId val="64574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6784672"/>
        <c:crosses val="autoZero"/>
        <c:auto val="1"/>
        <c:lblAlgn val="ctr"/>
        <c:lblOffset val="100"/>
        <c:noMultiLvlLbl val="0"/>
      </c:catAx>
      <c:valAx>
        <c:axId val="27678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574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9347826086956481E-2"/>
                  <c:y val="-6.534653465346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17-4928-85C2-C1222C6D5C1B}"/>
                </c:ext>
              </c:extLst>
            </c:dLbl>
            <c:dLbl>
              <c:idx val="1"/>
              <c:layout>
                <c:manualLayout>
                  <c:x val="3.0434782608695574E-2"/>
                  <c:y val="-6.5346534653465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17-4928-85C2-C1222C6D5C1B}"/>
                </c:ext>
              </c:extLst>
            </c:dLbl>
            <c:dLbl>
              <c:idx val="2"/>
              <c:layout>
                <c:manualLayout>
                  <c:x val="3.4782608695652174E-2"/>
                  <c:y val="-6.1386138613861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17-4928-85C2-C1222C6D5C1B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6.2</c:v>
                </c:pt>
                <c:pt idx="1">
                  <c:v>9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7-4928-85C2-C1222C6D5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2143920"/>
        <c:axId val="799019920"/>
        <c:axId val="0"/>
      </c:bar3DChart>
      <c:catAx>
        <c:axId val="47214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9019920"/>
        <c:crosses val="autoZero"/>
        <c:auto val="1"/>
        <c:lblAlgn val="ctr"/>
        <c:lblOffset val="100"/>
        <c:noMultiLvlLbl val="0"/>
      </c:catAx>
      <c:valAx>
        <c:axId val="79901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214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800" i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Итого расходов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 РАСХОДОВ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3114754098360635E-2"/>
                  <c:y val="-5.7259713701431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CD-43DA-92F1-4DAC0D0EA7EA}"/>
                </c:ext>
              </c:extLst>
            </c:dLbl>
            <c:dLbl>
              <c:idx val="1"/>
              <c:layout>
                <c:manualLayout>
                  <c:x val="1.6393442622950821E-2"/>
                  <c:y val="-5.5214723926380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CD-43DA-92F1-4DAC0D0EA7EA}"/>
                </c:ext>
              </c:extLst>
            </c:dLbl>
            <c:dLbl>
              <c:idx val="2"/>
              <c:layout>
                <c:manualLayout>
                  <c:x val="1.6393442622950821E-2"/>
                  <c:y val="-5.7259713701431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CD-43DA-92F1-4DAC0D0EA7EA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285225.90000000002</c:v>
                </c:pt>
                <c:pt idx="1">
                  <c:v>351971</c:v>
                </c:pt>
                <c:pt idx="2">
                  <c:v>297693.7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CD-43DA-92F1-4DAC0D0EA7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5710448"/>
        <c:axId val="752515296"/>
        <c:axId val="0"/>
      </c:bar3DChart>
      <c:catAx>
        <c:axId val="27571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2515296"/>
        <c:crosses val="autoZero"/>
        <c:auto val="1"/>
        <c:lblAlgn val="ctr"/>
        <c:lblOffset val="100"/>
        <c:noMultiLvlLbl val="0"/>
      </c:catAx>
      <c:valAx>
        <c:axId val="752515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5710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4.4429631939571911E-2"/>
                  <c:y val="-0.100737538404714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BF-4812-8CD2-16AF08B0FA22}"/>
                </c:ext>
              </c:extLst>
            </c:dLbl>
            <c:dLbl>
              <c:idx val="1"/>
              <c:layout>
                <c:manualLayout>
                  <c:x val="4.1804180418041806E-2"/>
                  <c:y val="-8.6231553145409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BF-4812-8CD2-16AF08B0FA22}"/>
                </c:ext>
              </c:extLst>
            </c:dLbl>
            <c:dLbl>
              <c:idx val="2"/>
              <c:layout>
                <c:manualLayout>
                  <c:x val="4.0382526441620541E-2"/>
                  <c:y val="-0.10276480365327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BF-4812-8CD2-16AF08B0FA22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 13,9 тыс.чел.)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349</c:v>
                </c:pt>
                <c:pt idx="1">
                  <c:v>448</c:v>
                </c:pt>
                <c:pt idx="2">
                  <c:v>200.3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BF-4812-8CD2-16AF08B0FA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5995008"/>
        <c:axId val="415721072"/>
        <c:axId val="194700688"/>
      </c:bar3DChart>
      <c:catAx>
        <c:axId val="27599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5721072"/>
        <c:crosses val="autoZero"/>
        <c:auto val="1"/>
        <c:lblAlgn val="ctr"/>
        <c:lblOffset val="100"/>
        <c:noMultiLvlLbl val="0"/>
      </c:catAx>
      <c:valAx>
        <c:axId val="41572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5995008"/>
        <c:crosses val="autoZero"/>
        <c:crossBetween val="between"/>
      </c:valAx>
      <c:serAx>
        <c:axId val="194700688"/>
        <c:scaling>
          <c:orientation val="minMax"/>
        </c:scaling>
        <c:delete val="1"/>
        <c:axPos val="b"/>
        <c:majorTickMark val="none"/>
        <c:minorTickMark val="none"/>
        <c:tickLblPos val="nextTo"/>
        <c:crossAx val="415721072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1" u="none" strike="noStrike" kern="1200" cap="none" spc="2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2800" i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Национальная безопасность и правоохранительная деятельность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1" u="none" strike="noStrike" kern="1200" cap="none" spc="2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2296515421760125E-2"/>
                  <c:y val="-5.2162719011036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38-4754-B1BF-A3AE43CF2128}"/>
                </c:ext>
              </c:extLst>
            </c:dLbl>
            <c:dLbl>
              <c:idx val="1"/>
              <c:layout>
                <c:manualLayout>
                  <c:x val="2.4877104450341497E-2"/>
                  <c:y val="-5.7208158310839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38-4754-B1BF-A3AE43CF2128}"/>
                </c:ext>
              </c:extLst>
            </c:dLbl>
            <c:dLbl>
              <c:idx val="2"/>
              <c:layout>
                <c:manualLayout>
                  <c:x val="3.1002305651020141E-2"/>
                  <c:y val="-6.1784830141668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38-4754-B1BF-A3AE43CF212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3288.5</c:v>
                </c:pt>
                <c:pt idx="1">
                  <c:v>2857</c:v>
                </c:pt>
                <c:pt idx="2">
                  <c:v>2946.6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8-4754-B1BF-A3AE43CF2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420288"/>
        <c:axId val="644576304"/>
        <c:axId val="0"/>
      </c:bar3DChart>
      <c:catAx>
        <c:axId val="42042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4576304"/>
        <c:crosses val="autoZero"/>
        <c:auto val="1"/>
        <c:lblAlgn val="ctr"/>
        <c:lblOffset val="100"/>
        <c:noMultiLvlLbl val="0"/>
      </c:catAx>
      <c:valAx>
        <c:axId val="64457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042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7808676307007785E-2"/>
                  <c:y val="-6.3917525773195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8D-4D28-87C5-FEA0B27AE005}"/>
                </c:ext>
              </c:extLst>
            </c:dLbl>
            <c:dLbl>
              <c:idx val="1"/>
              <c:layout>
                <c:manualLayout>
                  <c:x val="2.2246941045606147E-2"/>
                  <c:y val="-5.773195876288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8D-4D28-87C5-FEA0B27AE005}"/>
                </c:ext>
              </c:extLst>
            </c:dLbl>
            <c:dLbl>
              <c:idx val="2"/>
              <c:layout>
                <c:manualLayout>
                  <c:x val="2.3359288097886542E-2"/>
                  <c:y val="-5.9793814432989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8D-4D28-87C5-FEA0B27AE005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13377.9</c:v>
                </c:pt>
                <c:pt idx="1">
                  <c:v>8527</c:v>
                </c:pt>
                <c:pt idx="2">
                  <c:v>6472.4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8D-4D28-87C5-FEA0B27AE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3366512"/>
        <c:axId val="652146480"/>
        <c:axId val="0"/>
      </c:bar3DChart>
      <c:catAx>
        <c:axId val="64336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2146480"/>
        <c:crosses val="autoZero"/>
        <c:auto val="1"/>
        <c:lblAlgn val="ctr"/>
        <c:lblOffset val="100"/>
        <c:noMultiLvlLbl val="0"/>
      </c:catAx>
      <c:valAx>
        <c:axId val="65214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3366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  <a:round/>
              </a:ln>
              <a:effectLst/>
              <a:sp3d contourW="9525">
                <a:contourClr>
                  <a:schemeClr val="accent1">
                    <a:tint val="76000"/>
                    <a:alpha val="60000"/>
                    <a:hueMod val="94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6FE-46C9-B81E-10A1073EB931}"/>
              </c:ext>
            </c:extLst>
          </c:dPt>
          <c:dLbls>
            <c:dLbl>
              <c:idx val="0"/>
              <c:layout>
                <c:manualLayout>
                  <c:x val="2.6666666666666668E-2"/>
                  <c:y val="-6.2370062370062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FE-46C9-B81E-10A1073EB931}"/>
                </c:ext>
              </c:extLst>
            </c:dLbl>
            <c:dLbl>
              <c:idx val="1"/>
              <c:layout>
                <c:manualLayout>
                  <c:x val="2.1111111111111112E-2"/>
                  <c:y val="-6.8607068607068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FE-46C9-B81E-10A1073EB931}"/>
                </c:ext>
              </c:extLst>
            </c:dLbl>
            <c:dLbl>
              <c:idx val="2"/>
              <c:layout>
                <c:manualLayout>
                  <c:x val="3.2222222222222388E-2"/>
                  <c:y val="-5.613305613305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FE-46C9-B81E-10A1073EB931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22375.3</c:v>
                </c:pt>
                <c:pt idx="1">
                  <c:v>17549</c:v>
                </c:pt>
                <c:pt idx="2">
                  <c:v>19512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E-46C9-B81E-10A1073EB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6958144"/>
        <c:axId val="473067536"/>
        <c:axId val="0"/>
      </c:bar3DChart>
      <c:catAx>
        <c:axId val="65695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067536"/>
        <c:crosses val="autoZero"/>
        <c:auto val="1"/>
        <c:lblAlgn val="ctr"/>
        <c:lblOffset val="100"/>
        <c:noMultiLvlLbl val="0"/>
      </c:catAx>
      <c:valAx>
        <c:axId val="47306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6958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Охрана окружающей среды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3051591657519209E-2"/>
                  <c:y val="-7.0140280561122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4B-467B-BE07-11FA6EAC7ADA}"/>
                </c:ext>
              </c:extLst>
            </c:dLbl>
            <c:dLbl>
              <c:idx val="1"/>
              <c:layout>
                <c:manualLayout>
                  <c:x val="3.951701427003293E-2"/>
                  <c:y val="-7.6152304609218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C4B-467B-BE07-11FA6EAC7ADA}"/>
                </c:ext>
              </c:extLst>
            </c:dLbl>
            <c:dLbl>
              <c:idx val="2"/>
              <c:layout>
                <c:manualLayout>
                  <c:x val="2.7442371020856202E-2"/>
                  <c:y val="-6.8136272545090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4B-467B-BE07-11FA6EAC7ADA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193.2</c:v>
                </c:pt>
                <c:pt idx="1">
                  <c:v>425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4B-467B-BE07-11FA6EAC7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5715856"/>
        <c:axId val="473073152"/>
        <c:axId val="0"/>
      </c:bar3DChart>
      <c:catAx>
        <c:axId val="27571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073152"/>
        <c:crosses val="autoZero"/>
        <c:auto val="1"/>
        <c:lblAlgn val="ctr"/>
        <c:lblOffset val="100"/>
        <c:noMultiLvlLbl val="0"/>
      </c:catAx>
      <c:valAx>
        <c:axId val="47307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571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1691973969631236E-2"/>
                  <c:y val="-5.346534653465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8D-41CC-94DE-D47B22251A07}"/>
                </c:ext>
              </c:extLst>
            </c:dLbl>
            <c:dLbl>
              <c:idx val="1"/>
              <c:layout>
                <c:manualLayout>
                  <c:x val="2.6030368763557403E-2"/>
                  <c:y val="-6.5346534653465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8D-41CC-94DE-D47B22251A07}"/>
                </c:ext>
              </c:extLst>
            </c:dLbl>
            <c:dLbl>
              <c:idx val="2"/>
              <c:layout>
                <c:manualLayout>
                  <c:x val="3.2537960954446853E-2"/>
                  <c:y val="-6.732673267326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8D-41CC-94DE-D47B22251A07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164404.70000000001</c:v>
                </c:pt>
                <c:pt idx="1">
                  <c:v>193059</c:v>
                </c:pt>
                <c:pt idx="2">
                  <c:v>168994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8D-41CC-94DE-D47B22251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4589184"/>
        <c:axId val="289071984"/>
        <c:axId val="0"/>
      </c:bar3DChart>
      <c:catAx>
        <c:axId val="7045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9071984"/>
        <c:crosses val="autoZero"/>
        <c:auto val="1"/>
        <c:lblAlgn val="ctr"/>
        <c:lblOffset val="100"/>
        <c:noMultiLvlLbl val="0"/>
      </c:catAx>
      <c:valAx>
        <c:axId val="28907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458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7486261709017352E-2"/>
                  <c:y val="-8.0516976878884247E-2"/>
                </c:manualLayout>
              </c:layout>
              <c:spPr>
                <a:gradFill rotWithShape="1">
                  <a:gsLst>
                    <a:gs pos="0">
                      <a:schemeClr val="accent1">
                        <a:tint val="62000"/>
                        <a:hueMod val="94000"/>
                        <a:satMod val="140000"/>
                        <a:lumMod val="110000"/>
                      </a:schemeClr>
                    </a:gs>
                    <a:gs pos="100000">
                      <a:schemeClr val="accent1">
                        <a:tint val="84000"/>
                        <a:satMod val="160000"/>
                      </a:schemeClr>
                    </a:gs>
                  </a:gsLst>
                  <a:lin ang="5400000" scaled="0"/>
                </a:gradFill>
                <a:ln w="9525" cap="rnd" cmpd="sng" algn="ctr">
                  <a:solidFill>
                    <a:schemeClr val="accent1">
                      <a:tint val="76000"/>
                      <a:alpha val="60000"/>
                      <a:hueMod val="94000"/>
                    </a:schemeClr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003307607497225E-2"/>
                      <c:h val="4.90557442745104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35C-41B2-934F-A2C170AF8FD6}"/>
                </c:ext>
              </c:extLst>
            </c:dLbl>
            <c:dLbl>
              <c:idx val="1"/>
              <c:layout>
                <c:manualLayout>
                  <c:x val="1.8743109151047328E-2"/>
                  <c:y val="-6.9582504970178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5C-41B2-934F-A2C170AF8FD6}"/>
                </c:ext>
              </c:extLst>
            </c:dLbl>
            <c:dLbl>
              <c:idx val="2"/>
              <c:layout>
                <c:manualLayout>
                  <c:x val="2.6460859977949121E-2"/>
                  <c:y val="-6.9582504970178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5C-41B2-934F-A2C170AF8FD6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 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21690.7</c:v>
                </c:pt>
                <c:pt idx="1">
                  <c:v>16809</c:v>
                </c:pt>
                <c:pt idx="2">
                  <c:v>20259.5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5C-41B2-934F-A2C170AF8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2375328"/>
        <c:axId val="417203792"/>
        <c:axId val="0"/>
      </c:bar3DChart>
      <c:catAx>
        <c:axId val="41237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7203792"/>
        <c:crosses val="autoZero"/>
        <c:auto val="1"/>
        <c:lblAlgn val="ctr"/>
        <c:lblOffset val="100"/>
        <c:noMultiLvlLbl val="0"/>
      </c:catAx>
      <c:valAx>
        <c:axId val="41720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237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Здравоохранение</a:t>
            </a: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7262813522355506E-2"/>
                  <c:y val="-6.042884990253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BF-4DB0-AF34-BA36E70DD2B8}"/>
                </c:ext>
              </c:extLst>
            </c:dLbl>
            <c:dLbl>
              <c:idx val="1"/>
              <c:layout>
                <c:manualLayout>
                  <c:x val="2.3991275899672846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BF-4DB0-AF34-BA36E70DD2B8}"/>
                </c:ext>
              </c:extLst>
            </c:dLbl>
            <c:dLbl>
              <c:idx val="2"/>
              <c:layout>
                <c:manualLayout>
                  <c:x val="2.7262813522355506E-2"/>
                  <c:y val="-6.042884990253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BF-4DB0-AF34-BA36E70DD2B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15,9 тыс.чел.)</c:v>
                </c:pt>
                <c:pt idx="1">
                  <c:v>Рефтинский ГО (Числ.нас. 16,0тыс.чел.)</c:v>
                </c:pt>
                <c:pt idx="2">
                  <c:v>Сосьвинский ГО (Числ.нас.13,9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306.39999999999998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BF-4DB0-AF34-BA36E70DD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3371088"/>
        <c:axId val="693009024"/>
        <c:axId val="0"/>
      </c:bar3DChart>
      <c:catAx>
        <c:axId val="64337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3009024"/>
        <c:crosses val="autoZero"/>
        <c:auto val="1"/>
        <c:lblAlgn val="ctr"/>
        <c:lblOffset val="100"/>
        <c:noMultiLvlLbl val="0"/>
      </c:catAx>
      <c:valAx>
        <c:axId val="69300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337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59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99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984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9228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388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3321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682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33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62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41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27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32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77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79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59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90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8AE787D-3FF8-43AD-AED7-BFE92A450483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4490B26-2934-453A-AAAA-2CE893C3C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399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044CED-58B2-4AC8-80AA-EB2E96A8B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190501"/>
            <a:ext cx="11190288" cy="6451600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algn="ctr"/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Сопоставимые параметры по расходам за полугодие 2019 года с другими городскими округами</a:t>
            </a:r>
          </a:p>
        </p:txBody>
      </p:sp>
    </p:spTree>
    <p:extLst>
      <p:ext uri="{BB962C8B-B14F-4D97-AF65-F5344CB8AC3E}">
        <p14:creationId xmlns:p14="http://schemas.microsoft.com/office/powerpoint/2010/main" val="356658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E241549-06CE-4766-8E1F-B86C8911FF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654633"/>
              </p:ext>
            </p:extLst>
          </p:nvPr>
        </p:nvGraphicFramePr>
        <p:xfrm>
          <a:off x="203200" y="114300"/>
          <a:ext cx="11645900" cy="651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47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E241549-06CE-4766-8E1F-B86C8911FF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575836"/>
              </p:ext>
            </p:extLst>
          </p:nvPr>
        </p:nvGraphicFramePr>
        <p:xfrm>
          <a:off x="203200" y="114300"/>
          <a:ext cx="11645900" cy="651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800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1CF4053-B6F6-4B46-8146-73D01FA8A1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815952"/>
              </p:ext>
            </p:extLst>
          </p:nvPr>
        </p:nvGraphicFramePr>
        <p:xfrm>
          <a:off x="266700" y="139700"/>
          <a:ext cx="11531600" cy="636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24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6341424B-5B34-4065-8CAC-28925CC149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945029"/>
              </p:ext>
            </p:extLst>
          </p:nvPr>
        </p:nvGraphicFramePr>
        <p:xfrm>
          <a:off x="203200" y="203200"/>
          <a:ext cx="11620500" cy="645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941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C3F1854-021E-4623-BE9C-E4644AE437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628849"/>
              </p:ext>
            </p:extLst>
          </p:nvPr>
        </p:nvGraphicFramePr>
        <p:xfrm>
          <a:off x="203200" y="215900"/>
          <a:ext cx="11684000" cy="641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666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0D3669A-7567-46FA-9541-DFF4F0D7EE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824991"/>
              </p:ext>
            </p:extLst>
          </p:nvPr>
        </p:nvGraphicFramePr>
        <p:xfrm>
          <a:off x="266700" y="241300"/>
          <a:ext cx="11620500" cy="621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529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D7AA278-777C-4A40-B8F0-A8DD914545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225638"/>
              </p:ext>
            </p:extLst>
          </p:nvPr>
        </p:nvGraphicFramePr>
        <p:xfrm>
          <a:off x="88900" y="127000"/>
          <a:ext cx="11925300" cy="66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211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3963A36-9D46-4234-A611-003FC7F2C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17972"/>
              </p:ext>
            </p:extLst>
          </p:nvPr>
        </p:nvGraphicFramePr>
        <p:xfrm>
          <a:off x="381000" y="368300"/>
          <a:ext cx="11544300" cy="595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413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F86EC004-75E3-4146-AB15-06938616EC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818607"/>
              </p:ext>
            </p:extLst>
          </p:nvPr>
        </p:nvGraphicFramePr>
        <p:xfrm>
          <a:off x="330200" y="254000"/>
          <a:ext cx="11493500" cy="626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138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BDE9D45-0FDA-4AE6-B2E3-58C26142F2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855638"/>
              </p:ext>
            </p:extLst>
          </p:nvPr>
        </p:nvGraphicFramePr>
        <p:xfrm>
          <a:off x="368300" y="279400"/>
          <a:ext cx="11417300" cy="615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106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FC0BDCE-A2AB-40C0-B057-15126D86B0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808510"/>
              </p:ext>
            </p:extLst>
          </p:nvPr>
        </p:nvGraphicFramePr>
        <p:xfrm>
          <a:off x="342900" y="292100"/>
          <a:ext cx="11430000" cy="610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97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6C5E5C7-D2DF-42D5-BE09-497CD70EA7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119873"/>
              </p:ext>
            </p:extLst>
          </p:nvPr>
        </p:nvGraphicFramePr>
        <p:xfrm>
          <a:off x="304800" y="215900"/>
          <a:ext cx="11569700" cy="633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324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F6D9FDA-0B1E-4CA5-8C92-695B254422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588294"/>
              </p:ext>
            </p:extLst>
          </p:nvPr>
        </p:nvGraphicFramePr>
        <p:xfrm>
          <a:off x="228600" y="190500"/>
          <a:ext cx="11709400" cy="641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019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C41BF2AF-404B-42FB-A2E5-51B761741C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286398"/>
              </p:ext>
            </p:extLst>
          </p:nvPr>
        </p:nvGraphicFramePr>
        <p:xfrm>
          <a:off x="330200" y="203200"/>
          <a:ext cx="11518900" cy="638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74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650</TotalTime>
  <Words>91</Words>
  <Application>Microsoft Office PowerPoint</Application>
  <PresentationFormat>Широкоэкранный</PresentationFormat>
  <Paragraphs>57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Century Gothic</vt:lpstr>
      <vt:lpstr>Times New Roman</vt:lpstr>
      <vt:lpstr>Wingdings 3</vt:lpstr>
      <vt:lpstr>Сектор</vt:lpstr>
      <vt:lpstr>Сопоставимые параметры по расходам за полугодие 2019 года с другими городскими округами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budotdelfu@mail.ru</cp:lastModifiedBy>
  <cp:revision>77</cp:revision>
  <dcterms:created xsi:type="dcterms:W3CDTF">2018-06-27T05:39:36Z</dcterms:created>
  <dcterms:modified xsi:type="dcterms:W3CDTF">2019-07-22T09:09:29Z</dcterms:modified>
</cp:coreProperties>
</file>