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2" r:id="rId1"/>
  </p:sldMasterIdLst>
  <p:notesMasterIdLst>
    <p:notesMasterId r:id="rId59"/>
  </p:notesMasterIdLst>
  <p:sldIdLst>
    <p:sldId id="256" r:id="rId2"/>
    <p:sldId id="502" r:id="rId3"/>
    <p:sldId id="315" r:id="rId4"/>
    <p:sldId id="370" r:id="rId5"/>
    <p:sldId id="297" r:id="rId6"/>
    <p:sldId id="260" r:id="rId7"/>
    <p:sldId id="339" r:id="rId8"/>
    <p:sldId id="354" r:id="rId9"/>
    <p:sldId id="329" r:id="rId10"/>
    <p:sldId id="395" r:id="rId11"/>
    <p:sldId id="503" r:id="rId12"/>
    <p:sldId id="390" r:id="rId13"/>
    <p:sldId id="270" r:id="rId14"/>
    <p:sldId id="396" r:id="rId15"/>
    <p:sldId id="363" r:id="rId16"/>
    <p:sldId id="340" r:id="rId17"/>
    <p:sldId id="274" r:id="rId18"/>
    <p:sldId id="393" r:id="rId19"/>
    <p:sldId id="313" r:id="rId20"/>
    <p:sldId id="374" r:id="rId21"/>
    <p:sldId id="394" r:id="rId22"/>
    <p:sldId id="324" r:id="rId23"/>
    <p:sldId id="424" r:id="rId24"/>
    <p:sldId id="484" r:id="rId25"/>
    <p:sldId id="383" r:id="rId26"/>
    <p:sldId id="376" r:id="rId27"/>
    <p:sldId id="341" r:id="rId28"/>
    <p:sldId id="384" r:id="rId29"/>
    <p:sldId id="277" r:id="rId30"/>
    <p:sldId id="378" r:id="rId31"/>
    <p:sldId id="379" r:id="rId32"/>
    <p:sldId id="368" r:id="rId33"/>
    <p:sldId id="288" r:id="rId34"/>
    <p:sldId id="389" r:id="rId35"/>
    <p:sldId id="385" r:id="rId36"/>
    <p:sldId id="386" r:id="rId37"/>
    <p:sldId id="387" r:id="rId38"/>
    <p:sldId id="388" r:id="rId39"/>
    <p:sldId id="500" r:id="rId40"/>
    <p:sldId id="369" r:id="rId41"/>
    <p:sldId id="292" r:id="rId42"/>
    <p:sldId id="290" r:id="rId43"/>
    <p:sldId id="342" r:id="rId44"/>
    <p:sldId id="285" r:id="rId45"/>
    <p:sldId id="298" r:id="rId46"/>
    <p:sldId id="499" r:id="rId47"/>
    <p:sldId id="343" r:id="rId48"/>
    <p:sldId id="380" r:id="rId49"/>
    <p:sldId id="281" r:id="rId50"/>
    <p:sldId id="345" r:id="rId51"/>
    <p:sldId id="346" r:id="rId52"/>
    <p:sldId id="348" r:id="rId53"/>
    <p:sldId id="349" r:id="rId54"/>
    <p:sldId id="351" r:id="rId55"/>
    <p:sldId id="350" r:id="rId56"/>
    <p:sldId id="365" r:id="rId57"/>
    <p:sldId id="320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d" initials="S" lastIdx="1" clrIdx="0">
    <p:extLst>
      <p:ext uri="{19B8F6BF-5375-455C-9EA6-DF929625EA0E}">
        <p15:presenceInfo xmlns:p15="http://schemas.microsoft.com/office/powerpoint/2012/main" userId="S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A3CF"/>
    <a:srgbClr val="FFFF66"/>
    <a:srgbClr val="00FFCC"/>
    <a:srgbClr val="66FFCC"/>
    <a:srgbClr val="F2EDD6"/>
    <a:srgbClr val="F9B268"/>
    <a:srgbClr val="C8B254"/>
    <a:srgbClr val="7EB6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3641436712932E-2"/>
          <c:y val="4.7751946738667332E-2"/>
          <c:w val="0.93512685914260718"/>
          <c:h val="0.882646400230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684.1</c:v>
                </c:pt>
                <c:pt idx="1">
                  <c:v>746</c:v>
                </c:pt>
                <c:pt idx="2">
                  <c:v>719.2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00A-938E-72776147C689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692.8</c:v>
                </c:pt>
                <c:pt idx="1">
                  <c:v>718</c:v>
                </c:pt>
                <c:pt idx="2">
                  <c:v>684.4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00A-938E-72776147C689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2"/>
              <c:layout>
                <c:manualLayout>
                  <c:x val="3.2697070651417693E-3"/>
                  <c:y val="-2.348799598636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-8.6999999999999993</c:v>
                </c:pt>
                <c:pt idx="1">
                  <c:v>28</c:v>
                </c:pt>
                <c:pt idx="2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00A-938E-72776147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833920"/>
        <c:axId val="78905344"/>
      </c:barChart>
      <c:catAx>
        <c:axId val="788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78905344"/>
        <c:crosses val="autoZero"/>
        <c:auto val="1"/>
        <c:lblAlgn val="ctr"/>
        <c:lblOffset val="100"/>
        <c:noMultiLvlLbl val="0"/>
      </c:catAx>
      <c:valAx>
        <c:axId val="789053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33920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60000">
                  <a:schemeClr val="bg2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       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#,##0.00">
                  <c:v>110334</c:v>
                </c:pt>
                <c:pt idx="1">
                  <c:v>164339</c:v>
                </c:pt>
                <c:pt idx="2">
                  <c:v>353329</c:v>
                </c:pt>
                <c:pt idx="3" formatCode="General">
                  <c:v>271317.2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B-41A9-9D94-796107761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6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       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.00">
                  <c:v>109637.4</c:v>
                </c:pt>
                <c:pt idx="1">
                  <c:v>154871.29999999999</c:v>
                </c:pt>
                <c:pt idx="2">
                  <c:v>15302.5</c:v>
                </c:pt>
                <c:pt idx="3">
                  <c:v>15633.7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B-41A9-9D94-796107761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96240">
                  <a:srgbClr val="FFC000"/>
                </a:gs>
                <a:gs pos="60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       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#,##0.00">
                  <c:v>189921.6</c:v>
                </c:pt>
                <c:pt idx="1">
                  <c:v>201722</c:v>
                </c:pt>
                <c:pt idx="2">
                  <c:v>219478.5</c:v>
                </c:pt>
                <c:pt idx="3">
                  <c:v>235497.2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B-41A9-9D94-7961077611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60000">
                  <a:srgbClr val="00B050"/>
                </a:gs>
                <a:gs pos="100000">
                  <a:srgbClr val="3BFB92"/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       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0.0">
                  <c:v>17191.2</c:v>
                </c:pt>
                <c:pt idx="1">
                  <c:v>9364.2000000000007</c:v>
                </c:pt>
                <c:pt idx="2">
                  <c:v>9492.2000000000007</c:v>
                </c:pt>
                <c:pt idx="3">
                  <c:v>14828.9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B-41A9-9D94-796107761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23488"/>
        <c:axId val="108237568"/>
        <c:axId val="0"/>
      </c:bar3DChart>
      <c:catAx>
        <c:axId val="1082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37568"/>
        <c:crosses val="autoZero"/>
        <c:auto val="1"/>
        <c:lblAlgn val="ctr"/>
        <c:lblOffset val="100"/>
        <c:noMultiLvlLbl val="0"/>
      </c:catAx>
      <c:valAx>
        <c:axId val="1082375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23488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77690972222222265"/>
          <c:y val="3.0828516377649346E-2"/>
          <c:w val="0.18836805555555575"/>
          <c:h val="0.93063583815028994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44973722317105E-2"/>
          <c:y val="0.13022492650341463"/>
          <c:w val="0.93628234710130587"/>
          <c:h val="0.7263943094069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01.01.2021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2000">
                  <a:srgbClr val="FFFF99"/>
                </a:gs>
                <a:gs pos="100000">
                  <a:srgbClr val="FFCC00"/>
                </a:gs>
              </a:gsLst>
              <a:path path="circle">
                <a:fillToRect l="100000" t="100000"/>
              </a:path>
            </a:gra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3.7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AC5-B009-E5C88C80B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01.01.2022</c:v>
                </c:pt>
              </c:strCache>
            </c:strRef>
          </c:tx>
          <c:spPr>
            <a:gradFill>
              <a:gsLst>
                <a:gs pos="0">
                  <a:srgbClr val="39D731"/>
                </a:gs>
                <a:gs pos="50000">
                  <a:srgbClr val="E2F37D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89.7</c:v>
                </c:pt>
                <c:pt idx="1">
                  <c:v>1.3</c:v>
                </c:pt>
                <c:pt idx="2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F-4AC5-B009-E5C88C80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38880"/>
        <c:axId val="108140416"/>
      </c:barChart>
      <c:catAx>
        <c:axId val="108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40416"/>
        <c:crosses val="autoZero"/>
        <c:auto val="1"/>
        <c:lblAlgn val="ctr"/>
        <c:lblOffset val="100"/>
        <c:noMultiLvlLbl val="0"/>
      </c:catAx>
      <c:valAx>
        <c:axId val="1081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38880"/>
        <c:crosses val="autoZero"/>
        <c:crossBetween val="between"/>
      </c:valAx>
      <c:spPr>
        <a:gradFill>
          <a:gsLst>
            <a:gs pos="0">
              <a:schemeClr val="bg1"/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28161434977578481"/>
          <c:y val="0.92885375494071143"/>
          <c:w val="0.4331838565022425"/>
          <c:h val="5.665349143610017E-2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2D8-4FC7-A35A-FB141A38DBC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D8-4FC7-A35A-FB141A38DBC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D8-4FC7-A35A-FB141A38DBC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D8-4FC7-A35A-FB141A38DBCB}"/>
              </c:ext>
            </c:extLst>
          </c:dPt>
          <c:cat>
            <c:strRef>
              <c:f>Лист1!$A$2:$A$6</c:f>
              <c:strCache>
                <c:ptCount val="5"/>
                <c:pt idx="0">
                  <c:v>Исполнено за 2019 год</c:v>
                </c:pt>
                <c:pt idx="1">
                  <c:v>Исполнено за 2020 год</c:v>
                </c:pt>
                <c:pt idx="2">
                  <c:v>Первоначальный план на 2021 год</c:v>
                </c:pt>
                <c:pt idx="3">
                  <c:v>Уточненный план 2021 год</c:v>
                </c:pt>
                <c:pt idx="4">
                  <c:v>Исполнено за 2021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692766.1</c:v>
                </c:pt>
                <c:pt idx="1">
                  <c:v>717987.8</c:v>
                </c:pt>
                <c:pt idx="2" formatCode="#,##0.00">
                  <c:v>693364.2</c:v>
                </c:pt>
                <c:pt idx="3">
                  <c:v>754507.9</c:v>
                </c:pt>
                <c:pt idx="4">
                  <c:v>684357.3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8-4FC7-A35A-FB141A38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40128"/>
        <c:axId val="110241664"/>
        <c:axId val="0"/>
      </c:bar3DChart>
      <c:catAx>
        <c:axId val="110240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41664"/>
        <c:crosses val="autoZero"/>
        <c:auto val="1"/>
        <c:lblAlgn val="ctr"/>
        <c:lblOffset val="100"/>
        <c:noMultiLvlLbl val="0"/>
      </c:catAx>
      <c:valAx>
        <c:axId val="110241664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102401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479"/>
          <c:w val="0.87816164779505379"/>
          <c:h val="0.8292393592240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A566-4023-83C3-A38D0DED625E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66-4023-83C3-A38D0DED625E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A566-4023-83C3-A38D0DED625E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66-4023-83C3-A38D0DED625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A566-4023-83C3-A38D0DED625E}"/>
              </c:ext>
            </c:extLst>
          </c:dPt>
          <c:dPt>
            <c:idx val="5"/>
            <c:bubble3D val="0"/>
            <c:spPr>
              <a:solidFill>
                <a:srgbClr val="66FFCC"/>
              </a:soli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66-4023-83C3-A38D0DED625E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6-A566-4023-83C3-A38D0DED62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A566-4023-83C3-A38D0DED625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8-A566-4023-83C3-A38D0DED625E}"/>
              </c:ext>
            </c:extLst>
          </c:dPt>
          <c:dPt>
            <c:idx val="1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3-3A6A-4E74-9640-522D43E93210}"/>
              </c:ext>
            </c:extLst>
          </c:dPt>
          <c:dLbls>
            <c:dLbl>
              <c:idx val="0"/>
              <c:layout>
                <c:manualLayout>
                  <c:x val="6.6138826104931894E-2"/>
                  <c:y val="-6.769849699155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6-4023-83C3-A38D0DED625E}"/>
                </c:ext>
              </c:extLst>
            </c:dLbl>
            <c:dLbl>
              <c:idx val="1"/>
              <c:layout>
                <c:manualLayout>
                  <c:x val="1.0123078310060289E-2"/>
                  <c:y val="1.8645643545262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6-4023-83C3-A38D0DED625E}"/>
                </c:ext>
              </c:extLst>
            </c:dLbl>
            <c:dLbl>
              <c:idx val="2"/>
              <c:layout>
                <c:manualLayout>
                  <c:x val="0"/>
                  <c:y val="0.12593601369085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6-4023-83C3-A38D0DED625E}"/>
                </c:ext>
              </c:extLst>
            </c:dLbl>
            <c:dLbl>
              <c:idx val="3"/>
              <c:layout>
                <c:manualLayout>
                  <c:x val="0.11030183804713867"/>
                  <c:y val="3.6461513600596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6-4023-83C3-A38D0DED625E}"/>
                </c:ext>
              </c:extLst>
            </c:dLbl>
            <c:dLbl>
              <c:idx val="4"/>
              <c:layout>
                <c:manualLayout>
                  <c:x val="1.5902149305814857E-2"/>
                  <c:y val="0.121455113489411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6-4023-83C3-A38D0DED625E}"/>
                </c:ext>
              </c:extLst>
            </c:dLbl>
            <c:dLbl>
              <c:idx val="5"/>
              <c:layout>
                <c:manualLayout>
                  <c:x val="-8.1043590784994735E-2"/>
                  <c:y val="-0.16151964503128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6-4023-83C3-A38D0DED625E}"/>
                </c:ext>
              </c:extLst>
            </c:dLbl>
            <c:dLbl>
              <c:idx val="6"/>
              <c:layout>
                <c:manualLayout>
                  <c:x val="-2.2121972786266059E-2"/>
                  <c:y val="-0.15422212024807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6-4023-83C3-A38D0DED625E}"/>
                </c:ext>
              </c:extLst>
            </c:dLbl>
            <c:dLbl>
              <c:idx val="7"/>
              <c:layout>
                <c:manualLayout>
                  <c:x val="-9.2774518385207227E-2"/>
                  <c:y val="-5.0111363956743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6-4023-83C3-A38D0DED625E}"/>
                </c:ext>
              </c:extLst>
            </c:dLbl>
            <c:dLbl>
              <c:idx val="8"/>
              <c:layout>
                <c:manualLayout>
                  <c:x val="2.7106846962359404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6-4023-83C3-A38D0DED6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97532.2</c:v>
                </c:pt>
                <c:pt idx="1">
                  <c:v>569.4</c:v>
                </c:pt>
                <c:pt idx="2">
                  <c:v>6450</c:v>
                </c:pt>
                <c:pt idx="3">
                  <c:v>36663.800000000003</c:v>
                </c:pt>
                <c:pt idx="4">
                  <c:v>30300.6</c:v>
                </c:pt>
                <c:pt idx="5">
                  <c:v>402970.5</c:v>
                </c:pt>
                <c:pt idx="6">
                  <c:v>947.3</c:v>
                </c:pt>
                <c:pt idx="7">
                  <c:v>51372.1</c:v>
                </c:pt>
                <c:pt idx="8">
                  <c:v>56778.6</c:v>
                </c:pt>
                <c:pt idx="9">
                  <c:v>70.900000000000006</c:v>
                </c:pt>
                <c:pt idx="10">
                  <c:v>701.8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66-4023-83C3-A38D0DED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84E-3"/>
          <c:y val="0.14546147445658825"/>
          <c:w val="0.96529830246913695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D7D-494C-A433-C61539146D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D7D-494C-A433-C61539146D21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D7D-494C-A433-C61539146D21}"/>
              </c:ext>
            </c:extLst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D7D-494C-A433-C61539146D2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D7D-494C-A433-C61539146D21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D7D-494C-A433-C61539146D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2D7D-494C-A433-C61539146D21}"/>
              </c:ext>
            </c:extLst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D7D-494C-A433-C61539146D2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58.883057139888763</c:v>
                </c:pt>
                <c:pt idx="1">
                  <c:v>4.4275994425718839</c:v>
                </c:pt>
                <c:pt idx="2">
                  <c:v>14.251648955888976</c:v>
                </c:pt>
                <c:pt idx="3">
                  <c:v>5.3574061385770273</c:v>
                </c:pt>
                <c:pt idx="4">
                  <c:v>8.2966310142377377</c:v>
                </c:pt>
                <c:pt idx="5">
                  <c:v>7.5066197145847644</c:v>
                </c:pt>
                <c:pt idx="6">
                  <c:v>1</c:v>
                </c:pt>
                <c:pt idx="7">
                  <c:v>1.2666775089562134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D-494C-A433-C61539146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402970.5</c:v>
                </c:pt>
                <c:pt idx="1">
                  <c:v>30300.6</c:v>
                </c:pt>
                <c:pt idx="2">
                  <c:v>97532.2</c:v>
                </c:pt>
                <c:pt idx="3">
                  <c:v>36663.800000000003</c:v>
                </c:pt>
                <c:pt idx="4">
                  <c:v>56778.6</c:v>
                </c:pt>
                <c:pt idx="5">
                  <c:v>51372.1</c:v>
                </c:pt>
                <c:pt idx="6">
                  <c:v>70.900000000000006</c:v>
                </c:pt>
                <c:pt idx="7">
                  <c:v>8668.6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7D-494C-A433-C61539146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684357.3</c:v>
                </c:pt>
                <c:pt idx="1">
                  <c:v>684357.3</c:v>
                </c:pt>
                <c:pt idx="2">
                  <c:v>684357.3</c:v>
                </c:pt>
                <c:pt idx="3">
                  <c:v>684357.3</c:v>
                </c:pt>
                <c:pt idx="4">
                  <c:v>684357.3</c:v>
                </c:pt>
                <c:pt idx="5">
                  <c:v>684357.3</c:v>
                </c:pt>
                <c:pt idx="6">
                  <c:v>684357.3</c:v>
                </c:pt>
                <c:pt idx="7">
                  <c:v>684357.3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D-494C-A433-C6153914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90.7</c:v>
                </c:pt>
                <c:pt idx="1">
                  <c:v>98</c:v>
                </c:pt>
                <c:pt idx="2">
                  <c:v>93.2</c:v>
                </c:pt>
                <c:pt idx="3">
                  <c:v>99.1</c:v>
                </c:pt>
                <c:pt idx="4">
                  <c:v>92.1</c:v>
                </c:pt>
                <c:pt idx="5">
                  <c:v>39.700000000000003</c:v>
                </c:pt>
                <c:pt idx="6">
                  <c:v>82.5</c:v>
                </c:pt>
                <c:pt idx="7">
                  <c:v>96.3</c:v>
                </c:pt>
                <c:pt idx="8">
                  <c:v>97.2</c:v>
                </c:pt>
                <c:pt idx="9">
                  <c:v>97.3</c:v>
                </c:pt>
                <c:pt idx="10">
                  <c:v>100</c:v>
                </c:pt>
                <c:pt idx="11">
                  <c:v>100</c:v>
                </c:pt>
                <c:pt idx="12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6D8-9555-A7A6F8388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9.2999999999999972</c:v>
                </c:pt>
                <c:pt idx="1">
                  <c:v>2</c:v>
                </c:pt>
                <c:pt idx="2">
                  <c:v>6.7999999999999972</c:v>
                </c:pt>
                <c:pt idx="3">
                  <c:v>0.90000000000000568</c:v>
                </c:pt>
                <c:pt idx="4">
                  <c:v>7.9000000000000057</c:v>
                </c:pt>
                <c:pt idx="5">
                  <c:v>60.3</c:v>
                </c:pt>
                <c:pt idx="6">
                  <c:v>17.5</c:v>
                </c:pt>
                <c:pt idx="7">
                  <c:v>3.7000000000000028</c:v>
                </c:pt>
                <c:pt idx="8">
                  <c:v>2.7999999999999972</c:v>
                </c:pt>
                <c:pt idx="9">
                  <c:v>2.7000000000000028</c:v>
                </c:pt>
                <c:pt idx="10">
                  <c:v>0</c:v>
                </c:pt>
                <c:pt idx="11">
                  <c:v>0</c:v>
                </c:pt>
                <c:pt idx="12">
                  <c:v>13.400000000000006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6D8-9555-A7A6F8388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449600"/>
        <c:axId val="111451136"/>
        <c:axId val="0"/>
      </c:bar3DChart>
      <c:catAx>
        <c:axId val="1114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11451136"/>
        <c:crosses val="autoZero"/>
        <c:auto val="1"/>
        <c:lblAlgn val="ctr"/>
        <c:lblOffset val="100"/>
        <c:noMultiLvlLbl val="0"/>
      </c:catAx>
      <c:valAx>
        <c:axId val="11145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49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77788152244734E-2"/>
          <c:y val="0.21403439610836233"/>
          <c:w val="0.5325720252789875"/>
          <c:h val="0.78596565253387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spPr>
            <a:solidFill>
              <a:srgbClr val="00FFCC"/>
            </a:solidFill>
          </c:spPr>
          <c:explosion val="18"/>
          <c:dPt>
            <c:idx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1-01F6-4EF3-AB43-614486BAF42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01F6-4EF3-AB43-614486BAF422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F6-4EF3-AB43-614486BAF422}"/>
              </c:ext>
            </c:extLst>
          </c:dPt>
          <c:dLbls>
            <c:dLbl>
              <c:idx val="4"/>
              <c:layout>
                <c:manualLayout>
                  <c:x val="0.14396860298201344"/>
                  <c:y val="-0.12175412845504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1-42DC-8EA3-DF6FA1CED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взнос региональному оператору на капитальный ремонт общего имущества</c:v>
                </c:pt>
                <c:pt idx="2">
                  <c:v>уборка разрушенных домов и строений </c:v>
                </c:pt>
                <c:pt idx="3">
                  <c:v>экспертное исследование техничского состояния строительных конструкций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45.9</c:v>
                </c:pt>
                <c:pt idx="1">
                  <c:v>45.2</c:v>
                </c:pt>
                <c:pt idx="2">
                  <c:v>7.8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2DC-8EA3-DF6FA1CE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0961224052602137"/>
          <c:y val="8.1399293640300033E-2"/>
          <c:w val="0.36498063054488566"/>
          <c:h val="0.9078157282646632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212"/>
          <c:w val="0.54987523580649189"/>
          <c:h val="0.648444511422553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15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0701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Содержание детских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Садов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97340,2тыс.руб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49-4910-A1C3-1A1EE9B5BDB1}"/>
                </c:ext>
              </c:extLst>
            </c:dLbl>
            <c:dLbl>
              <c:idx val="1"/>
              <c:layout>
                <c:manualLayout>
                  <c:x val="3.267996842230661E-2"/>
                  <c:y val="-3.44088193131407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0702 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Содержание общеобразовательных школ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220791,9 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128663993686134"/>
                      <c:h val="0.33695518206310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549-4910-A1C3-1A1EE9B5BDB1}"/>
                </c:ext>
              </c:extLst>
            </c:dLbl>
            <c:dLbl>
              <c:idx val="2"/>
              <c:layout>
                <c:manualLayout>
                  <c:x val="-0.12699799340779552"/>
                  <c:y val="0.1201700142354789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0703 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Дополнительное образование   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540894,8тыс.руб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8976528335532"/>
                      <c:h val="0.491365291526038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7549-4910-A1C3-1A1EE9B5BDB1}"/>
                </c:ext>
              </c:extLst>
            </c:dLbl>
            <c:dLbl>
              <c:idx val="3"/>
              <c:layout>
                <c:manualLayout>
                  <c:x val="-6.0836837980235522E-2"/>
                  <c:y val="-3.846659172326751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0709 </a:t>
                    </a:r>
                  </a:p>
                  <a:p>
                    <a:endParaRPr lang="ru-RU" sz="1400" b="1" i="1" u="sng" baseline="0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r>
                      <a:rPr lang="ru-RU" sz="1400" b="1" i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24331,8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49-4910-A1C3-1A1EE9B5BDB1}"/>
                </c:ext>
              </c:extLst>
            </c:dLbl>
            <c:dLbl>
              <c:idx val="4"/>
              <c:layout>
                <c:manualLayout>
                  <c:x val="4.1329491201914639E-3"/>
                  <c:y val="-7.381803332071723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0707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Молодежная политика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6411,8тыс.руб.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49-4910-A1C3-1A1EE9B5BDB1}"/>
                </c:ext>
              </c:extLst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0707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Молодежная политика и оздоровление детей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      9 121 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49-4910-A1C3-1A1EE9B5BDB1}"/>
                </c:ext>
              </c:extLst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97340.2</c:v>
                </c:pt>
                <c:pt idx="1">
                  <c:v>220791.9</c:v>
                </c:pt>
                <c:pt idx="2">
                  <c:v>54094.8</c:v>
                </c:pt>
                <c:pt idx="3">
                  <c:v>24331.8</c:v>
                </c:pt>
                <c:pt idx="4">
                  <c:v>6411.8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9-4910-A1C3-1A1EE9B5B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908404441489746"/>
          <c:y val="2.5742259729632875E-2"/>
          <c:w val="0.56602646999576356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89588.3</c:v>
                </c:pt>
                <c:pt idx="1">
                  <c:v>97340.2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BDF-933B-10A9DB9D5D82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206610.6</c:v>
                </c:pt>
                <c:pt idx="1">
                  <c:v>220791.9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BDF-933B-10A9DB9D5D82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53399.8</c:v>
                </c:pt>
                <c:pt idx="1">
                  <c:v>54094.8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BDF-933B-10A9DB9D5D82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Лист1!$E$2:$E$3</c:f>
              <c:numCache>
                <c:formatCode>#\ ##0.0</c:formatCode>
                <c:ptCount val="2"/>
                <c:pt idx="0">
                  <c:v>1811.6</c:v>
                </c:pt>
                <c:pt idx="1">
                  <c:v>6411.8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C-4BDF-933B-10A9DB9D5D82}"/>
            </c:ext>
          </c:extLst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Лист1!$F$2:$F$3</c:f>
              <c:numCache>
                <c:formatCode>#\ ##0.0</c:formatCode>
                <c:ptCount val="2"/>
                <c:pt idx="0">
                  <c:v>23353.5</c:v>
                </c:pt>
                <c:pt idx="1">
                  <c:v>24331.8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BDF-933B-10A9DB9D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35392"/>
        <c:axId val="113849472"/>
        <c:axId val="0"/>
      </c:bar3DChart>
      <c:catAx>
        <c:axId val="1138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3849472"/>
        <c:crosses val="autoZero"/>
        <c:auto val="1"/>
        <c:lblAlgn val="ctr"/>
        <c:lblOffset val="100"/>
        <c:noMultiLvlLbl val="0"/>
      </c:catAx>
      <c:valAx>
        <c:axId val="113849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38353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567"/>
          <c:y val="0.13615889084219429"/>
          <c:w val="0.32227504041712779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03E-3"/>
          <c:y val="0.19109554958100394"/>
          <c:w val="0.5325720252789875"/>
          <c:h val="0.785965652533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D-47A0-9EF8-61E7561D6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</c:v>
                </c:pt>
                <c:pt idx="1">
                  <c:v>8.6</c:v>
                </c:pt>
                <c:pt idx="2">
                  <c:v>12.4</c:v>
                </c:pt>
                <c:pt idx="3">
                  <c:v>68.5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D-47A0-9EF8-61E7561D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795905974894071"/>
          <c:y val="5.1364187669163152E-4"/>
          <c:w val="0.36926075757999949"/>
          <c:h val="0.9994863581233083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0"/>
      <c:hPercent val="80"/>
      <c:rotY val="20"/>
      <c:depthPercent val="90"/>
      <c:rAngAx val="0"/>
    </c:view3D>
    <c:floor>
      <c:thickness val="0"/>
      <c:spPr>
        <a:gradFill>
          <a:gsLst>
            <a:gs pos="86000">
              <a:srgbClr val="FFD8C9"/>
            </a:gs>
            <a:gs pos="67900">
              <a:srgbClr val="FFD5C4"/>
            </a:gs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floor>
    <c:side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562467472916373"/>
          <c:y val="2.2000956960527722E-2"/>
          <c:w val="0.90675868390102254"/>
          <c:h val="0.66990214188473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DC-43BA-A6EE-D1A81450FFF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C-43BA-A6EE-D1A81450FFF3}"/>
              </c:ext>
            </c:extLst>
          </c:dPt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598101.19999999995</c:v>
                </c:pt>
                <c:pt idx="1">
                  <c:v>535993.9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C-43BA-A6EE-D1A81450FFF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Неналоговые доходы, включая доходы от оказания платных услуг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10529.7</c:v>
                </c:pt>
                <c:pt idx="1">
                  <c:v>12188.6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C-43BA-A6EE-D1A81450FFF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137379</c:v>
                </c:pt>
                <c:pt idx="1">
                  <c:v>171018.7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C-43BA-A6EE-D1A81450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58208"/>
        <c:axId val="84960000"/>
        <c:axId val="81406144"/>
      </c:bar3DChart>
      <c:catAx>
        <c:axId val="84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60000"/>
        <c:crosses val="autoZero"/>
        <c:auto val="1"/>
        <c:lblAlgn val="ctr"/>
        <c:lblOffset val="100"/>
        <c:noMultiLvlLbl val="0"/>
      </c:catAx>
      <c:valAx>
        <c:axId val="8496000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58208"/>
        <c:crosses val="autoZero"/>
        <c:crossBetween val="between"/>
      </c:valAx>
      <c:serAx>
        <c:axId val="81406144"/>
        <c:scaling>
          <c:orientation val="minMax"/>
        </c:scaling>
        <c:delete val="1"/>
        <c:axPos val="b"/>
        <c:majorTickMark val="out"/>
        <c:minorTickMark val="none"/>
        <c:tickLblPos val="none"/>
        <c:crossAx val="84960000"/>
        <c:crosses val="autoZero"/>
      </c:ser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backWall>
    <c:plotArea>
      <c:layout>
        <c:manualLayout>
          <c:layoutTarget val="inner"/>
          <c:xMode val="edge"/>
          <c:yMode val="edge"/>
          <c:x val="9.5901332802116851E-2"/>
          <c:y val="1.7466858060758358E-2"/>
          <c:w val="0.90409861867200014"/>
          <c:h val="0.897733805591265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1000">
                  <a:srgbClr val="FF0000">
                    <a:lumMod val="65000"/>
                    <a:lumOff val="35000"/>
                  </a:srgb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2700000" scaled="1"/>
              <a:tileRect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7000">
                    <a:srgbClr val="FF0000">
                      <a:lumMod val="65000"/>
                      <a:lumOff val="35000"/>
                      <a:alpha val="75000"/>
                    </a:srgbClr>
                  </a:gs>
                  <a:gs pos="85000">
                    <a:srgbClr val="FFC000"/>
                  </a:gs>
                  <a:gs pos="99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BD-4383-97B9-CFA06E9B33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1000">
                    <a:srgbClr val="FF0000">
                      <a:lumMod val="65000"/>
                      <a:lumOff val="35000"/>
                      <a:alpha val="75000"/>
                    </a:srgbClr>
                  </a:gs>
                  <a:gs pos="82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BD-4383-97B9-CFA06E9B33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702982</a:t>
                    </a:r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BD-4383-97B9-CFA06E9B3326}"/>
                </c:ext>
              </c:extLst>
            </c:dLbl>
            <c:dLbl>
              <c:idx val="1"/>
              <c:layout>
                <c:manualLayout>
                  <c:x val="3.1778250865019037E-3"/>
                  <c:y val="-2.79951257620406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D-4383-97B9-CFA06E9B3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702982</c:v>
                </c:pt>
                <c:pt idx="1">
                  <c:v>674582.8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D-4383-97B9-CFA06E9B3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46848"/>
        <c:axId val="116048640"/>
        <c:axId val="0"/>
      </c:bar3DChart>
      <c:catAx>
        <c:axId val="1160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8640"/>
        <c:crosses val="autoZero"/>
        <c:auto val="1"/>
        <c:lblAlgn val="ctr"/>
        <c:lblOffset val="100"/>
        <c:noMultiLvlLbl val="0"/>
      </c:catAx>
      <c:valAx>
        <c:axId val="116048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684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20265459937129E-2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rgbClr val="66FFCC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64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23,8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10-431C-B6FA-AF50BE68DE4F}"/>
                </c:ext>
              </c:extLst>
            </c:dLbl>
            <c:dLbl>
              <c:idx val="1"/>
              <c:layout>
                <c:manualLayout>
                  <c:x val="-8.3711762901822057E-2"/>
                  <c:y val="0.15215394509101268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/>
                      <a:t>1,7</a:t>
                    </a:r>
                  </a:p>
                  <a:p>
                    <a:endParaRPr lang="en-US" sz="1600" baseline="0" dirty="0"/>
                  </a:p>
                  <a:p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82357997812626E-2"/>
                      <c:h val="0.16571136139441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910-431C-B6FA-AF50BE68DE4F}"/>
                </c:ext>
              </c:extLst>
            </c:dLbl>
            <c:dLbl>
              <c:idx val="2"/>
              <c:layout>
                <c:manualLayout>
                  <c:x val="0.11370373124880141"/>
                  <c:y val="-0.15474401496649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74,5</a:t>
                    </a:r>
                  </a:p>
                  <a:p>
                    <a:endParaRPr lang="en-US" dirty="0"/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910-431C-B6FA-AF50BE68DE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23.8</c:v>
                </c:pt>
                <c:pt idx="1">
                  <c:v>1.7</c:v>
                </c:pt>
                <c:pt idx="2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0-431C-B6FA-AF50BE68D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4910-431C-B6FA-AF50BE6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17392869215387841"/>
          <c:y val="0.72383560075952325"/>
          <c:w val="0.58469759256421594"/>
          <c:h val="0.2657070111815662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depthPercent val="100"/>
      <c:rAngAx val="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6099943200984901"/>
          <c:y val="0.1493924197842843"/>
          <c:w val="0.83187733719297563"/>
          <c:h val="0.66140368211885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7999">
                    <a:schemeClr val="accent3">
                      <a:lumMod val="75000"/>
                    </a:schemeClr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EC26-4059-9840-93AE8C163863}"/>
              </c:ext>
            </c:extLst>
          </c:dPt>
          <c:dLbls>
            <c:dLbl>
              <c:idx val="0"/>
              <c:layout>
                <c:manualLayout>
                  <c:x val="1.9267000211927947E-2"/>
                  <c:y val="4.230044555017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26-4059-9840-93AE8C163863}"/>
                </c:ext>
              </c:extLst>
            </c:dLbl>
            <c:dLbl>
              <c:idx val="1"/>
              <c:layout>
                <c:manualLayout>
                  <c:x val="8.8925693597070449E-3"/>
                  <c:y val="3.3395226989373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26-4059-9840-93AE8C163863}"/>
                </c:ext>
              </c:extLst>
            </c:dLbl>
            <c:dLbl>
              <c:idx val="2"/>
              <c:layout>
                <c:manualLayout>
                  <c:x val="5.8586598315634271E-3"/>
                  <c:y val="8.883953359244958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26-4059-9840-93AE8C163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183207.3</c:v>
                </c:pt>
                <c:pt idx="1">
                  <c:v>177061</c:v>
                </c:pt>
                <c:pt idx="2">
                  <c:v>175261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6-4059-9840-93AE8C163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535993.9</c:v>
                </c:pt>
                <c:pt idx="1">
                  <c:v>539244.6</c:v>
                </c:pt>
                <c:pt idx="2">
                  <c:v>518103.2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6-4059-9840-93AE8C16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78682368"/>
        <c:axId val="78692352"/>
        <c:axId val="0"/>
      </c:bar3DChart>
      <c:catAx>
        <c:axId val="786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92352"/>
        <c:crosses val="autoZero"/>
        <c:auto val="1"/>
        <c:lblAlgn val="ctr"/>
        <c:lblOffset val="100"/>
        <c:noMultiLvlLbl val="0"/>
      </c:catAx>
      <c:valAx>
        <c:axId val="786923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8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199" baseline="0">
                <a:latin typeface="Times New Roman" pitchFamily="18" charset="0"/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9146">
          <a:noFill/>
        </a:ln>
      </c:spPr>
    </c:sideWall>
    <c:backWall>
      <c:thickness val="0"/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8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144231</c:v>
                </c:pt>
                <c:pt idx="1">
                  <c:v>157045</c:v>
                </c:pt>
                <c:pt idx="2">
                  <c:v>147908.70000000001</c:v>
                </c:pt>
                <c:pt idx="3">
                  <c:v>183207.3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F-4249-9861-9D5470A771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425714.7</c:v>
                </c:pt>
                <c:pt idx="1">
                  <c:v>527028</c:v>
                </c:pt>
                <c:pt idx="2">
                  <c:v>598101.1</c:v>
                </c:pt>
                <c:pt idx="3">
                  <c:v>535993.9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F-4249-9861-9D5470A7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07199104"/>
        <c:axId val="107209088"/>
        <c:axId val="85002880"/>
      </c:bar3DChart>
      <c:catAx>
        <c:axId val="1071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209088"/>
        <c:crosses val="autoZero"/>
        <c:auto val="1"/>
        <c:lblAlgn val="ctr"/>
        <c:lblOffset val="100"/>
        <c:noMultiLvlLbl val="0"/>
      </c:catAx>
      <c:valAx>
        <c:axId val="10720908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07199104"/>
        <c:crosses val="autoZero"/>
        <c:crossBetween val="between"/>
      </c:valAx>
      <c:serAx>
        <c:axId val="8500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209088"/>
        <c:crosses val="autoZero"/>
      </c:ser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897E-2"/>
          <c:w val="0.87934757668501884"/>
          <c:h val="0.70439589399628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61A-992E-49931D6F16B9}"/>
                </c:ext>
              </c:extLst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4-461A-992E-49931D6F16B9}"/>
                </c:ext>
              </c:extLst>
            </c:dLbl>
            <c:dLbl>
              <c:idx val="2"/>
              <c:layout>
                <c:manualLayout>
                  <c:x val="1.9596588033428581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04-461A-992E-49931D6F16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6250.6</c:v>
                </c:pt>
                <c:pt idx="1">
                  <c:v>7099.8</c:v>
                </c:pt>
                <c:pt idx="2">
                  <c:v>10529.7</c:v>
                </c:pt>
                <c:pt idx="3">
                  <c:v>12188.6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4-461A-992E-49931D6F1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C04-461A-992E-49931D6F16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04-461A-992E-49931D6F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C04-461A-992E-49931D6F16B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04-461A-992E-49931D6F1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137980.4</c:v>
                </c:pt>
                <c:pt idx="1">
                  <c:v>149945.60000000001</c:v>
                </c:pt>
                <c:pt idx="2">
                  <c:v>137379</c:v>
                </c:pt>
                <c:pt idx="3">
                  <c:v>171018.7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04-461A-992E-49931D6F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01880960"/>
        <c:axId val="101882496"/>
        <c:axId val="0"/>
      </c:bar3DChart>
      <c:catAx>
        <c:axId val="10188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01882496"/>
        <c:crosses val="autoZero"/>
        <c:auto val="1"/>
        <c:lblAlgn val="r"/>
        <c:lblOffset val="100"/>
        <c:noMultiLvlLbl val="0"/>
      </c:catAx>
      <c:valAx>
        <c:axId val="10188249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01880960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86"/>
          <c:y val="0.91934651110193555"/>
          <c:w val="0.8334295564551738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308959138E-2"/>
          <c:y val="1.5705164988958741E-3"/>
          <c:w val="0.96262576048882986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3.4388646288209612</c:v>
                </c:pt>
                <c:pt idx="1">
                  <c:v>75.709606986899558</c:v>
                </c:pt>
                <c:pt idx="2">
                  <c:v>11.517467248908298</c:v>
                </c:pt>
                <c:pt idx="3">
                  <c:v>0.43668122270742366</c:v>
                </c:pt>
                <c:pt idx="4">
                  <c:v>1.9650655021834063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84-4DD3-A454-C6C077C0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946803562025382"/>
          <c:y val="0.76107354249248826"/>
          <c:w val="0.83302858006158265"/>
          <c:h val="0.2356038008355465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62"/>
          <c:h val="0.89903333109186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164566,5 тыс. руб.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0526490465277861E-2"/>
                  <c:y val="-1.22245189131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B-4647-9FD2-ED10BF565AAD}"/>
                </c:ext>
              </c:extLst>
            </c:dLbl>
            <c:dLbl>
              <c:idx val="1"/>
              <c:layout>
                <c:manualLayout>
                  <c:x val="5.6975778585806845E-3"/>
                  <c:y val="-8.47274279466028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20719,6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6B-4647-9FD2-ED10BF565AAD}"/>
                </c:ext>
              </c:extLst>
            </c:dLbl>
            <c:dLbl>
              <c:idx val="2"/>
              <c:layout>
                <c:manualLayout>
                  <c:x val="5.876465703434048E-3"/>
                  <c:y val="8.098515369638144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5908,0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6B-4647-9FD2-ED10BF565AAD}"/>
                </c:ext>
              </c:extLst>
            </c:dLbl>
            <c:dLbl>
              <c:idx val="3"/>
              <c:layout>
                <c:manualLayout>
                  <c:x val="6.0425254067814384E-3"/>
                  <c:y val="-1.02521503458681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B-4647-9FD2-ED10BF565AAD}"/>
                </c:ext>
              </c:extLst>
            </c:dLbl>
            <c:dLbl>
              <c:idx val="4"/>
              <c:layout>
                <c:manualLayout>
                  <c:x val="7.4732750974939146E-3"/>
                  <c:y val="-2.32064858290599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B-4647-9FD2-ED10BF565AAD}"/>
                </c:ext>
              </c:extLst>
            </c:dLbl>
            <c:dLbl>
              <c:idx val="5"/>
              <c:layout>
                <c:manualLayout>
                  <c:x val="5.9402533428488209E-3"/>
                  <c:y val="-2.80031019945152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133024.70000000001</c:v>
                </c:pt>
                <c:pt idx="1">
                  <c:v>20719.599999999999</c:v>
                </c:pt>
                <c:pt idx="2">
                  <c:v>5908</c:v>
                </c:pt>
                <c:pt idx="3">
                  <c:v>949</c:v>
                </c:pt>
                <c:pt idx="4">
                  <c:v>3537</c:v>
                </c:pt>
                <c:pt idx="5">
                  <c:v>428.2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B-4647-9FD2-ED10BF565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171018,7 тыс. руб.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36E-2"/>
                  <c:y val="-8.046986007402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B-4647-9FD2-ED10BF565AAD}"/>
                </c:ext>
              </c:extLst>
            </c:dLbl>
            <c:dLbl>
              <c:idx val="1"/>
              <c:layout>
                <c:manualLayout>
                  <c:x val="1.1995606891136337E-2"/>
                  <c:y val="4.5994524000257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21075,9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B-4647-9FD2-ED10BF565AAD}"/>
                </c:ext>
              </c:extLst>
            </c:dLbl>
            <c:dLbl>
              <c:idx val="2"/>
              <c:layout>
                <c:manualLayout>
                  <c:x val="1.8319056827960735E-2"/>
                  <c:y val="2.504290458954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6328,2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6B-4647-9FD2-ED10BF565AAD}"/>
                </c:ext>
              </c:extLst>
            </c:dLbl>
            <c:dLbl>
              <c:idx val="3"/>
              <c:layout>
                <c:manualLayout>
                  <c:x val="1.0705260620759542E-2"/>
                  <c:y val="-5.863749057122318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B-4647-9FD2-ED10BF565AAD}"/>
                </c:ext>
              </c:extLst>
            </c:dLbl>
            <c:dLbl>
              <c:idx val="4"/>
              <c:layout>
                <c:manualLayout>
                  <c:x val="1.6441205214486575E-2"/>
                  <c:y val="-2.320648582906078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3560,6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6B-4647-9FD2-ED10BF565AAD}"/>
                </c:ext>
              </c:extLst>
            </c:dLbl>
            <c:dLbl>
              <c:idx val="5"/>
              <c:layout>
                <c:manualLayout>
                  <c:x val="1.8063553202186718E-2"/>
                  <c:y val="1.84098696636038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64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138754.79999999999</c:v>
                </c:pt>
                <c:pt idx="1">
                  <c:v>21075.9</c:v>
                </c:pt>
                <c:pt idx="2">
                  <c:v>6328.2</c:v>
                </c:pt>
                <c:pt idx="3">
                  <c:v>844.9</c:v>
                </c:pt>
                <c:pt idx="4">
                  <c:v>3560.6</c:v>
                </c:pt>
                <c:pt idx="5">
                  <c:v>454.9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B-4647-9FD2-ED10BF56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58906112"/>
        <c:axId val="65265664"/>
        <c:axId val="0"/>
      </c:bar3DChart>
      <c:catAx>
        <c:axId val="5890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65265664"/>
        <c:crosses val="autoZero"/>
        <c:auto val="1"/>
        <c:lblAlgn val="ctr"/>
        <c:lblOffset val="100"/>
        <c:noMultiLvlLbl val="0"/>
      </c:catAx>
      <c:valAx>
        <c:axId val="6526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8906112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66"/>
          <c:y val="0.10471314590776463"/>
          <c:w val="0.33042821042483222"/>
          <c:h val="0.14543340213660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noFill/>
      <a:prstDash val="solid"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62"/>
          <c:h val="0.89903333109186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12494,5 тыс. руб.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4200597297098815E-3"/>
                  <c:y val="-2.9421073097141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4992,5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6B-4647-9FD2-ED10BF565AAD}"/>
                </c:ext>
              </c:extLst>
            </c:dLbl>
            <c:dLbl>
              <c:idx val="1"/>
              <c:layout>
                <c:manualLayout>
                  <c:x val="5.6975778585806845E-3"/>
                  <c:y val="-8.47274279466028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98-4ED8-B5B6-3BB9C24AB218}"/>
                </c:ext>
              </c:extLst>
            </c:dLbl>
            <c:dLbl>
              <c:idx val="2"/>
              <c:layout>
                <c:manualLayout>
                  <c:x val="5.876465703434048E-3"/>
                  <c:y val="8.098515369638144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1662,7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6B-4647-9FD2-ED10BF565AAD}"/>
                </c:ext>
              </c:extLst>
            </c:dLbl>
            <c:dLbl>
              <c:idx val="3"/>
              <c:layout>
                <c:manualLayout>
                  <c:x val="6.0425254067814384E-3"/>
                  <c:y val="-1.02521503458681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B-4647-9FD2-ED10BF565AAD}"/>
                </c:ext>
              </c:extLst>
            </c:dLbl>
            <c:dLbl>
              <c:idx val="4"/>
              <c:layout>
                <c:manualLayout>
                  <c:x val="7.4732750974939016E-3"/>
                  <c:y val="-2.08851063332144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B-4647-9FD2-ED10BF565AAD}"/>
                </c:ext>
              </c:extLst>
            </c:dLbl>
            <c:dLbl>
              <c:idx val="5"/>
              <c:layout>
                <c:manualLayout>
                  <c:x val="5.9402533428489111E-3"/>
                  <c:y val="-2.80031019945152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</c:v>
                </c:pt>
                <c:pt idx="5">
                  <c:v>Прочие неналоговые платежи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4992.5</c:v>
                </c:pt>
                <c:pt idx="1">
                  <c:v>125</c:v>
                </c:pt>
                <c:pt idx="2">
                  <c:v>1662.7</c:v>
                </c:pt>
                <c:pt idx="3">
                  <c:v>4019.1</c:v>
                </c:pt>
                <c:pt idx="4">
                  <c:v>1695.2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B-4647-9FD2-ED10BF565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12188,6 тыс. руб.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36E-2"/>
                  <c:y val="-8.046986007402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B-4647-9FD2-ED10BF565AAD}"/>
                </c:ext>
              </c:extLst>
            </c:dLbl>
            <c:dLbl>
              <c:idx val="1"/>
              <c:layout>
                <c:manualLayout>
                  <c:x val="1.1995606891136337E-2"/>
                  <c:y val="4.5994524000257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B-4647-9FD2-ED10BF565AAD}"/>
                </c:ext>
              </c:extLst>
            </c:dLbl>
            <c:dLbl>
              <c:idx val="2"/>
              <c:layout>
                <c:manualLayout>
                  <c:x val="1.8319056827960735E-2"/>
                  <c:y val="2.504290458954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1887,2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6B-4647-9FD2-ED10BF565AAD}"/>
                </c:ext>
              </c:extLst>
            </c:dLbl>
            <c:dLbl>
              <c:idx val="3"/>
              <c:layout>
                <c:manualLayout>
                  <c:x val="1.0705260620759542E-2"/>
                  <c:y val="-5.863749057122318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2738,3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B-4647-9FD2-ED10BF565A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6B-4647-9FD2-ED10BF565AAD}"/>
                </c:ext>
              </c:extLst>
            </c:dLbl>
            <c:dLbl>
              <c:idx val="5"/>
              <c:layout>
                <c:manualLayout>
                  <c:x val="1.8063553202186718E-2"/>
                  <c:y val="1.84098696636038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64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</c:v>
                </c:pt>
                <c:pt idx="5">
                  <c:v>Прочие неналоговые платежи 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5567.1</c:v>
                </c:pt>
                <c:pt idx="1">
                  <c:v>48.6</c:v>
                </c:pt>
                <c:pt idx="2">
                  <c:v>1887.2</c:v>
                </c:pt>
                <c:pt idx="3">
                  <c:v>2738.3</c:v>
                </c:pt>
                <c:pt idx="4">
                  <c:v>1945.4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B-4647-9FD2-ED10BF56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98422272"/>
        <c:axId val="98569600"/>
        <c:axId val="0"/>
      </c:bar3DChart>
      <c:catAx>
        <c:axId val="984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98569600"/>
        <c:crosses val="autoZero"/>
        <c:auto val="1"/>
        <c:lblAlgn val="ctr"/>
        <c:lblOffset val="100"/>
        <c:noMultiLvlLbl val="0"/>
      </c:catAx>
      <c:valAx>
        <c:axId val="9856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8422272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571"/>
          <c:y val="5.3658877083832789E-2"/>
          <c:w val="0.33042821042483222"/>
          <c:h val="0.14543340213660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noFill/>
      <a:prstDash val="solid"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fif"/><Relationship Id="rId4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jf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fif"/><Relationship Id="rId4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CFC2F-5092-45E7-BE00-02B8738CEE0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0" i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Исполнение бюджета</a:t>
          </a:r>
        </a:p>
      </dgm:t>
    </dgm:pt>
    <dgm:pt modelId="{9028FFAF-387F-48D4-A367-9C915E5DBBE6}" type="parTrans" cxnId="{37B0F53E-AFA6-41C9-B0F6-0AFC218FAF6E}">
      <dgm:prSet/>
      <dgm:spPr/>
      <dgm:t>
        <a:bodyPr/>
        <a:lstStyle/>
        <a:p>
          <a:endParaRPr lang="ru-RU"/>
        </a:p>
      </dgm:t>
    </dgm:pt>
    <dgm:pt modelId="{020E63A9-8DB7-4D47-B292-97F5F4CC8947}" type="sibTrans" cxnId="{37B0F53E-AFA6-41C9-B0F6-0AFC218FAF6E}">
      <dgm:prSet/>
      <dgm:spPr/>
      <dgm:t>
        <a:bodyPr/>
        <a:lstStyle/>
        <a:p>
          <a:endParaRPr lang="ru-RU"/>
        </a:p>
      </dgm:t>
    </dgm:pt>
    <dgm:pt modelId="{ADC4222C-F51B-4188-B969-4F80DB5A38B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gm:t>
    </dgm:pt>
    <dgm:pt modelId="{B93C7C4D-2FC1-447A-A564-7BFCAF9390FC}" type="parTrans" cxnId="{FA6B1939-6757-486A-8777-784C8D532949}">
      <dgm:prSet/>
      <dgm:spPr/>
      <dgm:t>
        <a:bodyPr/>
        <a:lstStyle/>
        <a:p>
          <a:endParaRPr lang="ru-RU"/>
        </a:p>
      </dgm:t>
    </dgm:pt>
    <dgm:pt modelId="{C2A8AE73-E513-4A1B-A4B3-86F71C6299E4}" type="sibTrans" cxnId="{FA6B1939-6757-486A-8777-784C8D532949}">
      <dgm:prSet/>
      <dgm:spPr/>
      <dgm:t>
        <a:bodyPr/>
        <a:lstStyle/>
        <a:p>
          <a:endParaRPr lang="ru-RU"/>
        </a:p>
      </dgm:t>
    </dgm:pt>
    <dgm:pt modelId="{EF0772D6-ACAB-43F5-901A-8D2EB4F72D7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утверждение  отчета об исполнении бюджета</a:t>
          </a:r>
        </a:p>
      </dgm:t>
    </dgm:pt>
    <dgm:pt modelId="{42F2EA33-7358-43D2-B68E-E31EDC82FCEC}" type="parTrans" cxnId="{97230335-CE6E-4AAA-8F1D-80AB151ECA5C}">
      <dgm:prSet/>
      <dgm:spPr/>
      <dgm:t>
        <a:bodyPr/>
        <a:lstStyle/>
        <a:p>
          <a:endParaRPr lang="ru-RU"/>
        </a:p>
      </dgm:t>
    </dgm:pt>
    <dgm:pt modelId="{8EA93B4F-26C1-4DBD-B378-E9E122D84C48}" type="sibTrans" cxnId="{97230335-CE6E-4AAA-8F1D-80AB151ECA5C}">
      <dgm:prSet/>
      <dgm:spPr/>
      <dgm:t>
        <a:bodyPr/>
        <a:lstStyle/>
        <a:p>
          <a:endParaRPr lang="ru-RU"/>
        </a:p>
      </dgm:t>
    </dgm:pt>
    <dgm:pt modelId="{5A02BC7E-CB51-437D-B951-B3E5BB61769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gm:t>
    </dgm:pt>
    <dgm:pt modelId="{809E288C-F7EC-4542-B48A-84629FE29509}" type="parTrans" cxnId="{4FD30D85-E05B-4F71-A9D5-182330EAFAA6}">
      <dgm:prSet/>
      <dgm:spPr/>
      <dgm:t>
        <a:bodyPr/>
        <a:lstStyle/>
        <a:p>
          <a:endParaRPr lang="ru-RU"/>
        </a:p>
      </dgm:t>
    </dgm:pt>
    <dgm:pt modelId="{A9245D45-A873-4D80-B12A-264FDAEA9609}" type="sibTrans" cxnId="{4FD30D85-E05B-4F71-A9D5-182330EAFAA6}">
      <dgm:prSet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39C9-72C4-46AA-914B-7DDD5256EB2B}" type="pres">
      <dgm:prSet presAssocID="{7B4CFC2F-5092-45E7-BE00-02B8738CEE04}" presName="hierRoot1" presStyleCnt="0">
        <dgm:presLayoutVars>
          <dgm:hierBranch val="init"/>
        </dgm:presLayoutVars>
      </dgm:prSet>
      <dgm:spPr/>
    </dgm:pt>
    <dgm:pt modelId="{CE16FEA0-1483-4E04-9E7C-1E4A66389AB8}" type="pres">
      <dgm:prSet presAssocID="{7B4CFC2F-5092-45E7-BE00-02B8738CEE04}" presName="rootComposite1" presStyleCnt="0"/>
      <dgm:spPr/>
    </dgm:pt>
    <dgm:pt modelId="{218D45E1-11EC-4D27-B3A3-B4AA5427EC3E}" type="pres">
      <dgm:prSet presAssocID="{7B4CFC2F-5092-45E7-BE00-02B8738CEE04}" presName="rootText1" presStyleLbl="node0" presStyleIdx="0" presStyleCnt="1" custScaleX="330244" custLinFactNeighborX="-3145" custLinFactNeighborY="4021">
        <dgm:presLayoutVars>
          <dgm:chPref val="3"/>
        </dgm:presLayoutVars>
      </dgm:prSet>
      <dgm:spPr/>
    </dgm:pt>
    <dgm:pt modelId="{2074FF52-1867-49E9-87A3-16C3F436AD59}" type="pres">
      <dgm:prSet presAssocID="{7B4CFC2F-5092-45E7-BE00-02B8738CEE04}" presName="rootConnector1" presStyleLbl="node1" presStyleIdx="0" presStyleCnt="0"/>
      <dgm:spPr/>
    </dgm:pt>
    <dgm:pt modelId="{29E45C64-7A27-48F7-ACF2-6E63BD1AF4AA}" type="pres">
      <dgm:prSet presAssocID="{7B4CFC2F-5092-45E7-BE00-02B8738CEE04}" presName="hierChild2" presStyleCnt="0"/>
      <dgm:spPr/>
    </dgm:pt>
    <dgm:pt modelId="{F14B66F3-8824-41A0-A0D2-F5054E3526F0}" type="pres">
      <dgm:prSet presAssocID="{B93C7C4D-2FC1-447A-A564-7BFCAF9390FC}" presName="Name37" presStyleLbl="parChTrans1D2" presStyleIdx="0" presStyleCnt="3"/>
      <dgm:spPr/>
    </dgm:pt>
    <dgm:pt modelId="{3BD4C222-A6BB-406D-A424-8B3D079864C1}" type="pres">
      <dgm:prSet presAssocID="{ADC4222C-F51B-4188-B969-4F80DB5A38BE}" presName="hierRoot2" presStyleCnt="0">
        <dgm:presLayoutVars>
          <dgm:hierBranch val="init"/>
        </dgm:presLayoutVars>
      </dgm:prSet>
      <dgm:spPr/>
    </dgm:pt>
    <dgm:pt modelId="{00BA914F-D21E-4758-B9E9-420B45B0351A}" type="pres">
      <dgm:prSet presAssocID="{ADC4222C-F51B-4188-B969-4F80DB5A38BE}" presName="rootComposite" presStyleCnt="0"/>
      <dgm:spPr/>
    </dgm:pt>
    <dgm:pt modelId="{8C877542-9DE7-45F9-9BDA-F8401D548A16}" type="pres">
      <dgm:prSet presAssocID="{ADC4222C-F51B-4188-B969-4F80DB5A38BE}" presName="rootText" presStyleLbl="node2" presStyleIdx="0" presStyleCnt="3" custScaleY="112295" custLinFactNeighborX="-9685" custLinFactNeighborY="-10137">
        <dgm:presLayoutVars>
          <dgm:chPref val="3"/>
        </dgm:presLayoutVars>
      </dgm:prSet>
      <dgm:spPr/>
    </dgm:pt>
    <dgm:pt modelId="{33934BC0-AD90-43D3-9DCD-3C019748A808}" type="pres">
      <dgm:prSet presAssocID="{ADC4222C-F51B-4188-B969-4F80DB5A38BE}" presName="rootConnector" presStyleLbl="node2" presStyleIdx="0" presStyleCnt="3"/>
      <dgm:spPr/>
    </dgm:pt>
    <dgm:pt modelId="{A1694B4C-F805-4D7F-AEE6-EA593FD0D6BF}" type="pres">
      <dgm:prSet presAssocID="{ADC4222C-F51B-4188-B969-4F80DB5A38BE}" presName="hierChild4" presStyleCnt="0"/>
      <dgm:spPr/>
    </dgm:pt>
    <dgm:pt modelId="{F58E1B7A-CB68-4144-A370-EA6597A4A06E}" type="pres">
      <dgm:prSet presAssocID="{ADC4222C-F51B-4188-B969-4F80DB5A38BE}" presName="hierChild5" presStyleCnt="0"/>
      <dgm:spPr/>
    </dgm:pt>
    <dgm:pt modelId="{65F1A386-56C1-482A-9249-B8F73FD37369}" type="pres">
      <dgm:prSet presAssocID="{809E288C-F7EC-4542-B48A-84629FE29509}" presName="Name37" presStyleLbl="parChTrans1D2" presStyleIdx="1" presStyleCnt="3"/>
      <dgm:spPr/>
    </dgm:pt>
    <dgm:pt modelId="{B7951440-38DB-4A5C-BB7C-0EDE3A1E7746}" type="pres">
      <dgm:prSet presAssocID="{5A02BC7E-CB51-437D-B951-B3E5BB617693}" presName="hierRoot2" presStyleCnt="0">
        <dgm:presLayoutVars>
          <dgm:hierBranch val="init"/>
        </dgm:presLayoutVars>
      </dgm:prSet>
      <dgm:spPr/>
    </dgm:pt>
    <dgm:pt modelId="{8037A568-B10A-4E90-A33D-BDEF50D1997E}" type="pres">
      <dgm:prSet presAssocID="{5A02BC7E-CB51-437D-B951-B3E5BB617693}" presName="rootComposite" presStyleCnt="0"/>
      <dgm:spPr/>
    </dgm:pt>
    <dgm:pt modelId="{4F95FF47-7B9A-4DFD-BB6D-1E1A3003CA63}" type="pres">
      <dgm:prSet presAssocID="{5A02BC7E-CB51-437D-B951-B3E5BB617693}" presName="rootText" presStyleLbl="node2" presStyleIdx="1" presStyleCnt="3">
        <dgm:presLayoutVars>
          <dgm:chPref val="3"/>
        </dgm:presLayoutVars>
      </dgm:prSet>
      <dgm:spPr/>
    </dgm:pt>
    <dgm:pt modelId="{7E15D334-297B-4557-AB40-0BA4FCBFC6D3}" type="pres">
      <dgm:prSet presAssocID="{5A02BC7E-CB51-437D-B951-B3E5BB617693}" presName="rootConnector" presStyleLbl="node2" presStyleIdx="1" presStyleCnt="3"/>
      <dgm:spPr/>
    </dgm:pt>
    <dgm:pt modelId="{D98D6148-F087-4A69-B8E1-863A3A86DFFC}" type="pres">
      <dgm:prSet presAssocID="{5A02BC7E-CB51-437D-B951-B3E5BB617693}" presName="hierChild4" presStyleCnt="0"/>
      <dgm:spPr/>
    </dgm:pt>
    <dgm:pt modelId="{B9A71AB5-453F-49A3-9822-74F19DA4CF00}" type="pres">
      <dgm:prSet presAssocID="{5A02BC7E-CB51-437D-B951-B3E5BB617693}" presName="hierChild5" presStyleCnt="0"/>
      <dgm:spPr/>
    </dgm:pt>
    <dgm:pt modelId="{34D78702-D9A7-4359-9BF0-47D33157FF95}" type="pres">
      <dgm:prSet presAssocID="{42F2EA33-7358-43D2-B68E-E31EDC82FCEC}" presName="Name37" presStyleLbl="parChTrans1D2" presStyleIdx="2" presStyleCnt="3"/>
      <dgm:spPr/>
    </dgm:pt>
    <dgm:pt modelId="{7F151EA5-606C-4977-93BA-7ED004EE2FD9}" type="pres">
      <dgm:prSet presAssocID="{EF0772D6-ACAB-43F5-901A-8D2EB4F72D70}" presName="hierRoot2" presStyleCnt="0">
        <dgm:presLayoutVars>
          <dgm:hierBranch val="init"/>
        </dgm:presLayoutVars>
      </dgm:prSet>
      <dgm:spPr/>
    </dgm:pt>
    <dgm:pt modelId="{959256E0-0DDD-473F-AC32-849757C75014}" type="pres">
      <dgm:prSet presAssocID="{EF0772D6-ACAB-43F5-901A-8D2EB4F72D70}" presName="rootComposite" presStyleCnt="0"/>
      <dgm:spPr/>
    </dgm:pt>
    <dgm:pt modelId="{4ABF9C19-3238-4093-90F4-219BFE12C913}" type="pres">
      <dgm:prSet presAssocID="{EF0772D6-ACAB-43F5-901A-8D2EB4F72D70}" presName="rootText" presStyleLbl="node2" presStyleIdx="2" presStyleCnt="3" custScaleX="144406" custScaleY="161925">
        <dgm:presLayoutVars>
          <dgm:chPref val="3"/>
        </dgm:presLayoutVars>
      </dgm:prSet>
      <dgm:spPr/>
    </dgm:pt>
    <dgm:pt modelId="{0F61DD2F-5606-41B3-AFC7-2B91E9E5E533}" type="pres">
      <dgm:prSet presAssocID="{EF0772D6-ACAB-43F5-901A-8D2EB4F72D70}" presName="rootConnector" presStyleLbl="node2" presStyleIdx="2" presStyleCnt="3"/>
      <dgm:spPr/>
    </dgm:pt>
    <dgm:pt modelId="{614386A0-103E-4C9E-A20A-F3A28E553880}" type="pres">
      <dgm:prSet presAssocID="{EF0772D6-ACAB-43F5-901A-8D2EB4F72D70}" presName="hierChild4" presStyleCnt="0"/>
      <dgm:spPr/>
    </dgm:pt>
    <dgm:pt modelId="{006230ED-D5BF-471E-AAD4-14768584C9C6}" type="pres">
      <dgm:prSet presAssocID="{EF0772D6-ACAB-43F5-901A-8D2EB4F72D70}" presName="hierChild5" presStyleCnt="0"/>
      <dgm:spPr/>
    </dgm:pt>
    <dgm:pt modelId="{44B9911D-F9BA-4D12-8AEF-50F3D2AEEC0D}" type="pres">
      <dgm:prSet presAssocID="{7B4CFC2F-5092-45E7-BE00-02B8738CEE04}" presName="hierChild3" presStyleCnt="0"/>
      <dgm:spPr/>
    </dgm:pt>
  </dgm:ptLst>
  <dgm:cxnLst>
    <dgm:cxn modelId="{E421D016-B34F-4DAE-982D-07E35CE0D9E0}" type="presOf" srcId="{ADC4222C-F51B-4188-B969-4F80DB5A38BE}" destId="{8C877542-9DE7-45F9-9BDA-F8401D548A16}" srcOrd="0" destOrd="0" presId="urn:microsoft.com/office/officeart/2005/8/layout/orgChart1"/>
    <dgm:cxn modelId="{97230335-CE6E-4AAA-8F1D-80AB151ECA5C}" srcId="{7B4CFC2F-5092-45E7-BE00-02B8738CEE04}" destId="{EF0772D6-ACAB-43F5-901A-8D2EB4F72D70}" srcOrd="2" destOrd="0" parTransId="{42F2EA33-7358-43D2-B68E-E31EDC82FCEC}" sibTransId="{8EA93B4F-26C1-4DBD-B378-E9E122D84C48}"/>
    <dgm:cxn modelId="{FA6B1939-6757-486A-8777-784C8D532949}" srcId="{7B4CFC2F-5092-45E7-BE00-02B8738CEE04}" destId="{ADC4222C-F51B-4188-B969-4F80DB5A38BE}" srcOrd="0" destOrd="0" parTransId="{B93C7C4D-2FC1-447A-A564-7BFCAF9390FC}" sibTransId="{C2A8AE73-E513-4A1B-A4B3-86F71C6299E4}"/>
    <dgm:cxn modelId="{37B0F53E-AFA6-41C9-B0F6-0AFC218FAF6E}" srcId="{4D459E3E-B553-4CB3-9CF4-5D7B3C42FBC3}" destId="{7B4CFC2F-5092-45E7-BE00-02B8738CEE04}" srcOrd="0" destOrd="0" parTransId="{9028FFAF-387F-48D4-A367-9C915E5DBBE6}" sibTransId="{020E63A9-8DB7-4D47-B292-97F5F4CC8947}"/>
    <dgm:cxn modelId="{133B4040-5D0B-4E49-B45B-1BC85C48C55B}" type="presOf" srcId="{EF0772D6-ACAB-43F5-901A-8D2EB4F72D70}" destId="{0F61DD2F-5606-41B3-AFC7-2B91E9E5E533}" srcOrd="1" destOrd="0" presId="urn:microsoft.com/office/officeart/2005/8/layout/orgChart1"/>
    <dgm:cxn modelId="{4C690D42-2F79-4FAE-B32C-2BC549350AA0}" type="presOf" srcId="{ADC4222C-F51B-4188-B969-4F80DB5A38BE}" destId="{33934BC0-AD90-43D3-9DCD-3C019748A808}" srcOrd="1" destOrd="0" presId="urn:microsoft.com/office/officeart/2005/8/layout/orgChart1"/>
    <dgm:cxn modelId="{F7214B49-9FCE-4BE3-A895-C871C02DDFE3}" type="presOf" srcId="{4D459E3E-B553-4CB3-9CF4-5D7B3C42FBC3}" destId="{7B2DFC8E-94C5-41BB-857D-0E203096B4A5}" srcOrd="0" destOrd="0" presId="urn:microsoft.com/office/officeart/2005/8/layout/orgChart1"/>
    <dgm:cxn modelId="{2EAC9156-00DB-43C1-A5D1-1C66E82DC377}" type="presOf" srcId="{7B4CFC2F-5092-45E7-BE00-02B8738CEE04}" destId="{218D45E1-11EC-4D27-B3A3-B4AA5427EC3E}" srcOrd="0" destOrd="0" presId="urn:microsoft.com/office/officeart/2005/8/layout/orgChart1"/>
    <dgm:cxn modelId="{9B520558-B4E8-4731-942F-E278B2388F6C}" type="presOf" srcId="{7B4CFC2F-5092-45E7-BE00-02B8738CEE04}" destId="{2074FF52-1867-49E9-87A3-16C3F436AD59}" srcOrd="1" destOrd="0" presId="urn:microsoft.com/office/officeart/2005/8/layout/orgChart1"/>
    <dgm:cxn modelId="{4FD30D85-E05B-4F71-A9D5-182330EAFAA6}" srcId="{7B4CFC2F-5092-45E7-BE00-02B8738CEE04}" destId="{5A02BC7E-CB51-437D-B951-B3E5BB617693}" srcOrd="1" destOrd="0" parTransId="{809E288C-F7EC-4542-B48A-84629FE29509}" sibTransId="{A9245D45-A873-4D80-B12A-264FDAEA9609}"/>
    <dgm:cxn modelId="{5C01AE8A-6808-42C6-89FB-5DF942B54338}" type="presOf" srcId="{B93C7C4D-2FC1-447A-A564-7BFCAF9390FC}" destId="{F14B66F3-8824-41A0-A0D2-F5054E3526F0}" srcOrd="0" destOrd="0" presId="urn:microsoft.com/office/officeart/2005/8/layout/orgChart1"/>
    <dgm:cxn modelId="{6D3CF290-976A-43FB-88ED-0638B4E7855B}" type="presOf" srcId="{42F2EA33-7358-43D2-B68E-E31EDC82FCEC}" destId="{34D78702-D9A7-4359-9BF0-47D33157FF95}" srcOrd="0" destOrd="0" presId="urn:microsoft.com/office/officeart/2005/8/layout/orgChart1"/>
    <dgm:cxn modelId="{5DAD38AA-B8C6-4CD6-A22E-FA789FB1E289}" type="presOf" srcId="{EF0772D6-ACAB-43F5-901A-8D2EB4F72D70}" destId="{4ABF9C19-3238-4093-90F4-219BFE12C913}" srcOrd="0" destOrd="0" presId="urn:microsoft.com/office/officeart/2005/8/layout/orgChart1"/>
    <dgm:cxn modelId="{503BBBBC-2935-4869-B40B-A17EF43193E5}" type="presOf" srcId="{5A02BC7E-CB51-437D-B951-B3E5BB617693}" destId="{7E15D334-297B-4557-AB40-0BA4FCBFC6D3}" srcOrd="1" destOrd="0" presId="urn:microsoft.com/office/officeart/2005/8/layout/orgChart1"/>
    <dgm:cxn modelId="{06370BE0-38B9-4B89-8210-6599C838D9F6}" type="presOf" srcId="{809E288C-F7EC-4542-B48A-84629FE29509}" destId="{65F1A386-56C1-482A-9249-B8F73FD37369}" srcOrd="0" destOrd="0" presId="urn:microsoft.com/office/officeart/2005/8/layout/orgChart1"/>
    <dgm:cxn modelId="{0A9454E2-0FAB-4A74-A5E5-016EFDE57994}" type="presOf" srcId="{5A02BC7E-CB51-437D-B951-B3E5BB617693}" destId="{4F95FF47-7B9A-4DFD-BB6D-1E1A3003CA63}" srcOrd="0" destOrd="0" presId="urn:microsoft.com/office/officeart/2005/8/layout/orgChart1"/>
    <dgm:cxn modelId="{EB033BC8-C27C-4B87-AF4D-A8712AE7E96C}" type="presParOf" srcId="{7B2DFC8E-94C5-41BB-857D-0E203096B4A5}" destId="{97A839C9-72C4-46AA-914B-7DDD5256EB2B}" srcOrd="0" destOrd="0" presId="urn:microsoft.com/office/officeart/2005/8/layout/orgChart1"/>
    <dgm:cxn modelId="{D555523E-89CB-4381-B7B8-A4443822F44C}" type="presParOf" srcId="{97A839C9-72C4-46AA-914B-7DDD5256EB2B}" destId="{CE16FEA0-1483-4E04-9E7C-1E4A66389AB8}" srcOrd="0" destOrd="0" presId="urn:microsoft.com/office/officeart/2005/8/layout/orgChart1"/>
    <dgm:cxn modelId="{06F38991-2CAF-4BC3-BAE0-99604F78E82E}" type="presParOf" srcId="{CE16FEA0-1483-4E04-9E7C-1E4A66389AB8}" destId="{218D45E1-11EC-4D27-B3A3-B4AA5427EC3E}" srcOrd="0" destOrd="0" presId="urn:microsoft.com/office/officeart/2005/8/layout/orgChart1"/>
    <dgm:cxn modelId="{27AB3887-E27B-4E87-BA4E-357E39421527}" type="presParOf" srcId="{CE16FEA0-1483-4E04-9E7C-1E4A66389AB8}" destId="{2074FF52-1867-49E9-87A3-16C3F436AD59}" srcOrd="1" destOrd="0" presId="urn:microsoft.com/office/officeart/2005/8/layout/orgChart1"/>
    <dgm:cxn modelId="{1B60CC2D-9FFB-46C7-AE3E-27A0AD55A49B}" type="presParOf" srcId="{97A839C9-72C4-46AA-914B-7DDD5256EB2B}" destId="{29E45C64-7A27-48F7-ACF2-6E63BD1AF4AA}" srcOrd="1" destOrd="0" presId="urn:microsoft.com/office/officeart/2005/8/layout/orgChart1"/>
    <dgm:cxn modelId="{C9A8D803-4EB1-42B7-8F69-92F628A38C68}" type="presParOf" srcId="{29E45C64-7A27-48F7-ACF2-6E63BD1AF4AA}" destId="{F14B66F3-8824-41A0-A0D2-F5054E3526F0}" srcOrd="0" destOrd="0" presId="urn:microsoft.com/office/officeart/2005/8/layout/orgChart1"/>
    <dgm:cxn modelId="{4731857E-5610-4C63-8A5B-62C379170539}" type="presParOf" srcId="{29E45C64-7A27-48F7-ACF2-6E63BD1AF4AA}" destId="{3BD4C222-A6BB-406D-A424-8B3D079864C1}" srcOrd="1" destOrd="0" presId="urn:microsoft.com/office/officeart/2005/8/layout/orgChart1"/>
    <dgm:cxn modelId="{E302CF36-2511-475F-B409-547A65B92B6C}" type="presParOf" srcId="{3BD4C222-A6BB-406D-A424-8B3D079864C1}" destId="{00BA914F-D21E-4758-B9E9-420B45B0351A}" srcOrd="0" destOrd="0" presId="urn:microsoft.com/office/officeart/2005/8/layout/orgChart1"/>
    <dgm:cxn modelId="{8ED38CA4-5690-4861-9736-9A7A19506136}" type="presParOf" srcId="{00BA914F-D21E-4758-B9E9-420B45B0351A}" destId="{8C877542-9DE7-45F9-9BDA-F8401D548A16}" srcOrd="0" destOrd="0" presId="urn:microsoft.com/office/officeart/2005/8/layout/orgChart1"/>
    <dgm:cxn modelId="{99710C44-167E-48AF-BCA1-939AF5AD9B4E}" type="presParOf" srcId="{00BA914F-D21E-4758-B9E9-420B45B0351A}" destId="{33934BC0-AD90-43D3-9DCD-3C019748A808}" srcOrd="1" destOrd="0" presId="urn:microsoft.com/office/officeart/2005/8/layout/orgChart1"/>
    <dgm:cxn modelId="{7B93D1FB-838D-4A5A-8FD7-8FDD8979B180}" type="presParOf" srcId="{3BD4C222-A6BB-406D-A424-8B3D079864C1}" destId="{A1694B4C-F805-4D7F-AEE6-EA593FD0D6BF}" srcOrd="1" destOrd="0" presId="urn:microsoft.com/office/officeart/2005/8/layout/orgChart1"/>
    <dgm:cxn modelId="{F3DA2465-FA4B-472C-929B-E954B515ACCB}" type="presParOf" srcId="{3BD4C222-A6BB-406D-A424-8B3D079864C1}" destId="{F58E1B7A-CB68-4144-A370-EA6597A4A06E}" srcOrd="2" destOrd="0" presId="urn:microsoft.com/office/officeart/2005/8/layout/orgChart1"/>
    <dgm:cxn modelId="{6ED8EE58-0ECF-403F-8352-DA6D3D13EFD0}" type="presParOf" srcId="{29E45C64-7A27-48F7-ACF2-6E63BD1AF4AA}" destId="{65F1A386-56C1-482A-9249-B8F73FD37369}" srcOrd="2" destOrd="0" presId="urn:microsoft.com/office/officeart/2005/8/layout/orgChart1"/>
    <dgm:cxn modelId="{F1B67756-F969-4BD5-8273-B44A93EC5AA5}" type="presParOf" srcId="{29E45C64-7A27-48F7-ACF2-6E63BD1AF4AA}" destId="{B7951440-38DB-4A5C-BB7C-0EDE3A1E7746}" srcOrd="3" destOrd="0" presId="urn:microsoft.com/office/officeart/2005/8/layout/orgChart1"/>
    <dgm:cxn modelId="{0B9D5155-31A1-49B1-AA2A-66541E6964DE}" type="presParOf" srcId="{B7951440-38DB-4A5C-BB7C-0EDE3A1E7746}" destId="{8037A568-B10A-4E90-A33D-BDEF50D1997E}" srcOrd="0" destOrd="0" presId="urn:microsoft.com/office/officeart/2005/8/layout/orgChart1"/>
    <dgm:cxn modelId="{82D136AC-2B3C-4C56-ADEE-D52CF9A3EF0C}" type="presParOf" srcId="{8037A568-B10A-4E90-A33D-BDEF50D1997E}" destId="{4F95FF47-7B9A-4DFD-BB6D-1E1A3003CA63}" srcOrd="0" destOrd="0" presId="urn:microsoft.com/office/officeart/2005/8/layout/orgChart1"/>
    <dgm:cxn modelId="{411B9397-2D3F-4A67-8464-A18F859195EE}" type="presParOf" srcId="{8037A568-B10A-4E90-A33D-BDEF50D1997E}" destId="{7E15D334-297B-4557-AB40-0BA4FCBFC6D3}" srcOrd="1" destOrd="0" presId="urn:microsoft.com/office/officeart/2005/8/layout/orgChart1"/>
    <dgm:cxn modelId="{8FAE6C13-5061-47A1-926A-C9BE6E49A821}" type="presParOf" srcId="{B7951440-38DB-4A5C-BB7C-0EDE3A1E7746}" destId="{D98D6148-F087-4A69-B8E1-863A3A86DFFC}" srcOrd="1" destOrd="0" presId="urn:microsoft.com/office/officeart/2005/8/layout/orgChart1"/>
    <dgm:cxn modelId="{5979C150-94D8-4472-A8A4-45BB755181C8}" type="presParOf" srcId="{B7951440-38DB-4A5C-BB7C-0EDE3A1E7746}" destId="{B9A71AB5-453F-49A3-9822-74F19DA4CF00}" srcOrd="2" destOrd="0" presId="urn:microsoft.com/office/officeart/2005/8/layout/orgChart1"/>
    <dgm:cxn modelId="{3EDAC70F-2E5F-428C-8EA5-11E29A5D1603}" type="presParOf" srcId="{29E45C64-7A27-48F7-ACF2-6E63BD1AF4AA}" destId="{34D78702-D9A7-4359-9BF0-47D33157FF95}" srcOrd="4" destOrd="0" presId="urn:microsoft.com/office/officeart/2005/8/layout/orgChart1"/>
    <dgm:cxn modelId="{00E5B070-BA8A-4D4D-BE25-23ED05AD650E}" type="presParOf" srcId="{29E45C64-7A27-48F7-ACF2-6E63BD1AF4AA}" destId="{7F151EA5-606C-4977-93BA-7ED004EE2FD9}" srcOrd="5" destOrd="0" presId="urn:microsoft.com/office/officeart/2005/8/layout/orgChart1"/>
    <dgm:cxn modelId="{5B2DBB96-85C2-4310-8C0E-483377CD77A7}" type="presParOf" srcId="{7F151EA5-606C-4977-93BA-7ED004EE2FD9}" destId="{959256E0-0DDD-473F-AC32-849757C75014}" srcOrd="0" destOrd="0" presId="urn:microsoft.com/office/officeart/2005/8/layout/orgChart1"/>
    <dgm:cxn modelId="{351779B1-5ECF-47B4-96A2-B46888BAE7FC}" type="presParOf" srcId="{959256E0-0DDD-473F-AC32-849757C75014}" destId="{4ABF9C19-3238-4093-90F4-219BFE12C913}" srcOrd="0" destOrd="0" presId="urn:microsoft.com/office/officeart/2005/8/layout/orgChart1"/>
    <dgm:cxn modelId="{38652C05-07D4-4FA4-8AF1-2E3C663055A9}" type="presParOf" srcId="{959256E0-0DDD-473F-AC32-849757C75014}" destId="{0F61DD2F-5606-41B3-AFC7-2B91E9E5E533}" srcOrd="1" destOrd="0" presId="urn:microsoft.com/office/officeart/2005/8/layout/orgChart1"/>
    <dgm:cxn modelId="{CA6805F5-21AA-4902-A2F0-58F3B8F9E137}" type="presParOf" srcId="{7F151EA5-606C-4977-93BA-7ED004EE2FD9}" destId="{614386A0-103E-4C9E-A20A-F3A28E553880}" srcOrd="1" destOrd="0" presId="urn:microsoft.com/office/officeart/2005/8/layout/orgChart1"/>
    <dgm:cxn modelId="{CC4E3D0A-7988-4236-9EC2-25E87070D784}" type="presParOf" srcId="{7F151EA5-606C-4977-93BA-7ED004EE2FD9}" destId="{006230ED-D5BF-471E-AAD4-14768584C9C6}" srcOrd="2" destOrd="0" presId="urn:microsoft.com/office/officeart/2005/8/layout/orgChart1"/>
    <dgm:cxn modelId="{4F9A6A90-6093-4EFB-BD68-01775F6E1F61}" type="presParOf" srcId="{97A839C9-72C4-46AA-914B-7DDD5256EB2B}" destId="{44B9911D-F9BA-4D12-8AEF-50F3D2AEEC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0"/>
      <dgm:spPr/>
    </dgm:pt>
    <dgm:pt modelId="{DA660ED5-C4B7-4208-928A-B8DD66837486}" type="pres">
      <dgm:prSet presAssocID="{C021BE46-16AF-4372-B2A0-67875E2C82CF}" presName="connectorText" presStyleLbl="sibTrans2D1" presStyleIdx="2" presStyleCnt="10"/>
      <dgm:spPr/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0"/>
      <dgm:spPr/>
    </dgm:pt>
    <dgm:pt modelId="{47F0322C-5978-482D-A409-1280E22C6D82}" type="pres">
      <dgm:prSet presAssocID="{A8FC0520-4E1C-47C9-9459-5A566E2A3269}" presName="connectorText" presStyleLbl="sibTrans2D1" presStyleIdx="3" presStyleCnt="10"/>
      <dgm:spPr/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4" presStyleCnt="10"/>
      <dgm:spPr/>
    </dgm:pt>
    <dgm:pt modelId="{F326903B-AF5C-41D9-A950-9DE60C069BDF}" type="pres">
      <dgm:prSet presAssocID="{6598F354-400C-439C-BDD5-729D663E252E}" presName="connectorText" presStyleLbl="sibTrans2D1" presStyleIdx="4" presStyleCnt="10"/>
      <dgm:spPr/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5" presStyleCnt="10"/>
      <dgm:spPr/>
    </dgm:pt>
    <dgm:pt modelId="{881BA4B6-6173-4BE7-ACB0-127409627ABA}" type="pres">
      <dgm:prSet presAssocID="{9DEE7B50-C1CB-48D2-999B-DF1098A88396}" presName="connectorText" presStyleLbl="sibTrans2D1" presStyleIdx="5" presStyleCnt="10"/>
      <dgm:spPr/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6" presStyleCnt="10"/>
      <dgm:spPr/>
    </dgm:pt>
    <dgm:pt modelId="{E3A5A4EE-729B-477E-AEA8-7FC61FA6B941}" type="pres">
      <dgm:prSet presAssocID="{BC4B6763-2F33-4CCB-B9CC-377BBD0F0800}" presName="connectorText" presStyleLbl="sibTrans2D1" presStyleIdx="6" presStyleCnt="10"/>
      <dgm:spPr/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0"/>
      <dgm:spPr/>
    </dgm:pt>
    <dgm:pt modelId="{4273F29E-B93C-44D6-A671-FCDC77ED9BA3}" type="pres">
      <dgm:prSet presAssocID="{77DF95E1-3397-43CE-99EF-E82D1E9B2066}" presName="connectorText" presStyleLbl="sibTrans2D1" presStyleIdx="7" presStyleCnt="10"/>
      <dgm:spPr/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0"/>
      <dgm:spPr/>
    </dgm:pt>
    <dgm:pt modelId="{53D78D63-5F88-4163-9535-46A64127BD3A}" type="pres">
      <dgm:prSet presAssocID="{08170AFC-8E89-4179-A96D-636AFFD8C3F3}" presName="connectorText" presStyleLbl="sibTrans2D1" presStyleIdx="8" presStyleCnt="10"/>
      <dgm:spPr/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9" presStyleCnt="10"/>
      <dgm:spPr/>
    </dgm:pt>
    <dgm:pt modelId="{C47D9E4B-AD47-4E79-B529-9B264E8F4F6B}" type="pres">
      <dgm:prSet presAssocID="{66E51CD7-05D6-4658-BDAA-92C6F3E19708}" presName="connectorText" presStyleLbl="sibTrans2D1" presStyleIdx="9" presStyleCnt="10"/>
      <dgm:spPr/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5F95907-B094-4844-9DE9-93D583E19036}" type="presOf" srcId="{A8FC0520-4E1C-47C9-9459-5A566E2A3269}" destId="{E7EAB10C-E176-4610-B2C6-BE8F83AD0F9B}" srcOrd="0" destOrd="0" presId="urn:microsoft.com/office/officeart/2005/8/layout/radial5"/>
    <dgm:cxn modelId="{8B39550B-C84E-4B41-9D2A-B21C4383EAF7}" type="presOf" srcId="{77DF95E1-3397-43CE-99EF-E82D1E9B2066}" destId="{4273F29E-B93C-44D6-A671-FCDC77ED9BA3}" srcOrd="1" destOrd="0" presId="urn:microsoft.com/office/officeart/2005/8/layout/radial5"/>
    <dgm:cxn modelId="{914BE10C-B36A-4F09-BED6-F7B10742A96D}" type="presOf" srcId="{62E153EB-408C-4CB3-B6CA-2A439518E14B}" destId="{83F11675-07D9-406F-853D-13FD28BBB805}" srcOrd="0" destOrd="0" presId="urn:microsoft.com/office/officeart/2005/8/layout/radial5"/>
    <dgm:cxn modelId="{5627320F-5353-4039-AB9B-A25C83F27F6F}" type="presOf" srcId="{AA0A2BD5-A368-4F17-8E9D-23F1FC377812}" destId="{EB1C3899-7B42-47CD-912B-DD035472498D}" srcOrd="0" destOrd="0" presId="urn:microsoft.com/office/officeart/2005/8/layout/radial5"/>
    <dgm:cxn modelId="{68735618-0E99-4ABC-BE18-D276B7072B3B}" type="presOf" srcId="{D63A74EC-A1EC-4823-AB28-835C2DE63D58}" destId="{E2EC1D87-F728-458A-8AB1-7A3D78F9D25E}" srcOrd="0" destOrd="0" presId="urn:microsoft.com/office/officeart/2005/8/layout/radial5"/>
    <dgm:cxn modelId="{2CD59918-CAF5-42E9-8024-FE7283D5E1F6}" type="presOf" srcId="{3BA0FA79-0F0A-4F39-8C6F-85BF113366C3}" destId="{E0AC84DD-2093-416F-85DE-E547FE520660}" srcOrd="0" destOrd="0" presId="urn:microsoft.com/office/officeart/2005/8/layout/radial5"/>
    <dgm:cxn modelId="{CEDA8D1F-C99B-41C8-B8A2-8CF5AC3FC5AC}" type="presOf" srcId="{77DF95E1-3397-43CE-99EF-E82D1E9B2066}" destId="{7A035AEB-3A20-4DC3-9A60-032AB2743B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C9F482E-B588-447F-AD58-9B85CD3102F5}" type="presOf" srcId="{420BA717-63F2-4ED1-9193-BDF0AD7BC7EB}" destId="{FFE63D16-C443-42C8-BB30-4CA61876A647}" srcOrd="0" destOrd="0" presId="urn:microsoft.com/office/officeart/2005/8/layout/radial5"/>
    <dgm:cxn modelId="{3466EB34-BC1F-48C6-A2A0-3D9C398E5379}" type="presOf" srcId="{D78F1D4C-A2EF-4C56-940B-FB3F18A7298D}" destId="{EDA34655-9131-4731-957F-5382F53A0660}" srcOrd="0" destOrd="0" presId="urn:microsoft.com/office/officeart/2005/8/layout/radial5"/>
    <dgm:cxn modelId="{CD3DEF3C-89C9-4244-A8A3-AE1718FC1DDA}" type="presOf" srcId="{08170AFC-8E89-4179-A96D-636AFFD8C3F3}" destId="{DF27FC25-052B-426A-9E06-117E992234F6}" srcOrd="0" destOrd="0" presId="urn:microsoft.com/office/officeart/2005/8/layout/radial5"/>
    <dgm:cxn modelId="{A04A583D-CC29-4F10-9BB6-6AAF94A30B84}" type="presOf" srcId="{C021BE46-16AF-4372-B2A0-67875E2C82CF}" destId="{06F93DE9-E67A-4CE1-BC6B-5C458B1137B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89A85C-8CFF-456D-8C1F-A5A80864CE1C}" type="presOf" srcId="{4B1A8440-411B-4A5D-AFC7-3583C59ADD0E}" destId="{73BC26A8-8D0F-45E6-9E3B-37EADD227262}" srcOrd="0" destOrd="0" presId="urn:microsoft.com/office/officeart/2005/8/layout/radial5"/>
    <dgm:cxn modelId="{AD097546-F5BA-4E0F-8DCA-14CBE66861E6}" type="presOf" srcId="{9DEE7B50-C1CB-48D2-999B-DF1098A88396}" destId="{881BA4B6-6173-4BE7-ACB0-127409627ABA}" srcOrd="1" destOrd="0" presId="urn:microsoft.com/office/officeart/2005/8/layout/radial5"/>
    <dgm:cxn modelId="{31FCF84C-BED5-41B5-99B2-61A67BC44333}" type="presOf" srcId="{082CE592-953F-441B-B0C2-F864433A8493}" destId="{A0E222DD-64BD-4A89-BBB9-2B80D8318D4A}" srcOrd="0" destOrd="0" presId="urn:microsoft.com/office/officeart/2005/8/layout/radial5"/>
    <dgm:cxn modelId="{73A88B4F-B86C-4C9A-AC6F-C21203687C94}" type="presOf" srcId="{A8FC0520-4E1C-47C9-9459-5A566E2A3269}" destId="{47F0322C-5978-482D-A409-1280E22C6D82}" srcOrd="1" destOrd="0" presId="urn:microsoft.com/office/officeart/2005/8/layout/radial5"/>
    <dgm:cxn modelId="{8F68EB4F-EDBE-4556-8A58-838220E9623F}" type="presOf" srcId="{637E412C-91EE-486E-8354-15F2384BE3EA}" destId="{D8B200F5-4D07-49B2-A587-C2FE6CEC49F8}" srcOrd="0" destOrd="0" presId="urn:microsoft.com/office/officeart/2005/8/layout/radial5"/>
    <dgm:cxn modelId="{98D0A950-5AD8-4EBC-B02F-B1E3B371C8B0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9962872-6279-42C7-B2A4-79686055E8E8}" type="presOf" srcId="{D2A69AB7-A0A6-4501-95CD-2902A3384DE3}" destId="{FED909B6-8F19-4D98-AAC2-EBEEF4830C2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3A9B0288-52A3-4837-B464-EA1615E4CB61}" type="presOf" srcId="{08170AFC-8E89-4179-A96D-636AFFD8C3F3}" destId="{53D78D63-5F88-4163-9535-46A64127BD3A}" srcOrd="1" destOrd="0" presId="urn:microsoft.com/office/officeart/2005/8/layout/radial5"/>
    <dgm:cxn modelId="{9E280A90-EF4B-40DB-AAA3-433A35119293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511AD98-858C-4468-ACA0-B0D54DBF0BB0}" type="presOf" srcId="{66E51CD7-05D6-4658-BDAA-92C6F3E19708}" destId="{C47D9E4B-AD47-4E79-B529-9B264E8F4F6B}" srcOrd="1" destOrd="0" presId="urn:microsoft.com/office/officeart/2005/8/layout/radial5"/>
    <dgm:cxn modelId="{0DC49B9A-CF93-4205-BC49-7B6FFCA2390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012EDDBB-30C3-43AD-98F8-68EEB3CD4BF6}" type="presOf" srcId="{BC4B6763-2F33-4CCB-B9CC-377BBD0F0800}" destId="{E3A5A4EE-729B-477E-AEA8-7FC61FA6B941}" srcOrd="1" destOrd="0" presId="urn:microsoft.com/office/officeart/2005/8/layout/radial5"/>
    <dgm:cxn modelId="{748C50BC-B9D8-45B4-AAD0-A818D595AB1C}" type="presOf" srcId="{9DEE7B50-C1CB-48D2-999B-DF1098A88396}" destId="{2F5553CB-2478-4421-B002-5FA728364A78}" srcOrd="0" destOrd="0" presId="urn:microsoft.com/office/officeart/2005/8/layout/radial5"/>
    <dgm:cxn modelId="{DC87CCBC-86EF-4956-8162-2B56BBB1DEE8}" type="presOf" srcId="{6B4A9C71-5243-4375-98C7-BA189146832B}" destId="{8B82EA68-B59A-424E-9756-C221A13DB47F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366A8CE-61E5-4304-B3FA-7D81C420D2E7}" type="presOf" srcId="{8D513BD1-7137-4BB2-A1F4-1B02EFB0F34F}" destId="{8D15C70B-27DC-4BC4-8B54-1A6B8CC1DBC1}" srcOrd="1" destOrd="0" presId="urn:microsoft.com/office/officeart/2005/8/layout/radial5"/>
    <dgm:cxn modelId="{2ABF45D2-FEB6-4D70-AF39-3873BE096044}" type="presOf" srcId="{8D513BD1-7137-4BB2-A1F4-1B02EFB0F34F}" destId="{4731EA70-1FA8-49F5-A6BF-4AE9CB97C303}" srcOrd="0" destOrd="0" presId="urn:microsoft.com/office/officeart/2005/8/layout/radial5"/>
    <dgm:cxn modelId="{C2E51FDA-BED5-4151-B61E-6CA3735D8475}" type="presOf" srcId="{6F647F05-65E5-443B-9310-4AF895EEC1B0}" destId="{ED72E44C-8498-48F8-9652-E5DD6AC5818D}" srcOrd="0" destOrd="0" presId="urn:microsoft.com/office/officeart/2005/8/layout/radial5"/>
    <dgm:cxn modelId="{5E38A4DA-12C1-4BF0-BE4E-0E5E8ECF04B9}" type="presOf" srcId="{9F96D360-CB55-48DB-9778-BF90DCE1129E}" destId="{69EA0517-EDCB-4CEB-899F-D56DCF7B4404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E22D8DE-48A8-4F4E-BC5E-5FA4D201E473}" type="presOf" srcId="{C021BE46-16AF-4372-B2A0-67875E2C82CF}" destId="{DA660ED5-C4B7-4208-928A-B8DD66837486}" srcOrd="1" destOrd="0" presId="urn:microsoft.com/office/officeart/2005/8/layout/radial5"/>
    <dgm:cxn modelId="{D31247F6-B2DD-4ED5-9284-06211249C676}" type="presOf" srcId="{082CE592-953F-441B-B0C2-F864433A8493}" destId="{839DF450-14DD-4280-9AEE-DA73938E9B9D}" srcOrd="1" destOrd="0" presId="urn:microsoft.com/office/officeart/2005/8/layout/radial5"/>
    <dgm:cxn modelId="{8FBC23FA-0322-4A06-BF31-94BB74C8E625}" type="presOf" srcId="{6598F354-400C-439C-BDD5-729D663E252E}" destId="{F326903B-AF5C-41D9-A950-9DE60C069BDF}" srcOrd="1" destOrd="0" presId="urn:microsoft.com/office/officeart/2005/8/layout/radial5"/>
    <dgm:cxn modelId="{5D6A00E1-BEA7-4601-9F57-C4FF362C95E2}" type="presParOf" srcId="{8B82EA68-B59A-424E-9756-C221A13DB47F}" destId="{ED72E44C-8498-48F8-9652-E5DD6AC5818D}" srcOrd="0" destOrd="0" presId="urn:microsoft.com/office/officeart/2005/8/layout/radial5"/>
    <dgm:cxn modelId="{ACA6A1DB-7071-4F32-9E7E-D97111A8F6CC}" type="presParOf" srcId="{8B82EA68-B59A-424E-9756-C221A13DB47F}" destId="{4731EA70-1FA8-49F5-A6BF-4AE9CB97C303}" srcOrd="1" destOrd="0" presId="urn:microsoft.com/office/officeart/2005/8/layout/radial5"/>
    <dgm:cxn modelId="{F9B352C4-A0A2-4CBC-9646-9FADDBFFCA67}" type="presParOf" srcId="{4731EA70-1FA8-49F5-A6BF-4AE9CB97C303}" destId="{8D15C70B-27DC-4BC4-8B54-1A6B8CC1DBC1}" srcOrd="0" destOrd="0" presId="urn:microsoft.com/office/officeart/2005/8/layout/radial5"/>
    <dgm:cxn modelId="{B641A027-3E54-4144-AD1C-E0C77B73E98C}" type="presParOf" srcId="{8B82EA68-B59A-424E-9756-C221A13DB47F}" destId="{E2EC1D87-F728-458A-8AB1-7A3D78F9D25E}" srcOrd="2" destOrd="0" presId="urn:microsoft.com/office/officeart/2005/8/layout/radial5"/>
    <dgm:cxn modelId="{55B606C3-6721-493E-A603-FE57E5F14271}" type="presParOf" srcId="{8B82EA68-B59A-424E-9756-C221A13DB47F}" destId="{A0E222DD-64BD-4A89-BBB9-2B80D8318D4A}" srcOrd="3" destOrd="0" presId="urn:microsoft.com/office/officeart/2005/8/layout/radial5"/>
    <dgm:cxn modelId="{EB4CE743-05FD-4F33-98C6-DD1AC083B30F}" type="presParOf" srcId="{A0E222DD-64BD-4A89-BBB9-2B80D8318D4A}" destId="{839DF450-14DD-4280-9AEE-DA73938E9B9D}" srcOrd="0" destOrd="0" presId="urn:microsoft.com/office/officeart/2005/8/layout/radial5"/>
    <dgm:cxn modelId="{ADAC2F99-E1A9-4F93-837B-23956A71E489}" type="presParOf" srcId="{8B82EA68-B59A-424E-9756-C221A13DB47F}" destId="{73BC26A8-8D0F-45E6-9E3B-37EADD227262}" srcOrd="4" destOrd="0" presId="urn:microsoft.com/office/officeart/2005/8/layout/radial5"/>
    <dgm:cxn modelId="{7D45F39E-87E2-40FF-9435-9FAC2F548745}" type="presParOf" srcId="{8B82EA68-B59A-424E-9756-C221A13DB47F}" destId="{06F93DE9-E67A-4CE1-BC6B-5C458B1137B0}" srcOrd="5" destOrd="0" presId="urn:microsoft.com/office/officeart/2005/8/layout/radial5"/>
    <dgm:cxn modelId="{C7F1AEB6-D1F2-4161-AF31-3D23FD28C925}" type="presParOf" srcId="{06F93DE9-E67A-4CE1-BC6B-5C458B1137B0}" destId="{DA660ED5-C4B7-4208-928A-B8DD66837486}" srcOrd="0" destOrd="0" presId="urn:microsoft.com/office/officeart/2005/8/layout/radial5"/>
    <dgm:cxn modelId="{AA580D77-609D-4A75-B1EF-AD4D03445936}" type="presParOf" srcId="{8B82EA68-B59A-424E-9756-C221A13DB47F}" destId="{D8B200F5-4D07-49B2-A587-C2FE6CEC49F8}" srcOrd="6" destOrd="0" presId="urn:microsoft.com/office/officeart/2005/8/layout/radial5"/>
    <dgm:cxn modelId="{4EC34F25-6CFF-46CC-8B66-71FDA66C9061}" type="presParOf" srcId="{8B82EA68-B59A-424E-9756-C221A13DB47F}" destId="{E7EAB10C-E176-4610-B2C6-BE8F83AD0F9B}" srcOrd="7" destOrd="0" presId="urn:microsoft.com/office/officeart/2005/8/layout/radial5"/>
    <dgm:cxn modelId="{B615D0AF-5002-46DB-8E02-BBB8D748D653}" type="presParOf" srcId="{E7EAB10C-E176-4610-B2C6-BE8F83AD0F9B}" destId="{47F0322C-5978-482D-A409-1280E22C6D82}" srcOrd="0" destOrd="0" presId="urn:microsoft.com/office/officeart/2005/8/layout/radial5"/>
    <dgm:cxn modelId="{4F9DFBA1-989F-4454-86CE-E3C8807D0784}" type="presParOf" srcId="{8B82EA68-B59A-424E-9756-C221A13DB47F}" destId="{FFE63D16-C443-42C8-BB30-4CA61876A647}" srcOrd="8" destOrd="0" presId="urn:microsoft.com/office/officeart/2005/8/layout/radial5"/>
    <dgm:cxn modelId="{9C438132-54BC-4D0F-8D9B-B0578369B43B}" type="presParOf" srcId="{8B82EA68-B59A-424E-9756-C221A13DB47F}" destId="{FA950D33-9BD9-4D37-A533-789F5554AFB5}" srcOrd="9" destOrd="0" presId="urn:microsoft.com/office/officeart/2005/8/layout/radial5"/>
    <dgm:cxn modelId="{F90F5CA5-E2E1-4515-8879-E2FBC133C42A}" type="presParOf" srcId="{FA950D33-9BD9-4D37-A533-789F5554AFB5}" destId="{F326903B-AF5C-41D9-A950-9DE60C069BDF}" srcOrd="0" destOrd="0" presId="urn:microsoft.com/office/officeart/2005/8/layout/radial5"/>
    <dgm:cxn modelId="{6D05D8CD-516B-41A4-A456-A313A450E8C4}" type="presParOf" srcId="{8B82EA68-B59A-424E-9756-C221A13DB47F}" destId="{EB1C3899-7B42-47CD-912B-DD035472498D}" srcOrd="10" destOrd="0" presId="urn:microsoft.com/office/officeart/2005/8/layout/radial5"/>
    <dgm:cxn modelId="{CE775121-9203-4799-885E-8C51CE60FB54}" type="presParOf" srcId="{8B82EA68-B59A-424E-9756-C221A13DB47F}" destId="{2F5553CB-2478-4421-B002-5FA728364A78}" srcOrd="11" destOrd="0" presId="urn:microsoft.com/office/officeart/2005/8/layout/radial5"/>
    <dgm:cxn modelId="{BBB91EB2-17DF-4BB0-AD48-C95DA12CC269}" type="presParOf" srcId="{2F5553CB-2478-4421-B002-5FA728364A78}" destId="{881BA4B6-6173-4BE7-ACB0-127409627ABA}" srcOrd="0" destOrd="0" presId="urn:microsoft.com/office/officeart/2005/8/layout/radial5"/>
    <dgm:cxn modelId="{203164EB-F10D-4FB8-B0C4-00E238E65DA8}" type="presParOf" srcId="{8B82EA68-B59A-424E-9756-C221A13DB47F}" destId="{FED909B6-8F19-4D98-AAC2-EBEEF4830C2B}" srcOrd="12" destOrd="0" presId="urn:microsoft.com/office/officeart/2005/8/layout/radial5"/>
    <dgm:cxn modelId="{D99754FD-11DE-49F3-9EBD-F80333F99478}" type="presParOf" srcId="{8B82EA68-B59A-424E-9756-C221A13DB47F}" destId="{A0B7EB92-DF16-476D-BB87-6C0D26E26F61}" srcOrd="13" destOrd="0" presId="urn:microsoft.com/office/officeart/2005/8/layout/radial5"/>
    <dgm:cxn modelId="{358E7CA8-D550-4063-BC66-DC2F121B057C}" type="presParOf" srcId="{A0B7EB92-DF16-476D-BB87-6C0D26E26F61}" destId="{E3A5A4EE-729B-477E-AEA8-7FC61FA6B941}" srcOrd="0" destOrd="0" presId="urn:microsoft.com/office/officeart/2005/8/layout/radial5"/>
    <dgm:cxn modelId="{3E0FA835-FA00-4A3A-95F3-89A9A4C36F13}" type="presParOf" srcId="{8B82EA68-B59A-424E-9756-C221A13DB47F}" destId="{69EA0517-EDCB-4CEB-899F-D56DCF7B4404}" srcOrd="14" destOrd="0" presId="urn:microsoft.com/office/officeart/2005/8/layout/radial5"/>
    <dgm:cxn modelId="{D81A2571-AF09-41C2-BC5B-627EC265B120}" type="presParOf" srcId="{8B82EA68-B59A-424E-9756-C221A13DB47F}" destId="{7A035AEB-3A20-4DC3-9A60-032AB2743B03}" srcOrd="15" destOrd="0" presId="urn:microsoft.com/office/officeart/2005/8/layout/radial5"/>
    <dgm:cxn modelId="{7D611846-8996-4DFE-A5A7-152CAE0EFC4B}" type="presParOf" srcId="{7A035AEB-3A20-4DC3-9A60-032AB2743B03}" destId="{4273F29E-B93C-44D6-A671-FCDC77ED9BA3}" srcOrd="0" destOrd="0" presId="urn:microsoft.com/office/officeart/2005/8/layout/radial5"/>
    <dgm:cxn modelId="{0735D3E8-1D14-46A5-A4B4-07190B443482}" type="presParOf" srcId="{8B82EA68-B59A-424E-9756-C221A13DB47F}" destId="{83F11675-07D9-406F-853D-13FD28BBB805}" srcOrd="16" destOrd="0" presId="urn:microsoft.com/office/officeart/2005/8/layout/radial5"/>
    <dgm:cxn modelId="{D84B4DDF-FAFE-4201-B7D5-AC162643D3D3}" type="presParOf" srcId="{8B82EA68-B59A-424E-9756-C221A13DB47F}" destId="{DF27FC25-052B-426A-9E06-117E992234F6}" srcOrd="17" destOrd="0" presId="urn:microsoft.com/office/officeart/2005/8/layout/radial5"/>
    <dgm:cxn modelId="{A6252E31-33DF-4526-8385-BB4DC041FBBB}" type="presParOf" srcId="{DF27FC25-052B-426A-9E06-117E992234F6}" destId="{53D78D63-5F88-4163-9535-46A64127BD3A}" srcOrd="0" destOrd="0" presId="urn:microsoft.com/office/officeart/2005/8/layout/radial5"/>
    <dgm:cxn modelId="{85877A51-46DF-4AD7-8E71-57AE13DD1178}" type="presParOf" srcId="{8B82EA68-B59A-424E-9756-C221A13DB47F}" destId="{EDA34655-9131-4731-957F-5382F53A0660}" srcOrd="18" destOrd="0" presId="urn:microsoft.com/office/officeart/2005/8/layout/radial5"/>
    <dgm:cxn modelId="{43D9E3AC-CDAB-4B31-83DA-B6FA987B15D4}" type="presParOf" srcId="{8B82EA68-B59A-424E-9756-C221A13DB47F}" destId="{553B84E4-4A31-43DB-B3BF-8E8EF2B79F2D}" srcOrd="19" destOrd="0" presId="urn:microsoft.com/office/officeart/2005/8/layout/radial5"/>
    <dgm:cxn modelId="{624BB050-7C83-49C3-9723-9B202C3DB909}" type="presParOf" srcId="{553B84E4-4A31-43DB-B3BF-8E8EF2B79F2D}" destId="{C47D9E4B-AD47-4E79-B529-9B264E8F4F6B}" srcOrd="0" destOrd="0" presId="urn:microsoft.com/office/officeart/2005/8/layout/radial5"/>
    <dgm:cxn modelId="{1854B6D4-4924-4227-8BEB-00170B41DE8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b="0" dirty="0"/>
            <a:t>-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 общего пользовании местного значения – </a:t>
          </a:r>
          <a:r>
            <a:rPr lang="ru-RU" sz="1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п.г.т</a:t>
          </a: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Сосьва ул. Щелканова  -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9423,1 тысяч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-9127,7 тысяч рублей</a:t>
          </a:r>
        </a:p>
        <a:p>
          <a:pPr algn="just"/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D05A5DCD-1CE1-4D17-AA73-8D48AFE9849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дорог местного значения п. Сосьва -2382,2 тысяч рублей, п. Восточный -2240,4 тысяч рублей, приобретение щебня 2824,3 тысяч рублей, </a:t>
          </a:r>
        </a:p>
      </dgm:t>
    </dgm:pt>
    <dgm:pt modelId="{E3891CC2-96A6-4E7C-A774-71D55E739543}" type="parTrans" cxnId="{B7536BB6-0231-4031-A8B0-062F058383E1}">
      <dgm:prSet/>
      <dgm:spPr/>
      <dgm:t>
        <a:bodyPr/>
        <a:lstStyle/>
        <a:p>
          <a:endParaRPr lang="ru-RU"/>
        </a:p>
      </dgm:t>
    </dgm:pt>
    <dgm:pt modelId="{D7C475C1-D668-422B-B7B9-CC96BB912322}" type="sibTrans" cxnId="{B7536BB6-0231-4031-A8B0-062F058383E1}">
      <dgm:prSet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Расходы, предусмотренные за счет средств Дорожного фонда произведены  сумме </a:t>
          </a:r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33527,2 тысяч рублей 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–36307,2 тысяч рублей), в том числе:</a:t>
          </a:r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5BEA91BE-F72B-4DEA-811C-D893D0A0BEC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– 7503,3 тысяч рублей, в том числе: устройство остановок – 2657,5 тысяч рублей; обустройство маршрутов следования «Дом- Школа – Дом»  - 4000,8 тысяч рублей, установка знаков дорожного  движения и пешеходных переходов – 800,0 тысяч рублей</a:t>
          </a:r>
        </a:p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442A120-2999-4E84-B872-576D69FB0AF9}" type="parTrans" cxnId="{7A3AC95F-42C2-49ED-AC86-B48E49D94BF6}">
      <dgm:prSet/>
      <dgm:spPr/>
      <dgm:t>
        <a:bodyPr/>
        <a:lstStyle/>
        <a:p>
          <a:endParaRPr lang="ru-RU"/>
        </a:p>
      </dgm:t>
    </dgm:pt>
    <dgm:pt modelId="{1FCE3187-EBA0-4728-AA7F-D99A16F67F5C}" type="sibTrans" cxnId="{7A3AC95F-42C2-49ED-AC86-B48E49D94BF6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361236" custLinFactNeighborX="1408" custLinFactNeighborY="30227"/>
      <dgm:spPr/>
    </dgm:pt>
    <dgm:pt modelId="{7F3CDDCE-A36A-450D-9161-16EA0ECDAFCE}" type="pres">
      <dgm:prSet presAssocID="{17DE0BD9-CED1-4B8B-A765-FEFB03971C5F}" presName="img" presStyleLbl="fgImgPlace1" presStyleIdx="0" presStyleCnt="5" custScaleX="90478" custScaleY="407603" custLinFactNeighborX="-30523" custLinFactNeighborY="23346"/>
      <dgm:spPr>
        <a:blipFill rotWithShape="1">
          <a:blip xmlns:r="http://schemas.openxmlformats.org/officeDocument/2006/relationships" r:embed="rId1" cstate="print"/>
          <a:srcRect/>
          <a:stretch>
            <a:fillRect l="-5000" r="-5000"/>
          </a:stretch>
        </a:blipFill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5" custScaleY="259241" custLinFactNeighborX="750" custLinFactNeighborY="-27010"/>
      <dgm:spPr/>
    </dgm:pt>
    <dgm:pt modelId="{FAE7C2F1-25ED-4E3B-9997-746B0F7B9B80}" type="pres">
      <dgm:prSet presAssocID="{4D3884AC-1142-419C-B444-8689260536D6}" presName="img" presStyleLbl="fgImgPlace1" presStyleIdx="1" presStyleCnt="5" custScaleX="91571" custScaleY="292522" custLinFactNeighborX="-4811" custLinFactNeighborY="-4588"/>
      <dgm:spPr>
        <a:blipFill rotWithShape="1">
          <a:blip xmlns:r="http://schemas.openxmlformats.org/officeDocument/2006/relationships" r:embed="rId2" cstate="print"/>
          <a:srcRect/>
          <a:stretch>
            <a:fillRect t="-101000" b="-101000"/>
          </a:stretch>
        </a:blipFill>
      </dgm:spPr>
    </dgm:pt>
    <dgm:pt modelId="{53942E44-AD72-49FF-8AC2-1F7849A75D3E}" type="pres">
      <dgm:prSet presAssocID="{4D3884AC-1142-419C-B444-8689260536D6}" presName="text" presStyleLbl="node1" presStyleIdx="1" presStyleCnt="5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2" presStyleCnt="5" custScaleY="279952" custLinFactNeighborX="-381" custLinFactNeighborY="-37808"/>
      <dgm:spPr/>
    </dgm:pt>
    <dgm:pt modelId="{A7BECF33-9903-4E9C-8A9C-D6A62C80C47F}" type="pres">
      <dgm:prSet presAssocID="{BF4DE1F8-E393-46A5-84C7-0751A013E89A}" presName="img" presStyleLbl="fgImgPlace1" presStyleIdx="2" presStyleCnt="5" custScaleX="89368" custScaleY="266295" custLinFactNeighborX="-1699" custLinFactNeighborY="-20050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8E10F517-0E19-43E5-9B84-F01CB6E85308}" type="pres">
      <dgm:prSet presAssocID="{BF4DE1F8-E393-46A5-84C7-0751A013E89A}" presName="text" presStyleLbl="node1" presStyleIdx="2" presStyleCnt="5">
        <dgm:presLayoutVars>
          <dgm:bulletEnabled val="1"/>
        </dgm:presLayoutVars>
      </dgm:prSet>
      <dgm:spPr/>
    </dgm:pt>
    <dgm:pt modelId="{A1F8E690-CE65-4F81-BCD1-7084CC580C3C}" type="pres">
      <dgm:prSet presAssocID="{9420F89E-71FA-46DF-9919-D606E039B105}" presName="spacer" presStyleCnt="0"/>
      <dgm:spPr/>
    </dgm:pt>
    <dgm:pt modelId="{BCB51DFD-7AE7-43CE-BC92-588C642B3789}" type="pres">
      <dgm:prSet presAssocID="{D05A5DCD-1CE1-4D17-AA73-8D48AFE98493}" presName="comp" presStyleCnt="0"/>
      <dgm:spPr/>
    </dgm:pt>
    <dgm:pt modelId="{B08C4244-01BD-4F7F-BE13-121D38771F88}" type="pres">
      <dgm:prSet presAssocID="{D05A5DCD-1CE1-4D17-AA73-8D48AFE98493}" presName="box" presStyleLbl="node1" presStyleIdx="3" presStyleCnt="5" custScaleY="314062" custLinFactNeighborY="-37542"/>
      <dgm:spPr/>
    </dgm:pt>
    <dgm:pt modelId="{06C6F98A-D2EC-4605-BB1F-F87E9E67418F}" type="pres">
      <dgm:prSet presAssocID="{D05A5DCD-1CE1-4D17-AA73-8D48AFE98493}" presName="img" presStyleLbl="fgImgPlace1" presStyleIdx="3" presStyleCnt="5" custScaleX="76987" custScaleY="344108" custLinFactNeighborX="-7889" custLinFactNeighborY="-177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BC0EAC-3037-4AD4-B404-3952FF2BFC24}" type="pres">
      <dgm:prSet presAssocID="{D05A5DCD-1CE1-4D17-AA73-8D48AFE98493}" presName="text" presStyleLbl="node1" presStyleIdx="3" presStyleCnt="5">
        <dgm:presLayoutVars>
          <dgm:bulletEnabled val="1"/>
        </dgm:presLayoutVars>
      </dgm:prSet>
      <dgm:spPr/>
    </dgm:pt>
    <dgm:pt modelId="{ECD51B39-371D-4D6E-9ABA-8C9FB4F66142}" type="pres">
      <dgm:prSet presAssocID="{D7C475C1-D668-422B-B7B9-CC96BB912322}" presName="spacer" presStyleCnt="0"/>
      <dgm:spPr/>
    </dgm:pt>
    <dgm:pt modelId="{97BC1F98-FF87-47B0-BE38-56D81C169355}" type="pres">
      <dgm:prSet presAssocID="{5BEA91BE-F72B-4DEA-811C-D893D0A0BEC4}" presName="comp" presStyleCnt="0"/>
      <dgm:spPr/>
    </dgm:pt>
    <dgm:pt modelId="{371C7783-5D24-4777-9379-A3EBD8913E8B}" type="pres">
      <dgm:prSet presAssocID="{5BEA91BE-F72B-4DEA-811C-D893D0A0BEC4}" presName="box" presStyleLbl="node1" presStyleIdx="4" presStyleCnt="5" custScaleY="483842" custLinFactNeighborX="-381" custLinFactNeighborY="-15155"/>
      <dgm:spPr/>
    </dgm:pt>
    <dgm:pt modelId="{C6ED0C23-125D-4C0E-8D66-99BAFECA552B}" type="pres">
      <dgm:prSet presAssocID="{5BEA91BE-F72B-4DEA-811C-D893D0A0BEC4}" presName="img" presStyleLbl="fgImgPlace1" presStyleIdx="4" presStyleCnt="5" custScaleX="98480" custScaleY="422347" custLinFactNeighborX="-660" custLinFactNeighborY="-1837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5693663-0989-496B-8C2C-8452CFE17EB6}" type="pres">
      <dgm:prSet presAssocID="{5BEA91BE-F72B-4DEA-811C-D893D0A0BEC4}" presName="text" presStyleLbl="node1" presStyleIdx="4" presStyleCnt="5">
        <dgm:presLayoutVars>
          <dgm:bulletEnabled val="1"/>
        </dgm:presLayoutVars>
      </dgm:prSet>
      <dgm:spPr/>
    </dgm:pt>
  </dgm:ptLst>
  <dgm:cxnLst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6E3AB129-5A32-46BF-90B2-30DA42C8B369}" type="presOf" srcId="{17DE0BD9-CED1-4B8B-A765-FEFB03971C5F}" destId="{2C6B1532-3E1D-4153-81B1-1E424D9A4340}" srcOrd="0" destOrd="0" presId="urn:microsoft.com/office/officeart/2005/8/layout/vList4"/>
    <dgm:cxn modelId="{1B15B42E-2794-4FF7-8350-470A2C97FA70}" type="presOf" srcId="{D05A5DCD-1CE1-4D17-AA73-8D48AFE98493}" destId="{C4BC0EAC-3037-4AD4-B404-3952FF2BFC24}" srcOrd="1" destOrd="0" presId="urn:microsoft.com/office/officeart/2005/8/layout/vList4"/>
    <dgm:cxn modelId="{7A3AC95F-42C2-49ED-AC86-B48E49D94BF6}" srcId="{78CBE113-85D9-4C23-8100-560CA64B1D2A}" destId="{5BEA91BE-F72B-4DEA-811C-D893D0A0BEC4}" srcOrd="4" destOrd="0" parTransId="{F442A120-2999-4E84-B872-576D69FB0AF9}" sibTransId="{1FCE3187-EBA0-4728-AA7F-D99A16F67F5C}"/>
    <dgm:cxn modelId="{4BBC614D-F53B-4CCB-A147-2A8F2E75D32E}" type="presOf" srcId="{5BEA91BE-F72B-4DEA-811C-D893D0A0BEC4}" destId="{B5693663-0989-496B-8C2C-8452CFE17EB6}" srcOrd="1" destOrd="0" presId="urn:microsoft.com/office/officeart/2005/8/layout/vList4"/>
    <dgm:cxn modelId="{E9D3D154-0F04-4FC8-8C39-0244B8D25476}" type="presOf" srcId="{BF4DE1F8-E393-46A5-84C7-0751A013E89A}" destId="{9F680188-F82A-452C-B788-0205FF94DFED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2" destOrd="0" parTransId="{73ED0ED9-009F-461E-A4F8-7D559A00435F}" sibTransId="{9420F89E-71FA-46DF-9919-D606E039B105}"/>
    <dgm:cxn modelId="{A3E4AB99-339F-42C7-B044-7ED1B41F404A}" type="presOf" srcId="{4D3884AC-1142-419C-B444-8689260536D6}" destId="{53942E44-AD72-49FF-8AC2-1F7849A75D3E}" srcOrd="1" destOrd="0" presId="urn:microsoft.com/office/officeart/2005/8/layout/vList4"/>
    <dgm:cxn modelId="{B7536BB6-0231-4031-A8B0-062F058383E1}" srcId="{78CBE113-85D9-4C23-8100-560CA64B1D2A}" destId="{D05A5DCD-1CE1-4D17-AA73-8D48AFE98493}" srcOrd="3" destOrd="0" parTransId="{E3891CC2-96A6-4E7C-A774-71D55E739543}" sibTransId="{D7C475C1-D668-422B-B7B9-CC96BB912322}"/>
    <dgm:cxn modelId="{6C9CC4BA-9489-4D0D-9C8A-129177EA26DB}" type="presOf" srcId="{D05A5DCD-1CE1-4D17-AA73-8D48AFE98493}" destId="{B08C4244-01BD-4F7F-BE13-121D38771F88}" srcOrd="0" destOrd="0" presId="urn:microsoft.com/office/officeart/2005/8/layout/vList4"/>
    <dgm:cxn modelId="{8DD671C7-E472-4CEB-864B-8634C529F00C}" type="presOf" srcId="{17DE0BD9-CED1-4B8B-A765-FEFB03971C5F}" destId="{A71A6EB5-B229-481E-808C-0B9E5AF44B2C}" srcOrd="1" destOrd="0" presId="urn:microsoft.com/office/officeart/2005/8/layout/vList4"/>
    <dgm:cxn modelId="{B45CD1DD-6C17-4E91-83B4-8E5BDC677C1C}" type="presOf" srcId="{BF4DE1F8-E393-46A5-84C7-0751A013E89A}" destId="{8E10F517-0E19-43E5-9B84-F01CB6E85308}" srcOrd="1" destOrd="0" presId="urn:microsoft.com/office/officeart/2005/8/layout/vList4"/>
    <dgm:cxn modelId="{6467CEE3-9B81-46C8-ABA1-63F4E6543819}" type="presOf" srcId="{4D3884AC-1142-419C-B444-8689260536D6}" destId="{E683F002-88E7-41F2-BBD7-E3B851FCF30C}" srcOrd="0" destOrd="0" presId="urn:microsoft.com/office/officeart/2005/8/layout/vList4"/>
    <dgm:cxn modelId="{DCC411E9-C205-4955-A30D-E788EFDCA494}" type="presOf" srcId="{78CBE113-85D9-4C23-8100-560CA64B1D2A}" destId="{005AFDEC-6B15-4D54-BF7D-B5D3AD9628BA}" srcOrd="0" destOrd="0" presId="urn:microsoft.com/office/officeart/2005/8/layout/vList4"/>
    <dgm:cxn modelId="{0D4F81FD-AB86-4E9C-9236-094AB130B759}" type="presOf" srcId="{5BEA91BE-F72B-4DEA-811C-D893D0A0BEC4}" destId="{371C7783-5D24-4777-9379-A3EBD8913E8B}" srcOrd="0" destOrd="0" presId="urn:microsoft.com/office/officeart/2005/8/layout/vList4"/>
    <dgm:cxn modelId="{F1326691-8CA2-445B-B7DE-EE2DA739B76D}" type="presParOf" srcId="{005AFDEC-6B15-4D54-BF7D-B5D3AD9628BA}" destId="{50B2F8D0-BE5A-426A-AD12-F8661D025B00}" srcOrd="0" destOrd="0" presId="urn:microsoft.com/office/officeart/2005/8/layout/vList4"/>
    <dgm:cxn modelId="{29B33E8E-955A-40C0-B235-77D584EEC2E6}" type="presParOf" srcId="{50B2F8D0-BE5A-426A-AD12-F8661D025B00}" destId="{2C6B1532-3E1D-4153-81B1-1E424D9A4340}" srcOrd="0" destOrd="0" presId="urn:microsoft.com/office/officeart/2005/8/layout/vList4"/>
    <dgm:cxn modelId="{AE606984-5F15-4D87-9634-198CC608D1EA}" type="presParOf" srcId="{50B2F8D0-BE5A-426A-AD12-F8661D025B00}" destId="{7F3CDDCE-A36A-450D-9161-16EA0ECDAFCE}" srcOrd="1" destOrd="0" presId="urn:microsoft.com/office/officeart/2005/8/layout/vList4"/>
    <dgm:cxn modelId="{EF4881C1-0EC6-4BAF-BCA0-C56894A613B5}" type="presParOf" srcId="{50B2F8D0-BE5A-426A-AD12-F8661D025B00}" destId="{A71A6EB5-B229-481E-808C-0B9E5AF44B2C}" srcOrd="2" destOrd="0" presId="urn:microsoft.com/office/officeart/2005/8/layout/vList4"/>
    <dgm:cxn modelId="{717A7D14-E8D3-4B78-A54A-A6E59EC3D3D6}" type="presParOf" srcId="{005AFDEC-6B15-4D54-BF7D-B5D3AD9628BA}" destId="{3E414653-A908-471E-8333-033AC2119500}" srcOrd="1" destOrd="0" presId="urn:microsoft.com/office/officeart/2005/8/layout/vList4"/>
    <dgm:cxn modelId="{39B6A9A2-912E-4618-BCCD-A0EB45201797}" type="presParOf" srcId="{005AFDEC-6B15-4D54-BF7D-B5D3AD9628BA}" destId="{ED86A20B-B8A5-42C2-87E5-7417ECE7272A}" srcOrd="2" destOrd="0" presId="urn:microsoft.com/office/officeart/2005/8/layout/vList4"/>
    <dgm:cxn modelId="{94D0B4DA-DE00-4339-A79F-DA901B5892BE}" type="presParOf" srcId="{ED86A20B-B8A5-42C2-87E5-7417ECE7272A}" destId="{E683F002-88E7-41F2-BBD7-E3B851FCF30C}" srcOrd="0" destOrd="0" presId="urn:microsoft.com/office/officeart/2005/8/layout/vList4"/>
    <dgm:cxn modelId="{86876C62-9A1D-4DB5-99BE-6BB593BC0EC2}" type="presParOf" srcId="{ED86A20B-B8A5-42C2-87E5-7417ECE7272A}" destId="{FAE7C2F1-25ED-4E3B-9997-746B0F7B9B80}" srcOrd="1" destOrd="0" presId="urn:microsoft.com/office/officeart/2005/8/layout/vList4"/>
    <dgm:cxn modelId="{105532E1-B1E0-4581-AF0A-A456EFC86199}" type="presParOf" srcId="{ED86A20B-B8A5-42C2-87E5-7417ECE7272A}" destId="{53942E44-AD72-49FF-8AC2-1F7849A75D3E}" srcOrd="2" destOrd="0" presId="urn:microsoft.com/office/officeart/2005/8/layout/vList4"/>
    <dgm:cxn modelId="{98A6727E-0FD1-4B9C-8DF1-E6B1A5E4DA5D}" type="presParOf" srcId="{005AFDEC-6B15-4D54-BF7D-B5D3AD9628BA}" destId="{DE761FFE-3395-4B6B-8662-B32AF686B4A8}" srcOrd="3" destOrd="0" presId="urn:microsoft.com/office/officeart/2005/8/layout/vList4"/>
    <dgm:cxn modelId="{1396B79C-7604-4BB5-B01B-AED2E019E9E1}" type="presParOf" srcId="{005AFDEC-6B15-4D54-BF7D-B5D3AD9628BA}" destId="{52E8A37C-1236-4A29-BBCD-ED5CE287E796}" srcOrd="4" destOrd="0" presId="urn:microsoft.com/office/officeart/2005/8/layout/vList4"/>
    <dgm:cxn modelId="{FCA687DA-CB23-496B-B35C-8D898D4F03CC}" type="presParOf" srcId="{52E8A37C-1236-4A29-BBCD-ED5CE287E796}" destId="{9F680188-F82A-452C-B788-0205FF94DFED}" srcOrd="0" destOrd="0" presId="urn:microsoft.com/office/officeart/2005/8/layout/vList4"/>
    <dgm:cxn modelId="{C67723DA-30A0-416A-8D88-08AE969461AA}" type="presParOf" srcId="{52E8A37C-1236-4A29-BBCD-ED5CE287E796}" destId="{A7BECF33-9903-4E9C-8A9C-D6A62C80C47F}" srcOrd="1" destOrd="0" presId="urn:microsoft.com/office/officeart/2005/8/layout/vList4"/>
    <dgm:cxn modelId="{4D6E99EC-8C16-41BE-8DB5-4A11F3B19AA8}" type="presParOf" srcId="{52E8A37C-1236-4A29-BBCD-ED5CE287E796}" destId="{8E10F517-0E19-43E5-9B84-F01CB6E85308}" srcOrd="2" destOrd="0" presId="urn:microsoft.com/office/officeart/2005/8/layout/vList4"/>
    <dgm:cxn modelId="{7F225B10-AD99-4F3C-A368-FD577DEF471A}" type="presParOf" srcId="{005AFDEC-6B15-4D54-BF7D-B5D3AD9628BA}" destId="{A1F8E690-CE65-4F81-BCD1-7084CC580C3C}" srcOrd="5" destOrd="0" presId="urn:microsoft.com/office/officeart/2005/8/layout/vList4"/>
    <dgm:cxn modelId="{4D016763-2F86-4697-9232-EAAA29A8DCBA}" type="presParOf" srcId="{005AFDEC-6B15-4D54-BF7D-B5D3AD9628BA}" destId="{BCB51DFD-7AE7-43CE-BC92-588C642B3789}" srcOrd="6" destOrd="0" presId="urn:microsoft.com/office/officeart/2005/8/layout/vList4"/>
    <dgm:cxn modelId="{9982787C-B14B-4E00-8BEC-C90CD630E5B5}" type="presParOf" srcId="{BCB51DFD-7AE7-43CE-BC92-588C642B3789}" destId="{B08C4244-01BD-4F7F-BE13-121D38771F88}" srcOrd="0" destOrd="0" presId="urn:microsoft.com/office/officeart/2005/8/layout/vList4"/>
    <dgm:cxn modelId="{8CAFAC7A-5E03-44BA-8C44-0A6D45643BCA}" type="presParOf" srcId="{BCB51DFD-7AE7-43CE-BC92-588C642B3789}" destId="{06C6F98A-D2EC-4605-BB1F-F87E9E67418F}" srcOrd="1" destOrd="0" presId="urn:microsoft.com/office/officeart/2005/8/layout/vList4"/>
    <dgm:cxn modelId="{07C40D9D-C881-44B2-AADB-8BC524CCD6A7}" type="presParOf" srcId="{BCB51DFD-7AE7-43CE-BC92-588C642B3789}" destId="{C4BC0EAC-3037-4AD4-B404-3952FF2BFC24}" srcOrd="2" destOrd="0" presId="urn:microsoft.com/office/officeart/2005/8/layout/vList4"/>
    <dgm:cxn modelId="{4E5C81FE-96DD-4220-917D-B1439526CFF0}" type="presParOf" srcId="{005AFDEC-6B15-4D54-BF7D-B5D3AD9628BA}" destId="{ECD51B39-371D-4D6E-9ABA-8C9FB4F66142}" srcOrd="7" destOrd="0" presId="urn:microsoft.com/office/officeart/2005/8/layout/vList4"/>
    <dgm:cxn modelId="{DF8266B2-598D-4042-93F4-74CC497A9E68}" type="presParOf" srcId="{005AFDEC-6B15-4D54-BF7D-B5D3AD9628BA}" destId="{97BC1F98-FF87-47B0-BE38-56D81C169355}" srcOrd="8" destOrd="0" presId="urn:microsoft.com/office/officeart/2005/8/layout/vList4"/>
    <dgm:cxn modelId="{A5BB3E4E-3A08-4A46-B3CB-53F1DFEE04DC}" type="presParOf" srcId="{97BC1F98-FF87-47B0-BE38-56D81C169355}" destId="{371C7783-5D24-4777-9379-A3EBD8913E8B}" srcOrd="0" destOrd="0" presId="urn:microsoft.com/office/officeart/2005/8/layout/vList4"/>
    <dgm:cxn modelId="{55652861-D5AF-4821-84A6-E0214BA709CF}" type="presParOf" srcId="{97BC1F98-FF87-47B0-BE38-56D81C169355}" destId="{C6ED0C23-125D-4C0E-8D66-99BAFECA552B}" srcOrd="1" destOrd="0" presId="urn:microsoft.com/office/officeart/2005/8/layout/vList4"/>
    <dgm:cxn modelId="{4FEA11B9-9FA5-4D0D-AC6C-9AC0A8764EBF}" type="presParOf" srcId="{97BC1F98-FF87-47B0-BE38-56D81C169355}" destId="{B5693663-0989-496B-8C2C-8452CFE17E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19,0 %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-30,8 %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>
              <a:solidFill>
                <a:schemeClr val="tx1"/>
              </a:solidFill>
            </a:rPr>
            <a:t>47,5%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2,7 %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10576" custRadScaleInc="-181993">
        <dgm:presLayoutVars>
          <dgm:bulletEnabled val="1"/>
        </dgm:presLayoutVars>
      </dgm:prSet>
      <dgm:spPr/>
    </dgm:pt>
  </dgm:ptLst>
  <dgm:cxnLst>
    <dgm:cxn modelId="{B47E3006-88FE-4ABB-88CD-365C0C827849}" type="presOf" srcId="{6A9AAD20-366C-4770-836E-9951F145CCB8}" destId="{9499CFC4-3DA7-4CF5-A363-4EEE15B449F5}" srcOrd="0" destOrd="0" presId="urn:microsoft.com/office/officeart/2005/8/layout/radial5"/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2ABAAD25-0D77-4A22-912C-78BB499B5DAF}" type="presOf" srcId="{7A6E36A0-A6E1-4697-8D86-AB018A3C5679}" destId="{72B44983-02DA-4E02-A0B7-8166FBECF753}" srcOrd="0" destOrd="0" presId="urn:microsoft.com/office/officeart/2005/8/layout/radial5"/>
    <dgm:cxn modelId="{FDC79D32-7D42-4D3B-ABC2-21FE80286EFF}" type="presOf" srcId="{B17B1B2B-17AF-4814-8940-715F9B86536C}" destId="{89914B90-9694-4787-8D04-DC3FFA5DAB3D}" srcOrd="0" destOrd="0" presId="urn:microsoft.com/office/officeart/2005/8/layout/radial5"/>
    <dgm:cxn modelId="{F6D30B60-7370-4287-958A-42495FA2FA69}" type="presOf" srcId="{FC8305A6-E9E0-46D0-8E11-FEF2B28FF5C5}" destId="{C4E16FDF-A00A-46EF-919C-88A7AEE0D482}" srcOrd="0" destOrd="0" presId="urn:microsoft.com/office/officeart/2005/8/layout/radial5"/>
    <dgm:cxn modelId="{F9A0BA72-652C-4227-8B3B-0DD3845C47BF}" type="presOf" srcId="{6F587A8F-3927-4107-B182-9EF2A6D00BA3}" destId="{09C3B58D-C81C-4FB0-AF09-E955EF11A426}" srcOrd="0" destOrd="0" presId="urn:microsoft.com/office/officeart/2005/8/layout/radial5"/>
    <dgm:cxn modelId="{07A5C152-6D91-42CD-8F69-553234C97E5E}" type="presOf" srcId="{AE29DFA1-BF4B-4FD0-9CCB-DFEEC2D7E506}" destId="{2550CC62-F452-4A1D-88DD-67878C89B4EA}" srcOrd="0" destOrd="0" presId="urn:microsoft.com/office/officeart/2005/8/layout/radial5"/>
    <dgm:cxn modelId="{AD9A0854-3AC6-4A11-8E1C-8BC85D7AE58A}" type="presOf" srcId="{7A6E36A0-A6E1-4697-8D86-AB018A3C5679}" destId="{025574FB-C664-42EC-8E0F-E29BEA2B9EA1}" srcOrd="1" destOrd="0" presId="urn:microsoft.com/office/officeart/2005/8/layout/radial5"/>
    <dgm:cxn modelId="{53195C77-953E-4F2D-9725-ABF93BF95226}" type="presOf" srcId="{6BB75452-7382-4A31-AD57-4B0BB117B7B4}" destId="{F2234AD4-481B-468F-91DF-9726466C3909}" srcOrd="1" destOrd="0" presId="urn:microsoft.com/office/officeart/2005/8/layout/radial5"/>
    <dgm:cxn modelId="{77F31F79-1678-438A-8CB9-80E9C2880E16}" type="presOf" srcId="{6BB75452-7382-4A31-AD57-4B0BB117B7B4}" destId="{AC0FDAE7-E03B-41F8-B20B-173D8D679262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93F02284-080A-47AC-A47F-A10FCB559A0E}" type="presOf" srcId="{6F587A8F-3927-4107-B182-9EF2A6D00BA3}" destId="{AC037878-2894-4AB1-9772-BBFB05278E37}" srcOrd="1" destOrd="0" presId="urn:microsoft.com/office/officeart/2005/8/layout/radial5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5937F2B2-4C1E-4633-AD3B-D41644BA1412}" type="presOf" srcId="{7262A075-8147-4969-A52D-C17C4DA910C5}" destId="{FBFAE5C4-FC8E-4CF7-9479-0803FDFF1C28}" srcOrd="0" destOrd="0" presId="urn:microsoft.com/office/officeart/2005/8/layout/radial5"/>
    <dgm:cxn modelId="{6EBC91B3-85C8-4D94-BD30-8BFB348BC732}" type="presOf" srcId="{7B87C6A4-EE2A-48FC-92B0-A0FD0699DC38}" destId="{C03A8C22-0F0D-4918-9651-775401A6E4F0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953C2BC6-EDBF-441B-8A8D-78A61D8B1A79}" type="presOf" srcId="{8C29D6EA-0946-4F89-A4BF-2CB888FA3D08}" destId="{F4D439E6-BE96-4B51-9572-B083C3081BEC}" srcOrd="0" destOrd="0" presId="urn:microsoft.com/office/officeart/2005/8/layout/radial5"/>
    <dgm:cxn modelId="{B29130CE-661F-463E-98E7-6C8483299C8B}" type="presOf" srcId="{311D3392-190B-42B4-8434-05FA8C9A8899}" destId="{C03A8C22-0F0D-4918-9651-775401A6E4F0}" srcOrd="0" destOrd="1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5BCAEFD-52A8-408C-B0CE-FB1044E354AE}" type="presOf" srcId="{B17B1B2B-17AF-4814-8940-715F9B86536C}" destId="{F94868C6-7D6F-421D-AAFC-AABB7C38A443}" srcOrd="1" destOrd="0" presId="urn:microsoft.com/office/officeart/2005/8/layout/radial5"/>
    <dgm:cxn modelId="{308B2132-9D52-4803-8794-3CA9E508DFC1}" type="presParOf" srcId="{C4E16FDF-A00A-46EF-919C-88A7AEE0D482}" destId="{FBFAE5C4-FC8E-4CF7-9479-0803FDFF1C28}" srcOrd="0" destOrd="0" presId="urn:microsoft.com/office/officeart/2005/8/layout/radial5"/>
    <dgm:cxn modelId="{30C71B29-90FE-4F8C-94CF-144E6CA247AD}" type="presParOf" srcId="{C4E16FDF-A00A-46EF-919C-88A7AEE0D482}" destId="{89914B90-9694-4787-8D04-DC3FFA5DAB3D}" srcOrd="1" destOrd="0" presId="urn:microsoft.com/office/officeart/2005/8/layout/radial5"/>
    <dgm:cxn modelId="{507847D9-9D60-4FC6-8485-2AF5CEC0158F}" type="presParOf" srcId="{89914B90-9694-4787-8D04-DC3FFA5DAB3D}" destId="{F94868C6-7D6F-421D-AAFC-AABB7C38A443}" srcOrd="0" destOrd="0" presId="urn:microsoft.com/office/officeart/2005/8/layout/radial5"/>
    <dgm:cxn modelId="{C1262632-3A57-45C7-9D89-A63D1E509BB4}" type="presParOf" srcId="{C4E16FDF-A00A-46EF-919C-88A7AEE0D482}" destId="{C03A8C22-0F0D-4918-9651-775401A6E4F0}" srcOrd="2" destOrd="0" presId="urn:microsoft.com/office/officeart/2005/8/layout/radial5"/>
    <dgm:cxn modelId="{BB3194FF-3168-42C9-8EF2-D79023B443F2}" type="presParOf" srcId="{C4E16FDF-A00A-46EF-919C-88A7AEE0D482}" destId="{72B44983-02DA-4E02-A0B7-8166FBECF753}" srcOrd="3" destOrd="0" presId="urn:microsoft.com/office/officeart/2005/8/layout/radial5"/>
    <dgm:cxn modelId="{661BFCB7-540D-4179-9591-BE4D9DF50C79}" type="presParOf" srcId="{72B44983-02DA-4E02-A0B7-8166FBECF753}" destId="{025574FB-C664-42EC-8E0F-E29BEA2B9EA1}" srcOrd="0" destOrd="0" presId="urn:microsoft.com/office/officeart/2005/8/layout/radial5"/>
    <dgm:cxn modelId="{5BA98B2C-5488-4FF2-B7D6-266BD23A5F93}" type="presParOf" srcId="{C4E16FDF-A00A-46EF-919C-88A7AEE0D482}" destId="{2550CC62-F452-4A1D-88DD-67878C89B4EA}" srcOrd="4" destOrd="0" presId="urn:microsoft.com/office/officeart/2005/8/layout/radial5"/>
    <dgm:cxn modelId="{350A100A-4EBA-45E1-BC68-235A22E90068}" type="presParOf" srcId="{C4E16FDF-A00A-46EF-919C-88A7AEE0D482}" destId="{AC0FDAE7-E03B-41F8-B20B-173D8D679262}" srcOrd="5" destOrd="0" presId="urn:microsoft.com/office/officeart/2005/8/layout/radial5"/>
    <dgm:cxn modelId="{E6506981-AEC5-44BF-93F4-EC43EBE89943}" type="presParOf" srcId="{AC0FDAE7-E03B-41F8-B20B-173D8D679262}" destId="{F2234AD4-481B-468F-91DF-9726466C3909}" srcOrd="0" destOrd="0" presId="urn:microsoft.com/office/officeart/2005/8/layout/radial5"/>
    <dgm:cxn modelId="{9D50533E-A5BA-43FA-99F1-3CB04D318C8C}" type="presParOf" srcId="{C4E16FDF-A00A-46EF-919C-88A7AEE0D482}" destId="{F4D439E6-BE96-4B51-9572-B083C3081BEC}" srcOrd="6" destOrd="0" presId="urn:microsoft.com/office/officeart/2005/8/layout/radial5"/>
    <dgm:cxn modelId="{4BDB64A2-DFC1-45E1-8EF1-5E8D38DA8A3B}" type="presParOf" srcId="{C4E16FDF-A00A-46EF-919C-88A7AEE0D482}" destId="{09C3B58D-C81C-4FB0-AF09-E955EF11A426}" srcOrd="7" destOrd="0" presId="urn:microsoft.com/office/officeart/2005/8/layout/radial5"/>
    <dgm:cxn modelId="{7C50D509-5328-4184-B67E-C113CB13520D}" type="presParOf" srcId="{09C3B58D-C81C-4FB0-AF09-E955EF11A426}" destId="{AC037878-2894-4AB1-9772-BBFB05278E37}" srcOrd="0" destOrd="0" presId="urn:microsoft.com/office/officeart/2005/8/layout/radial5"/>
    <dgm:cxn modelId="{8E3EA0BA-DA2D-4A0E-BE14-F1EB418A0884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24,1 %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-20,9%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baseline="0" dirty="0"/>
            <a:t>Благоустройство -      </a:t>
          </a:r>
        </a:p>
        <a:p>
          <a:pPr algn="ctr"/>
          <a:r>
            <a:rPr lang="ru-RU" sz="1600" b="1" baseline="0" dirty="0"/>
            <a:t>27,5%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27,5 %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807" custRadScaleInc="11035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08782" custRadScaleInc="-182331">
        <dgm:presLayoutVars>
          <dgm:bulletEnabled val="1"/>
        </dgm:presLayoutVars>
      </dgm:prSet>
      <dgm:spPr/>
    </dgm:pt>
  </dgm:ptLst>
  <dgm:cxnLst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882DC01A-6BAD-422D-B899-9C9BE3CC2F10}" type="presOf" srcId="{6BB75452-7382-4A31-AD57-4B0BB117B7B4}" destId="{AC0FDAE7-E03B-41F8-B20B-173D8D679262}" srcOrd="0" destOrd="0" presId="urn:microsoft.com/office/officeart/2005/8/layout/radial5"/>
    <dgm:cxn modelId="{8A789121-CF92-4FBF-A046-45993AD321BD}" type="presOf" srcId="{7A6E36A0-A6E1-4697-8D86-AB018A3C5679}" destId="{025574FB-C664-42EC-8E0F-E29BEA2B9EA1}" srcOrd="1" destOrd="0" presId="urn:microsoft.com/office/officeart/2005/8/layout/radial5"/>
    <dgm:cxn modelId="{5F5D8229-1D3A-4830-8CF2-1F8E0DF3B71A}" type="presOf" srcId="{311D3392-190B-42B4-8434-05FA8C9A8899}" destId="{C03A8C22-0F0D-4918-9651-775401A6E4F0}" srcOrd="0" destOrd="1" presId="urn:microsoft.com/office/officeart/2005/8/layout/radial5"/>
    <dgm:cxn modelId="{13C55F31-F9AA-4D5B-9947-3E4503DDB4CC}" type="presOf" srcId="{7A6E36A0-A6E1-4697-8D86-AB018A3C5679}" destId="{72B44983-02DA-4E02-A0B7-8166FBECF753}" srcOrd="0" destOrd="0" presId="urn:microsoft.com/office/officeart/2005/8/layout/radial5"/>
    <dgm:cxn modelId="{2D01A333-7D71-4AD1-A896-44BB8E7DF322}" type="presOf" srcId="{8C29D6EA-0946-4F89-A4BF-2CB888FA3D08}" destId="{F4D439E6-BE96-4B51-9572-B083C3081BEC}" srcOrd="0" destOrd="0" presId="urn:microsoft.com/office/officeart/2005/8/layout/radial5"/>
    <dgm:cxn modelId="{8A11C838-D959-4A14-A5C6-D84F521802CD}" type="presOf" srcId="{FC8305A6-E9E0-46D0-8E11-FEF2B28FF5C5}" destId="{C4E16FDF-A00A-46EF-919C-88A7AEE0D482}" srcOrd="0" destOrd="0" presId="urn:microsoft.com/office/officeart/2005/8/layout/radial5"/>
    <dgm:cxn modelId="{09F9C663-9BC4-47BB-A0D5-9D689889FBAD}" type="presOf" srcId="{AE29DFA1-BF4B-4FD0-9CCB-DFEEC2D7E506}" destId="{2550CC62-F452-4A1D-88DD-67878C89B4EA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1A5D2A8B-2013-46E4-9858-A0B0D7354158}" type="presOf" srcId="{7262A075-8147-4969-A52D-C17C4DA910C5}" destId="{FBFAE5C4-FC8E-4CF7-9479-0803FDFF1C28}" srcOrd="0" destOrd="0" presId="urn:microsoft.com/office/officeart/2005/8/layout/radial5"/>
    <dgm:cxn modelId="{0D778E94-D09F-4085-A761-4E0CE020712C}" type="presOf" srcId="{6A9AAD20-366C-4770-836E-9951F145CCB8}" destId="{9499CFC4-3DA7-4CF5-A363-4EEE15B449F5}" srcOrd="0" destOrd="0" presId="urn:microsoft.com/office/officeart/2005/8/layout/radial5"/>
    <dgm:cxn modelId="{E3E4EE9A-BAC1-4415-A920-ECD5211E8FE6}" type="presOf" srcId="{6BB75452-7382-4A31-AD57-4B0BB117B7B4}" destId="{F2234AD4-481B-468F-91DF-9726466C3909}" srcOrd="1" destOrd="0" presId="urn:microsoft.com/office/officeart/2005/8/layout/radial5"/>
    <dgm:cxn modelId="{65E793B6-03DB-419B-A21E-7636D539DD03}" type="presOf" srcId="{B17B1B2B-17AF-4814-8940-715F9B86536C}" destId="{89914B90-9694-4787-8D04-DC3FFA5DAB3D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A983B8C7-1233-4FFD-A9A9-C0CD66ACB6FC}" type="presOf" srcId="{B17B1B2B-17AF-4814-8940-715F9B86536C}" destId="{F94868C6-7D6F-421D-AAFC-AABB7C38A443}" srcOrd="1" destOrd="0" presId="urn:microsoft.com/office/officeart/2005/8/layout/radial5"/>
    <dgm:cxn modelId="{C4CB90CE-AD59-40AB-8355-A9ECC359F056}" type="presOf" srcId="{6F587A8F-3927-4107-B182-9EF2A6D00BA3}" destId="{09C3B58D-C81C-4FB0-AF09-E955EF11A426}" srcOrd="0" destOrd="0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AEF62FDF-836D-4A62-AA2C-46237BD94DF2}" type="presOf" srcId="{7B87C6A4-EE2A-48FC-92B0-A0FD0699DC38}" destId="{C03A8C22-0F0D-4918-9651-775401A6E4F0}" srcOrd="0" destOrd="0" presId="urn:microsoft.com/office/officeart/2005/8/layout/radial5"/>
    <dgm:cxn modelId="{A1DF6CEE-A370-48FE-9B41-F8036B64A032}" type="presOf" srcId="{6F587A8F-3927-4107-B182-9EF2A6D00BA3}" destId="{AC037878-2894-4AB1-9772-BBFB05278E37}" srcOrd="1" destOrd="0" presId="urn:microsoft.com/office/officeart/2005/8/layout/radial5"/>
    <dgm:cxn modelId="{65CD8369-BE9E-4CD6-A113-0A080B1C4051}" type="presParOf" srcId="{C4E16FDF-A00A-46EF-919C-88A7AEE0D482}" destId="{FBFAE5C4-FC8E-4CF7-9479-0803FDFF1C28}" srcOrd="0" destOrd="0" presId="urn:microsoft.com/office/officeart/2005/8/layout/radial5"/>
    <dgm:cxn modelId="{DF77D2BB-1493-436B-8300-C51B610BD2BE}" type="presParOf" srcId="{C4E16FDF-A00A-46EF-919C-88A7AEE0D482}" destId="{89914B90-9694-4787-8D04-DC3FFA5DAB3D}" srcOrd="1" destOrd="0" presId="urn:microsoft.com/office/officeart/2005/8/layout/radial5"/>
    <dgm:cxn modelId="{0484D227-185C-4E66-BD27-6B8C6E590A72}" type="presParOf" srcId="{89914B90-9694-4787-8D04-DC3FFA5DAB3D}" destId="{F94868C6-7D6F-421D-AAFC-AABB7C38A443}" srcOrd="0" destOrd="0" presId="urn:microsoft.com/office/officeart/2005/8/layout/radial5"/>
    <dgm:cxn modelId="{9466D9EF-F154-41C7-AB04-30E035F5B596}" type="presParOf" srcId="{C4E16FDF-A00A-46EF-919C-88A7AEE0D482}" destId="{C03A8C22-0F0D-4918-9651-775401A6E4F0}" srcOrd="2" destOrd="0" presId="urn:microsoft.com/office/officeart/2005/8/layout/radial5"/>
    <dgm:cxn modelId="{C350C9B5-5089-435D-966D-2BCF856846F1}" type="presParOf" srcId="{C4E16FDF-A00A-46EF-919C-88A7AEE0D482}" destId="{72B44983-02DA-4E02-A0B7-8166FBECF753}" srcOrd="3" destOrd="0" presId="urn:microsoft.com/office/officeart/2005/8/layout/radial5"/>
    <dgm:cxn modelId="{F7D0C38E-4B68-4DEF-AF4F-EEF31BBDB326}" type="presParOf" srcId="{72B44983-02DA-4E02-A0B7-8166FBECF753}" destId="{025574FB-C664-42EC-8E0F-E29BEA2B9EA1}" srcOrd="0" destOrd="0" presId="urn:microsoft.com/office/officeart/2005/8/layout/radial5"/>
    <dgm:cxn modelId="{F8D9F459-B67B-459C-A30F-209F34839FB6}" type="presParOf" srcId="{C4E16FDF-A00A-46EF-919C-88A7AEE0D482}" destId="{2550CC62-F452-4A1D-88DD-67878C89B4EA}" srcOrd="4" destOrd="0" presId="urn:microsoft.com/office/officeart/2005/8/layout/radial5"/>
    <dgm:cxn modelId="{56D17FD9-31DF-4BF2-A9F7-420C5F71A66C}" type="presParOf" srcId="{C4E16FDF-A00A-46EF-919C-88A7AEE0D482}" destId="{AC0FDAE7-E03B-41F8-B20B-173D8D679262}" srcOrd="5" destOrd="0" presId="urn:microsoft.com/office/officeart/2005/8/layout/radial5"/>
    <dgm:cxn modelId="{22D27E21-CCAD-4C14-BF46-97AF5F26B323}" type="presParOf" srcId="{AC0FDAE7-E03B-41F8-B20B-173D8D679262}" destId="{F2234AD4-481B-468F-91DF-9726466C3909}" srcOrd="0" destOrd="0" presId="urn:microsoft.com/office/officeart/2005/8/layout/radial5"/>
    <dgm:cxn modelId="{B25C912E-B03E-44E4-A7CB-FAB8B50A93C3}" type="presParOf" srcId="{C4E16FDF-A00A-46EF-919C-88A7AEE0D482}" destId="{F4D439E6-BE96-4B51-9572-B083C3081BEC}" srcOrd="6" destOrd="0" presId="urn:microsoft.com/office/officeart/2005/8/layout/radial5"/>
    <dgm:cxn modelId="{5B9D7436-EB09-4689-80A4-552407FD7DE5}" type="presParOf" srcId="{C4E16FDF-A00A-46EF-919C-88A7AEE0D482}" destId="{09C3B58D-C81C-4FB0-AF09-E955EF11A426}" srcOrd="7" destOrd="0" presId="urn:microsoft.com/office/officeart/2005/8/layout/radial5"/>
    <dgm:cxn modelId="{1B2BE0DB-7E30-401E-A2BF-36066FEB076A}" type="presParOf" srcId="{09C3B58D-C81C-4FB0-AF09-E955EF11A426}" destId="{AC037878-2894-4AB1-9772-BBFB05278E37}" srcOrd="0" destOrd="0" presId="urn:microsoft.com/office/officeart/2005/8/layout/radial5"/>
    <dgm:cxn modelId="{0C9D2D0B-90C2-46FF-8D72-C0F1F1EBAD32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459AC7-003C-484D-B240-1EDB140E855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рублей.</a:t>
          </a:r>
        </a:p>
      </dgm:t>
    </dgm:pt>
    <dgm:pt modelId="{E25DE939-10DC-4A0A-BB90-416EE7FA1480}" type="parTrans" cxnId="{52AD3465-0F88-4A46-BA96-59E7F1A0371A}">
      <dgm:prSet/>
      <dgm:spPr/>
      <dgm:t>
        <a:bodyPr/>
        <a:lstStyle/>
        <a:p>
          <a:endParaRPr lang="ru-RU"/>
        </a:p>
      </dgm:t>
    </dgm:pt>
    <dgm:pt modelId="{60465475-7AFA-41E7-BFCB-D1F239C6A733}" type="sibTrans" cxnId="{52AD3465-0F88-4A46-BA96-59E7F1A0371A}">
      <dgm:prSet/>
      <dgm:spPr/>
      <dgm:t>
        <a:bodyPr/>
        <a:lstStyle/>
        <a:p>
          <a:endParaRPr lang="ru-RU"/>
        </a:p>
      </dgm:t>
    </dgm:pt>
    <dgm:pt modelId="{378C80C9-8D36-4E9D-B2F2-A853F5470B3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-516,4 тысяч рублей.</a:t>
          </a:r>
        </a:p>
      </dgm:t>
    </dgm:pt>
    <dgm:pt modelId="{2DB2E37F-E903-413E-8127-0EBDF04B7462}" type="parTrans" cxnId="{CC3A3B0D-D2CA-4A45-B28B-469EB88A9014}">
      <dgm:prSet/>
      <dgm:spPr/>
      <dgm:t>
        <a:bodyPr/>
        <a:lstStyle/>
        <a:p>
          <a:endParaRPr lang="ru-RU"/>
        </a:p>
      </dgm:t>
    </dgm:pt>
    <dgm:pt modelId="{2575307B-D73B-43B9-85CF-F909EBE0C50C}" type="sibTrans" cxnId="{CC3A3B0D-D2CA-4A45-B28B-469EB88A9014}">
      <dgm:prSet/>
      <dgm:spPr/>
      <dgm:t>
        <a:bodyPr/>
        <a:lstStyle/>
        <a:p>
          <a:endParaRPr lang="ru-RU"/>
        </a:p>
      </dgm:t>
    </dgm:pt>
    <dgm:pt modelId="{3A5BECAA-6642-40E0-A786-8DD47AC2CCB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 тепловых, водопроводных, канализационных сетей  на территории Сосьвинского городского округа- 2700,0 тысяч рублей.</a:t>
          </a:r>
        </a:p>
      </dgm:t>
    </dgm:pt>
    <dgm:pt modelId="{FCE8CF8D-DE8B-442A-9DDD-627E9AF7E872}" type="parTrans" cxnId="{E3C2CEEB-6124-44B1-9FE8-6654317CFB3E}">
      <dgm:prSet/>
      <dgm:spPr/>
      <dgm:t>
        <a:bodyPr/>
        <a:lstStyle/>
        <a:p>
          <a:endParaRPr lang="ru-RU"/>
        </a:p>
      </dgm:t>
    </dgm:pt>
    <dgm:pt modelId="{E8B7CEFB-685B-4689-B90B-1881F9A4E5E9}" type="sibTrans" cxnId="{E3C2CEEB-6124-44B1-9FE8-6654317CFB3E}">
      <dgm:prSet/>
      <dgm:spPr/>
      <dgm:t>
        <a:bodyPr/>
        <a:lstStyle/>
        <a:p>
          <a:endParaRPr lang="ru-RU"/>
        </a:p>
      </dgm:t>
    </dgm:pt>
    <dgm:pt modelId="{F16829E4-D473-4F7D-8E82-00AF3E9D3F0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Реконструкция, капитальный ремонт насосной станции третьего подъема (приобретение насосов) -116,0 тысяч рублей</a:t>
          </a:r>
        </a:p>
      </dgm:t>
    </dgm:pt>
    <dgm:pt modelId="{A2346C7C-830D-4391-9F5F-E4C4B9D1886B}" type="parTrans" cxnId="{BF0D8F68-09D9-4CDE-B7BB-B6F32322C734}">
      <dgm:prSet/>
      <dgm:spPr/>
      <dgm:t>
        <a:bodyPr/>
        <a:lstStyle/>
        <a:p>
          <a:endParaRPr lang="ru-RU"/>
        </a:p>
      </dgm:t>
    </dgm:pt>
    <dgm:pt modelId="{C890CDFA-8C2B-4157-B075-43DB3FE02B24}" type="sibTrans" cxnId="{BF0D8F68-09D9-4CDE-B7BB-B6F32322C734}">
      <dgm:prSet/>
      <dgm:spPr/>
      <dgm:t>
        <a:bodyPr/>
        <a:lstStyle/>
        <a:p>
          <a:endParaRPr lang="ru-RU"/>
        </a:p>
      </dgm:t>
    </dgm:pt>
    <dgm:pt modelId="{D6950021-DA49-4E2B-B38E-A93436B3278D}">
      <dgm:prSet/>
      <dgm:spPr/>
      <dgm:t>
        <a:bodyPr/>
        <a:lstStyle/>
        <a:p>
          <a:r>
            <a:rPr lang="ru-RU"/>
            <a:t>Реконструкция, капитальный ремонт насосной станции третьего подъема (приобретение насосов)</a:t>
          </a:r>
        </a:p>
      </dgm:t>
    </dgm:pt>
    <dgm:pt modelId="{CCDB1336-311F-4926-B3BA-5426650E4568}" type="parTrans" cxnId="{530A296E-2519-4E07-AA52-80205EAE7C1C}">
      <dgm:prSet/>
      <dgm:spPr/>
      <dgm:t>
        <a:bodyPr/>
        <a:lstStyle/>
        <a:p>
          <a:endParaRPr lang="ru-RU"/>
        </a:p>
      </dgm:t>
    </dgm:pt>
    <dgm:pt modelId="{4F2DC65A-F1EF-4EDB-A077-BF5CCA23D371}" type="sibTrans" cxnId="{530A296E-2519-4E07-AA52-80205EAE7C1C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D950C55B-F588-4EEC-A9F5-BEE56B204DE7}" type="pres">
      <dgm:prSet presAssocID="{F16829E4-D473-4F7D-8E82-00AF3E9D3F08}" presName="comp" presStyleCnt="0"/>
      <dgm:spPr/>
    </dgm:pt>
    <dgm:pt modelId="{806656F5-0BD5-4A68-8685-3D2D744FC5D5}" type="pres">
      <dgm:prSet presAssocID="{F16829E4-D473-4F7D-8E82-00AF3E9D3F08}" presName="box" presStyleLbl="node1" presStyleIdx="0" presStyleCnt="5" custScaleY="1037040" custLinFactNeighborY="-34380"/>
      <dgm:spPr/>
    </dgm:pt>
    <dgm:pt modelId="{99A6A14A-96F2-4607-9598-B10B6DF22D3A}" type="pres">
      <dgm:prSet presAssocID="{F16829E4-D473-4F7D-8E82-00AF3E9D3F08}" presName="img" presStyleLbl="fgImgPlace1" presStyleIdx="0" presStyleCnt="5" custScaleY="1286632" custLinFactY="-100000" custLinFactNeighborX="-6580" custLinFactNeighborY="-170679"/>
      <dgm:spPr>
        <a:blipFill rotWithShape="1">
          <a:blip xmlns:r="http://schemas.openxmlformats.org/officeDocument/2006/relationships" r:embed="rId1"/>
          <a:srcRect/>
          <a:stretch>
            <a:fillRect t="-84000" b="-84000"/>
          </a:stretch>
        </a:blipFill>
      </dgm:spPr>
    </dgm:pt>
    <dgm:pt modelId="{235BBF84-9ED9-415F-A0DB-FDE3D6E30568}" type="pres">
      <dgm:prSet presAssocID="{F16829E4-D473-4F7D-8E82-00AF3E9D3F08}" presName="text" presStyleLbl="node1" presStyleIdx="0" presStyleCnt="5">
        <dgm:presLayoutVars>
          <dgm:bulletEnabled val="1"/>
        </dgm:presLayoutVars>
      </dgm:prSet>
      <dgm:spPr/>
    </dgm:pt>
    <dgm:pt modelId="{DC754668-2C08-4E94-A4B4-5A4176B849A4}" type="pres">
      <dgm:prSet presAssocID="{C890CDFA-8C2B-4157-B075-43DB3FE02B24}" presName="spacer" presStyleCnt="0"/>
      <dgm:spPr/>
    </dgm:pt>
    <dgm:pt modelId="{CDFAACD4-A150-4657-BBFF-8D70CBBA6083}" type="pres">
      <dgm:prSet presAssocID="{D6950021-DA49-4E2B-B38E-A93436B3278D}" presName="comp" presStyleCnt="0"/>
      <dgm:spPr/>
    </dgm:pt>
    <dgm:pt modelId="{121A3B8C-2476-4984-8734-468A53A48647}" type="pres">
      <dgm:prSet presAssocID="{D6950021-DA49-4E2B-B38E-A93436B3278D}" presName="box" presStyleLbl="node1" presStyleIdx="1" presStyleCnt="5"/>
      <dgm:spPr/>
    </dgm:pt>
    <dgm:pt modelId="{6C3F17AA-9750-46AE-854F-152456BF3D4D}" type="pres">
      <dgm:prSet presAssocID="{D6950021-DA49-4E2B-B38E-A93436B3278D}" presName="img" presStyleLbl="fgImgPlace1" presStyleIdx="1" presStyleCnt="5"/>
      <dgm:spPr/>
    </dgm:pt>
    <dgm:pt modelId="{553589C2-60CB-44E4-BE8C-D297194E7A39}" type="pres">
      <dgm:prSet presAssocID="{D6950021-DA49-4E2B-B38E-A93436B3278D}" presName="text" presStyleLbl="node1" presStyleIdx="1" presStyleCnt="5">
        <dgm:presLayoutVars>
          <dgm:bulletEnabled val="1"/>
        </dgm:presLayoutVars>
      </dgm:prSet>
      <dgm:spPr/>
    </dgm:pt>
    <dgm:pt modelId="{85A58E5F-CB0B-4F54-9D95-D4698855FC7B}" type="pres">
      <dgm:prSet presAssocID="{4F2DC65A-F1EF-4EDB-A077-BF5CCA23D371}" presName="spacer" presStyleCnt="0"/>
      <dgm:spPr/>
    </dgm:pt>
    <dgm:pt modelId="{E51C924E-0D4F-475B-A80E-EE86308CA1F0}" type="pres">
      <dgm:prSet presAssocID="{3A5BECAA-6642-40E0-A786-8DD47AC2CCBE}" presName="comp" presStyleCnt="0"/>
      <dgm:spPr/>
    </dgm:pt>
    <dgm:pt modelId="{AA5F258F-81BC-42B6-9F59-B6EF132712CE}" type="pres">
      <dgm:prSet presAssocID="{3A5BECAA-6642-40E0-A786-8DD47AC2CCBE}" presName="box" presStyleLbl="node1" presStyleIdx="2" presStyleCnt="5" custScaleY="980035" custLinFactY="-100000" custLinFactNeighborY="-101847"/>
      <dgm:spPr/>
    </dgm:pt>
    <dgm:pt modelId="{C86D29EF-B0C9-424D-8877-55DD0427266A}" type="pres">
      <dgm:prSet presAssocID="{3A5BECAA-6642-40E0-A786-8DD47AC2CCBE}" presName="img" presStyleLbl="fgImgPlace1" presStyleIdx="2" presStyleCnt="5" custScaleX="95986" custScaleY="1117808" custLinFactY="-100000" custLinFactNeighborX="-2212" custLinFactNeighborY="-110761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BC36AA17-C1C9-43A5-81A0-455FC214E7CF}" type="pres">
      <dgm:prSet presAssocID="{3A5BECAA-6642-40E0-A786-8DD47AC2CCBE}" presName="text" presStyleLbl="node1" presStyleIdx="2" presStyleCnt="5">
        <dgm:presLayoutVars>
          <dgm:bulletEnabled val="1"/>
        </dgm:presLayoutVars>
      </dgm:prSet>
      <dgm:spPr/>
    </dgm:pt>
    <dgm:pt modelId="{2729D935-A264-46FA-AABF-1816375B826F}" type="pres">
      <dgm:prSet presAssocID="{E8B7CEFB-685B-4689-B90B-1881F9A4E5E9}" presName="spacer" presStyleCnt="0"/>
      <dgm:spPr/>
    </dgm:pt>
    <dgm:pt modelId="{ECB382C6-A84B-4F14-B293-2A4DBC172A40}" type="pres">
      <dgm:prSet presAssocID="{1A459AC7-003C-484D-B240-1EDB140E8557}" presName="comp" presStyleCnt="0"/>
      <dgm:spPr/>
    </dgm:pt>
    <dgm:pt modelId="{93328EAF-B92F-417D-A0D0-A6F9CEF94CC1}" type="pres">
      <dgm:prSet presAssocID="{1A459AC7-003C-484D-B240-1EDB140E8557}" presName="box" presStyleLbl="node1" presStyleIdx="3" presStyleCnt="5" custScaleY="1084214" custLinFactNeighborX="-1200" custLinFactNeighborY="-81931"/>
      <dgm:spPr/>
    </dgm:pt>
    <dgm:pt modelId="{1702C8A0-0BAA-49EF-B932-F4D59FD7EBCE}" type="pres">
      <dgm:prSet presAssocID="{1A459AC7-003C-484D-B240-1EDB140E8557}" presName="img" presStyleLbl="fgImgPlace1" presStyleIdx="3" presStyleCnt="5" custScaleY="1219030" custLinFactY="-87537" custLinFactNeighborX="-510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7AA7C9-B069-470A-A34C-B5523B6C23E3}" type="pres">
      <dgm:prSet presAssocID="{1A459AC7-003C-484D-B240-1EDB140E8557}" presName="text" presStyleLbl="node1" presStyleIdx="3" presStyleCnt="5">
        <dgm:presLayoutVars>
          <dgm:bulletEnabled val="1"/>
        </dgm:presLayoutVars>
      </dgm:prSet>
      <dgm:spPr/>
    </dgm:pt>
    <dgm:pt modelId="{24EB5F5F-44AF-450D-9924-447BFC0F4A1B}" type="pres">
      <dgm:prSet presAssocID="{60465475-7AFA-41E7-BFCB-D1F239C6A733}" presName="spacer" presStyleCnt="0"/>
      <dgm:spPr/>
    </dgm:pt>
    <dgm:pt modelId="{9FFCE963-97DA-4839-8258-4711B20A7F58}" type="pres">
      <dgm:prSet presAssocID="{378C80C9-8D36-4E9D-B2F2-A853F5470B3B}" presName="comp" presStyleCnt="0"/>
      <dgm:spPr/>
    </dgm:pt>
    <dgm:pt modelId="{496D2295-3F27-4E9F-9C80-8E5B649BFA85}" type="pres">
      <dgm:prSet presAssocID="{378C80C9-8D36-4E9D-B2F2-A853F5470B3B}" presName="box" presStyleLbl="node1" presStyleIdx="4" presStyleCnt="5" custScaleY="807279" custLinFactNeighborY="1809"/>
      <dgm:spPr/>
    </dgm:pt>
    <dgm:pt modelId="{26157C5C-0432-470E-A4B7-5A15DC4CF88E}" type="pres">
      <dgm:prSet presAssocID="{378C80C9-8D36-4E9D-B2F2-A853F5470B3B}" presName="img" presStyleLbl="fgImgPlace1" presStyleIdx="4" presStyleCnt="5" custScaleY="1121193" custLinFactY="-1379" custLinFactNeighborX="-886" custLinFactNeighborY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BAF6EE-DF7C-4A31-8421-8868A2508DBE}" type="pres">
      <dgm:prSet presAssocID="{378C80C9-8D36-4E9D-B2F2-A853F5470B3B}" presName="text" presStyleLbl="node1" presStyleIdx="4" presStyleCnt="5">
        <dgm:presLayoutVars>
          <dgm:bulletEnabled val="1"/>
        </dgm:presLayoutVars>
      </dgm:prSet>
      <dgm:spPr/>
    </dgm:pt>
  </dgm:ptLst>
  <dgm:cxnLst>
    <dgm:cxn modelId="{CC3A3B0D-D2CA-4A45-B28B-469EB88A9014}" srcId="{78CBE113-85D9-4C23-8100-560CA64B1D2A}" destId="{378C80C9-8D36-4E9D-B2F2-A853F5470B3B}" srcOrd="4" destOrd="0" parTransId="{2DB2E37F-E903-413E-8127-0EBDF04B7462}" sibTransId="{2575307B-D73B-43B9-85CF-F909EBE0C50C}"/>
    <dgm:cxn modelId="{BC09EC2F-2592-4BB3-B8C7-A670A15A2D7F}" type="presOf" srcId="{3A5BECAA-6642-40E0-A786-8DD47AC2CCBE}" destId="{AA5F258F-81BC-42B6-9F59-B6EF132712CE}" srcOrd="0" destOrd="0" presId="urn:microsoft.com/office/officeart/2005/8/layout/vList4"/>
    <dgm:cxn modelId="{22C39F40-E164-4C37-BFD3-7A00D8452FD7}" type="presOf" srcId="{D6950021-DA49-4E2B-B38E-A93436B3278D}" destId="{121A3B8C-2476-4984-8734-468A53A48647}" srcOrd="0" destOrd="0" presId="urn:microsoft.com/office/officeart/2005/8/layout/vList4"/>
    <dgm:cxn modelId="{4E21C744-F4EF-4F55-9DA4-CD257BAB7357}" type="presOf" srcId="{3A5BECAA-6642-40E0-A786-8DD47AC2CCBE}" destId="{BC36AA17-C1C9-43A5-81A0-455FC214E7CF}" srcOrd="1" destOrd="0" presId="urn:microsoft.com/office/officeart/2005/8/layout/vList4"/>
    <dgm:cxn modelId="{52AD3465-0F88-4A46-BA96-59E7F1A0371A}" srcId="{78CBE113-85D9-4C23-8100-560CA64B1D2A}" destId="{1A459AC7-003C-484D-B240-1EDB140E8557}" srcOrd="3" destOrd="0" parTransId="{E25DE939-10DC-4A0A-BB90-416EE7FA1480}" sibTransId="{60465475-7AFA-41E7-BFCB-D1F239C6A733}"/>
    <dgm:cxn modelId="{BF0D8F68-09D9-4CDE-B7BB-B6F32322C734}" srcId="{78CBE113-85D9-4C23-8100-560CA64B1D2A}" destId="{F16829E4-D473-4F7D-8E82-00AF3E9D3F08}" srcOrd="0" destOrd="0" parTransId="{A2346C7C-830D-4391-9F5F-E4C4B9D1886B}" sibTransId="{C890CDFA-8C2B-4157-B075-43DB3FE02B24}"/>
    <dgm:cxn modelId="{307DD26C-E35B-4D2E-B002-A938489D635C}" type="presOf" srcId="{378C80C9-8D36-4E9D-B2F2-A853F5470B3B}" destId="{496D2295-3F27-4E9F-9C80-8E5B649BFA85}" srcOrd="0" destOrd="0" presId="urn:microsoft.com/office/officeart/2005/8/layout/vList4"/>
    <dgm:cxn modelId="{530A296E-2519-4E07-AA52-80205EAE7C1C}" srcId="{78CBE113-85D9-4C23-8100-560CA64B1D2A}" destId="{D6950021-DA49-4E2B-B38E-A93436B3278D}" srcOrd="1" destOrd="0" parTransId="{CCDB1336-311F-4926-B3BA-5426650E4568}" sibTransId="{4F2DC65A-F1EF-4EDB-A077-BF5CCA23D371}"/>
    <dgm:cxn modelId="{739F1874-CDC1-4433-87BE-D59B15AF2CEB}" type="presOf" srcId="{378C80C9-8D36-4E9D-B2F2-A853F5470B3B}" destId="{EEBAF6EE-DF7C-4A31-8421-8868A2508DBE}" srcOrd="1" destOrd="0" presId="urn:microsoft.com/office/officeart/2005/8/layout/vList4"/>
    <dgm:cxn modelId="{93B99596-7D73-475A-B8F6-3E9AD2FFC8E3}" type="presOf" srcId="{F16829E4-D473-4F7D-8E82-00AF3E9D3F08}" destId="{806656F5-0BD5-4A68-8685-3D2D744FC5D5}" srcOrd="0" destOrd="0" presId="urn:microsoft.com/office/officeart/2005/8/layout/vList4"/>
    <dgm:cxn modelId="{B3CC779B-0D26-4B60-85AB-13AC61EFD7BD}" type="presOf" srcId="{F16829E4-D473-4F7D-8E82-00AF3E9D3F08}" destId="{235BBF84-9ED9-415F-A0DB-FDE3D6E30568}" srcOrd="1" destOrd="0" presId="urn:microsoft.com/office/officeart/2005/8/layout/vList4"/>
    <dgm:cxn modelId="{A145BEA6-CF6E-4944-BA54-72C6F9D222D8}" type="presOf" srcId="{D6950021-DA49-4E2B-B38E-A93436B3278D}" destId="{553589C2-60CB-44E4-BE8C-D297194E7A39}" srcOrd="1" destOrd="0" presId="urn:microsoft.com/office/officeart/2005/8/layout/vList4"/>
    <dgm:cxn modelId="{89C671BA-BA01-4B93-A6B1-AEEFA8B494BD}" type="presOf" srcId="{78CBE113-85D9-4C23-8100-560CA64B1D2A}" destId="{005AFDEC-6B15-4D54-BF7D-B5D3AD9628BA}" srcOrd="0" destOrd="0" presId="urn:microsoft.com/office/officeart/2005/8/layout/vList4"/>
    <dgm:cxn modelId="{0374DCD5-AEA6-45A3-AE9A-A79EBE75FA3F}" type="presOf" srcId="{1A459AC7-003C-484D-B240-1EDB140E8557}" destId="{93328EAF-B92F-417D-A0D0-A6F9CEF94CC1}" srcOrd="0" destOrd="0" presId="urn:microsoft.com/office/officeart/2005/8/layout/vList4"/>
    <dgm:cxn modelId="{E3C2CEEB-6124-44B1-9FE8-6654317CFB3E}" srcId="{78CBE113-85D9-4C23-8100-560CA64B1D2A}" destId="{3A5BECAA-6642-40E0-A786-8DD47AC2CCBE}" srcOrd="2" destOrd="0" parTransId="{FCE8CF8D-DE8B-442A-9DDD-627E9AF7E872}" sibTransId="{E8B7CEFB-685B-4689-B90B-1881F9A4E5E9}"/>
    <dgm:cxn modelId="{4EA581FC-95A9-4BA4-9247-A48846F0BD83}" type="presOf" srcId="{1A459AC7-003C-484D-B240-1EDB140E8557}" destId="{E17AA7C9-B069-470A-A34C-B5523B6C23E3}" srcOrd="1" destOrd="0" presId="urn:microsoft.com/office/officeart/2005/8/layout/vList4"/>
    <dgm:cxn modelId="{4249307F-7250-4B43-82C7-228779C32753}" type="presParOf" srcId="{005AFDEC-6B15-4D54-BF7D-B5D3AD9628BA}" destId="{D950C55B-F588-4EEC-A9F5-BEE56B204DE7}" srcOrd="0" destOrd="0" presId="urn:microsoft.com/office/officeart/2005/8/layout/vList4"/>
    <dgm:cxn modelId="{33C857AC-2814-4965-BB46-717310EEE09E}" type="presParOf" srcId="{D950C55B-F588-4EEC-A9F5-BEE56B204DE7}" destId="{806656F5-0BD5-4A68-8685-3D2D744FC5D5}" srcOrd="0" destOrd="0" presId="urn:microsoft.com/office/officeart/2005/8/layout/vList4"/>
    <dgm:cxn modelId="{0C03949B-B327-4ADC-8AB8-DC14AD312E08}" type="presParOf" srcId="{D950C55B-F588-4EEC-A9F5-BEE56B204DE7}" destId="{99A6A14A-96F2-4607-9598-B10B6DF22D3A}" srcOrd="1" destOrd="0" presId="urn:microsoft.com/office/officeart/2005/8/layout/vList4"/>
    <dgm:cxn modelId="{7851F07F-E788-40B3-95A5-192C0DC82045}" type="presParOf" srcId="{D950C55B-F588-4EEC-A9F5-BEE56B204DE7}" destId="{235BBF84-9ED9-415F-A0DB-FDE3D6E30568}" srcOrd="2" destOrd="0" presId="urn:microsoft.com/office/officeart/2005/8/layout/vList4"/>
    <dgm:cxn modelId="{E260D99B-FF69-469D-BA45-01FA85B2052E}" type="presParOf" srcId="{005AFDEC-6B15-4D54-BF7D-B5D3AD9628BA}" destId="{DC754668-2C08-4E94-A4B4-5A4176B849A4}" srcOrd="1" destOrd="0" presId="urn:microsoft.com/office/officeart/2005/8/layout/vList4"/>
    <dgm:cxn modelId="{A11FA220-FA65-4EB9-AE8A-81466E4D7147}" type="presParOf" srcId="{005AFDEC-6B15-4D54-BF7D-B5D3AD9628BA}" destId="{CDFAACD4-A150-4657-BBFF-8D70CBBA6083}" srcOrd="2" destOrd="0" presId="urn:microsoft.com/office/officeart/2005/8/layout/vList4"/>
    <dgm:cxn modelId="{FA08167B-9302-438D-8DBB-F91B0E7B0B0C}" type="presParOf" srcId="{CDFAACD4-A150-4657-BBFF-8D70CBBA6083}" destId="{121A3B8C-2476-4984-8734-468A53A48647}" srcOrd="0" destOrd="0" presId="urn:microsoft.com/office/officeart/2005/8/layout/vList4"/>
    <dgm:cxn modelId="{B1E56507-92AF-4079-891A-95A1753F89A9}" type="presParOf" srcId="{CDFAACD4-A150-4657-BBFF-8D70CBBA6083}" destId="{6C3F17AA-9750-46AE-854F-152456BF3D4D}" srcOrd="1" destOrd="0" presId="urn:microsoft.com/office/officeart/2005/8/layout/vList4"/>
    <dgm:cxn modelId="{28FF921A-F9F9-42E1-AF43-9761ADE0FDEE}" type="presParOf" srcId="{CDFAACD4-A150-4657-BBFF-8D70CBBA6083}" destId="{553589C2-60CB-44E4-BE8C-D297194E7A39}" srcOrd="2" destOrd="0" presId="urn:microsoft.com/office/officeart/2005/8/layout/vList4"/>
    <dgm:cxn modelId="{4C82C69F-2A68-4CE0-8A98-C2AC6B8E8255}" type="presParOf" srcId="{005AFDEC-6B15-4D54-BF7D-B5D3AD9628BA}" destId="{85A58E5F-CB0B-4F54-9D95-D4698855FC7B}" srcOrd="3" destOrd="0" presId="urn:microsoft.com/office/officeart/2005/8/layout/vList4"/>
    <dgm:cxn modelId="{026BF87C-053E-4D1A-8420-A5744CDB2114}" type="presParOf" srcId="{005AFDEC-6B15-4D54-BF7D-B5D3AD9628BA}" destId="{E51C924E-0D4F-475B-A80E-EE86308CA1F0}" srcOrd="4" destOrd="0" presId="urn:microsoft.com/office/officeart/2005/8/layout/vList4"/>
    <dgm:cxn modelId="{0D8A255D-D48B-42E9-ADB4-A089DC4D1EE3}" type="presParOf" srcId="{E51C924E-0D4F-475B-A80E-EE86308CA1F0}" destId="{AA5F258F-81BC-42B6-9F59-B6EF132712CE}" srcOrd="0" destOrd="0" presId="urn:microsoft.com/office/officeart/2005/8/layout/vList4"/>
    <dgm:cxn modelId="{25197911-F8CF-4120-A866-ED2BB86C9A21}" type="presParOf" srcId="{E51C924E-0D4F-475B-A80E-EE86308CA1F0}" destId="{C86D29EF-B0C9-424D-8877-55DD0427266A}" srcOrd="1" destOrd="0" presId="urn:microsoft.com/office/officeart/2005/8/layout/vList4"/>
    <dgm:cxn modelId="{AF8F0E9E-EA65-4D15-BD18-318E5CC98C2F}" type="presParOf" srcId="{E51C924E-0D4F-475B-A80E-EE86308CA1F0}" destId="{BC36AA17-C1C9-43A5-81A0-455FC214E7CF}" srcOrd="2" destOrd="0" presId="urn:microsoft.com/office/officeart/2005/8/layout/vList4"/>
    <dgm:cxn modelId="{F1F09964-B8AF-492B-B5C9-2C5E76DF6493}" type="presParOf" srcId="{005AFDEC-6B15-4D54-BF7D-B5D3AD9628BA}" destId="{2729D935-A264-46FA-AABF-1816375B826F}" srcOrd="5" destOrd="0" presId="urn:microsoft.com/office/officeart/2005/8/layout/vList4"/>
    <dgm:cxn modelId="{E675D04F-0486-4824-BB93-C32BB3E454AE}" type="presParOf" srcId="{005AFDEC-6B15-4D54-BF7D-B5D3AD9628BA}" destId="{ECB382C6-A84B-4F14-B293-2A4DBC172A40}" srcOrd="6" destOrd="0" presId="urn:microsoft.com/office/officeart/2005/8/layout/vList4"/>
    <dgm:cxn modelId="{28626F33-4B9F-49FC-9198-E9CB6C4A3AEA}" type="presParOf" srcId="{ECB382C6-A84B-4F14-B293-2A4DBC172A40}" destId="{93328EAF-B92F-417D-A0D0-A6F9CEF94CC1}" srcOrd="0" destOrd="0" presId="urn:microsoft.com/office/officeart/2005/8/layout/vList4"/>
    <dgm:cxn modelId="{1C42674E-1C57-4F7D-B89B-FD325C9BFBD3}" type="presParOf" srcId="{ECB382C6-A84B-4F14-B293-2A4DBC172A40}" destId="{1702C8A0-0BAA-49EF-B932-F4D59FD7EBCE}" srcOrd="1" destOrd="0" presId="urn:microsoft.com/office/officeart/2005/8/layout/vList4"/>
    <dgm:cxn modelId="{9C08844A-21BC-4661-ADCB-7ED87BFE1C81}" type="presParOf" srcId="{ECB382C6-A84B-4F14-B293-2A4DBC172A40}" destId="{E17AA7C9-B069-470A-A34C-B5523B6C23E3}" srcOrd="2" destOrd="0" presId="urn:microsoft.com/office/officeart/2005/8/layout/vList4"/>
    <dgm:cxn modelId="{80DAC2C1-B2EC-48F3-AC15-CC2AA8388BC2}" type="presParOf" srcId="{005AFDEC-6B15-4D54-BF7D-B5D3AD9628BA}" destId="{24EB5F5F-44AF-450D-9924-447BFC0F4A1B}" srcOrd="7" destOrd="0" presId="urn:microsoft.com/office/officeart/2005/8/layout/vList4"/>
    <dgm:cxn modelId="{A0AB8121-7016-4B66-9838-B5C9ABA6F3B1}" type="presParOf" srcId="{005AFDEC-6B15-4D54-BF7D-B5D3AD9628BA}" destId="{9FFCE963-97DA-4839-8258-4711B20A7F58}" srcOrd="8" destOrd="0" presId="urn:microsoft.com/office/officeart/2005/8/layout/vList4"/>
    <dgm:cxn modelId="{ADE9F50B-B575-4ACE-BFBD-5E1DAA608FEA}" type="presParOf" srcId="{9FFCE963-97DA-4839-8258-4711B20A7F58}" destId="{496D2295-3F27-4E9F-9C80-8E5B649BFA85}" srcOrd="0" destOrd="0" presId="urn:microsoft.com/office/officeart/2005/8/layout/vList4"/>
    <dgm:cxn modelId="{51CC76A7-4774-4626-BFD6-AC0681E9AFFC}" type="presParOf" srcId="{9FFCE963-97DA-4839-8258-4711B20A7F58}" destId="{26157C5C-0432-470E-A4B7-5A15DC4CF88E}" srcOrd="1" destOrd="0" presId="urn:microsoft.com/office/officeart/2005/8/layout/vList4"/>
    <dgm:cxn modelId="{57C24834-2FF7-443F-A265-EC3444F17EF4}" type="presParOf" srcId="{9FFCE963-97DA-4839-8258-4711B20A7F58}" destId="{EEBAF6EE-DF7C-4A31-8421-8868A2508D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i="1" dirty="0"/>
            <a:t> </a:t>
          </a:r>
          <a:endParaRPr lang="ru-RU" sz="1600" i="1" dirty="0">
            <a:latin typeface="+mj-lt"/>
          </a:endParaRP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 уличное освещение, приобретение и замену уличных светильников, ламп  составили 4 177,1 тысяч рублей;</a:t>
          </a: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энергетической эффективности уличного освещения п. Пасынок, д. Маслова -286,1  тысяч рублей</a:t>
          </a:r>
        </a:p>
        <a:p>
          <a:pPr algn="just"/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Прочие  мероприятия по благоустройству: ремонт и строительство тротуаров- 741,4 тысяч рублей; общественные виды работ – 50,0 тысяч рублей; приобретение адресных табличек- 79,6 тысяч рублей</a:t>
          </a:r>
        </a:p>
        <a:p>
          <a:pPr algn="just"/>
          <a:endParaRPr lang="ru-RU" sz="1800" i="1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организацию и содержание мест захоронения составили 200,0 тысяч рублей, обрезка деревьев, скос травы -42,6 тысяч рублей, устройство площадок под 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мусорные контейнеры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2128,9 тысяч рублей, услуги по доставке мусорных контейнеров – 25,0 тысяч рублей</a:t>
          </a:r>
          <a:endParaRPr lang="ru-RU" sz="16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BFE56DC2-D485-4316-BD67-920977C905A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Установка малой архитектурной формы «Расстрельная стена»  к памятнику участникам Гражданской войны  -165,2 тысяч рублей, установка мемориального стенда к памятнику героям  Великой Отечественной войны в п. восточный – 154,2 тысяч рублей</a:t>
          </a:r>
        </a:p>
      </dgm:t>
    </dgm:pt>
    <dgm:pt modelId="{9933A96D-F47E-4FC0-8559-528C908D7E60}" type="parTrans" cxnId="{125C4160-DDC3-4DE4-8AA5-F7E4BB4F99EA}">
      <dgm:prSet/>
      <dgm:spPr/>
      <dgm:t>
        <a:bodyPr/>
        <a:lstStyle/>
        <a:p>
          <a:endParaRPr lang="ru-RU"/>
        </a:p>
      </dgm:t>
    </dgm:pt>
    <dgm:pt modelId="{8B558C8B-E6AB-4019-85ED-2746D5A304C5}" type="sibTrans" cxnId="{125C4160-DDC3-4DE4-8AA5-F7E4BB4F99EA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355145" custLinFactNeighborX="1672" custLinFactNeighborY="-14293"/>
      <dgm:spPr/>
    </dgm:pt>
    <dgm:pt modelId="{7F3CDDCE-A36A-450D-9161-16EA0ECDAFCE}" type="pres">
      <dgm:prSet presAssocID="{17DE0BD9-CED1-4B8B-A765-FEFB03971C5F}" presName="img" presStyleLbl="fgImgPlace1" presStyleIdx="0" presStyleCnt="4" custScaleY="394858" custLinFactNeighborX="-6188" custLinFactNeighborY="-24536"/>
      <dgm:spPr>
        <a:blipFill rotWithShape="1">
          <a:blip xmlns:r="http://schemas.openxmlformats.org/officeDocument/2006/relationships" r:embed="rId1" cstate="print"/>
          <a:srcRect/>
          <a:stretch>
            <a:fillRect t="-65000" b="-65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1" presStyleCnt="4" custScaleY="307669" custLinFactNeighborX="167" custLinFactNeighborY="-26522"/>
      <dgm:spPr/>
    </dgm:pt>
    <dgm:pt modelId="{8C403381-B91B-473A-A88B-FE355DA7E560}" type="pres">
      <dgm:prSet presAssocID="{07D1D2EA-BB66-4683-AF11-D3D2799F3E83}" presName="img" presStyleLbl="fgImgPlace1" presStyleIdx="1" presStyleCnt="4" custScaleY="330015" custLinFactNeighborX="-2433" custLinFactNeighborY="-8942"/>
      <dgm:spPr>
        <a:blipFill rotWithShape="1">
          <a:blip xmlns:r="http://schemas.openxmlformats.org/officeDocument/2006/relationships" r:embed="rId2" cstate="print"/>
          <a:srcRect/>
          <a:stretch>
            <a:fillRect t="-9000" b="-9000"/>
          </a:stretch>
        </a:blipFill>
      </dgm:spPr>
    </dgm:pt>
    <dgm:pt modelId="{732B1BE6-0614-492B-9715-EB8B39A72026}" type="pres">
      <dgm:prSet presAssocID="{07D1D2EA-BB66-4683-AF11-D3D2799F3E83}" presName="text" presStyleLbl="node1" presStyleIdx="1" presStyleCnt="4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225A4BC7-EBA0-4FAB-9442-80BBC4CF2C90}" type="pres">
      <dgm:prSet presAssocID="{BFE56DC2-D485-4316-BD67-920977C905AF}" presName="comp" presStyleCnt="0"/>
      <dgm:spPr/>
    </dgm:pt>
    <dgm:pt modelId="{B2FBA6D4-88EE-4D60-B982-B215C43A793E}" type="pres">
      <dgm:prSet presAssocID="{BFE56DC2-D485-4316-BD67-920977C905AF}" presName="box" presStyleLbl="node1" presStyleIdx="2" presStyleCnt="4" custScaleY="262552" custLinFactNeighborY="-27552"/>
      <dgm:spPr/>
    </dgm:pt>
    <dgm:pt modelId="{67A933CC-CA3C-4FBB-9A80-D4A4CA41C7FA}" type="pres">
      <dgm:prSet presAssocID="{BFE56DC2-D485-4316-BD67-920977C905AF}" presName="img" presStyleLbl="fgImgPlace1" presStyleIdx="2" presStyleCnt="4" custScaleY="284333" custLinFactNeighborX="-2236" custLinFactNeighborY="4207"/>
      <dgm:spPr>
        <a:blipFill rotWithShape="1">
          <a:blip xmlns:r="http://schemas.openxmlformats.org/officeDocument/2006/relationships" r:embed="rId3"/>
          <a:srcRect/>
          <a:stretch>
            <a:fillRect t="-79000" b="-79000"/>
          </a:stretch>
        </a:blipFill>
      </dgm:spPr>
    </dgm:pt>
    <dgm:pt modelId="{4BFCC082-064A-4201-92F4-F513095FC01C}" type="pres">
      <dgm:prSet presAssocID="{BFE56DC2-D485-4316-BD67-920977C905AF}" presName="text" presStyleLbl="node1" presStyleIdx="2" presStyleCnt="4">
        <dgm:presLayoutVars>
          <dgm:bulletEnabled val="1"/>
        </dgm:presLayoutVars>
      </dgm:prSet>
      <dgm:spPr/>
    </dgm:pt>
    <dgm:pt modelId="{58AB8FEF-D395-49A4-9406-1C1B55114AE7}" type="pres">
      <dgm:prSet presAssocID="{8B558C8B-E6AB-4019-85ED-2746D5A304C5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4" custScaleY="403420" custLinFactNeighborX="167" custLinFactNeighborY="-1702"/>
      <dgm:spPr/>
    </dgm:pt>
    <dgm:pt modelId="{A7BECF33-9903-4E9C-8A9C-D6A62C80C47F}" type="pres">
      <dgm:prSet presAssocID="{BF4DE1F8-E393-46A5-84C7-0751A013E89A}" presName="img" presStyleLbl="fgImgPlace1" presStyleIdx="3" presStyleCnt="4" custScaleX="87390" custScaleY="364717" custLinFactNeighborX="-2426" custLinFactNeighborY="26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3" presStyleCnt="4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"/>
    <dgm:cxn modelId="{2FD26D0D-477F-455B-B427-3EC8860500B6}" type="presOf" srcId="{BFE56DC2-D485-4316-BD67-920977C905AF}" destId="{4BFCC082-064A-4201-92F4-F513095FC01C}" srcOrd="1" destOrd="0" presId="urn:microsoft.com/office/officeart/2005/8/layout/vList4"/>
    <dgm:cxn modelId="{125C4160-DDC3-4DE4-8AA5-F7E4BB4F99EA}" srcId="{78CBE113-85D9-4C23-8100-560CA64B1D2A}" destId="{BFE56DC2-D485-4316-BD67-920977C905AF}" srcOrd="2" destOrd="0" parTransId="{9933A96D-F47E-4FC0-8559-528C908D7E60}" sibTransId="{8B558C8B-E6AB-4019-85ED-2746D5A304C5}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F2798A1-76B4-4401-A259-C9AE53889DF3}" type="presOf" srcId="{BFE56DC2-D485-4316-BD67-920977C905AF}" destId="{B2FBA6D4-88EE-4D60-B982-B215C43A793E}" srcOrd="0" destOrd="0" presId="urn:microsoft.com/office/officeart/2005/8/layout/vList4"/>
    <dgm:cxn modelId="{AA244CA5-BD53-46C7-8EF8-341AC2B91CED}" type="presOf" srcId="{07D1D2EA-BB66-4683-AF11-D3D2799F3E83}" destId="{732B1BE6-0614-492B-9715-EB8B39A72026}" srcOrd="1" destOrd="0" presId="urn:microsoft.com/office/officeart/2005/8/layout/vList4"/>
    <dgm:cxn modelId="{0CD55BBF-5F29-42F0-949B-98E3F667CF8E}" type="presOf" srcId="{17DE0BD9-CED1-4B8B-A765-FEFB03971C5F}" destId="{2C6B1532-3E1D-4153-81B1-1E424D9A4340}" srcOrd="0" destOrd="0" presId="urn:microsoft.com/office/officeart/2005/8/layout/vList4"/>
    <dgm:cxn modelId="{1CBC96DD-318F-471F-B31B-2D9D782C8FEA}" type="presOf" srcId="{BF4DE1F8-E393-46A5-84C7-0751A013E89A}" destId="{8E10F517-0E19-43E5-9B84-F01CB6E85308}" srcOrd="1" destOrd="0" presId="urn:microsoft.com/office/officeart/2005/8/layout/vList4"/>
    <dgm:cxn modelId="{95245DE1-804C-4AC8-A759-D9D214E68134}" type="presOf" srcId="{17DE0BD9-CED1-4B8B-A765-FEFB03971C5F}" destId="{A71A6EB5-B229-481E-808C-0B9E5AF44B2C}" srcOrd="1" destOrd="0" presId="urn:microsoft.com/office/officeart/2005/8/layout/vList4"/>
    <dgm:cxn modelId="{4FA047EA-EDEB-4391-A97C-EDE16D93491F}" type="presOf" srcId="{BF4DE1F8-E393-46A5-84C7-0751A013E89A}" destId="{9F680188-F82A-452C-B788-0205FF94DFED}" srcOrd="0" destOrd="0" presId="urn:microsoft.com/office/officeart/2005/8/layout/vList4"/>
    <dgm:cxn modelId="{067EE8EC-CEB9-4C62-ADB1-D660E9FD673C}" type="presOf" srcId="{07D1D2EA-BB66-4683-AF11-D3D2799F3E83}" destId="{24CA2AB0-0B83-48C6-8A80-0A4F49AB0483}" srcOrd="0" destOrd="0" presId="urn:microsoft.com/office/officeart/2005/8/layout/vList4"/>
    <dgm:cxn modelId="{A56CC5FB-9E67-41B8-B3BD-E0F904BB37D9}" srcId="{78CBE113-85D9-4C23-8100-560CA64B1D2A}" destId="{07D1D2EA-BB66-4683-AF11-D3D2799F3E83}" srcOrd="1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"/>
    <dgm:cxn modelId="{CB76834A-1DB6-4BB7-B358-D20D00D192EB}" type="presParOf" srcId="{50B2F8D0-BE5A-426A-AD12-F8661D025B00}" destId="{2C6B1532-3E1D-4153-81B1-1E424D9A4340}" srcOrd="0" destOrd="0" presId="urn:microsoft.com/office/officeart/2005/8/layout/vList4"/>
    <dgm:cxn modelId="{839B77E0-6616-43C8-8BEE-4D86D5C56F4A}" type="presParOf" srcId="{50B2F8D0-BE5A-426A-AD12-F8661D025B00}" destId="{7F3CDDCE-A36A-450D-9161-16EA0ECDAFCE}" srcOrd="1" destOrd="0" presId="urn:microsoft.com/office/officeart/2005/8/layout/vList4"/>
    <dgm:cxn modelId="{44672379-D9C5-4178-84E5-A3EB68076B6A}" type="presParOf" srcId="{50B2F8D0-BE5A-426A-AD12-F8661D025B00}" destId="{A71A6EB5-B229-481E-808C-0B9E5AF44B2C}" srcOrd="2" destOrd="0" presId="urn:microsoft.com/office/officeart/2005/8/layout/vList4"/>
    <dgm:cxn modelId="{8EDB3B8A-FF30-4383-AAC9-A7A2C69D6DCD}" type="presParOf" srcId="{005AFDEC-6B15-4D54-BF7D-B5D3AD9628BA}" destId="{3E414653-A908-471E-8333-033AC2119500}" srcOrd="1" destOrd="0" presId="urn:microsoft.com/office/officeart/2005/8/layout/vList4"/>
    <dgm:cxn modelId="{0C7622A3-3750-4783-A2D0-54AE9710AAD6}" type="presParOf" srcId="{005AFDEC-6B15-4D54-BF7D-B5D3AD9628BA}" destId="{1F39847A-099E-4BED-982B-314C48A56F5A}" srcOrd="2" destOrd="0" presId="urn:microsoft.com/office/officeart/2005/8/layout/vList4"/>
    <dgm:cxn modelId="{926F8821-4F4C-4324-BB8C-953FBF321CE9}" type="presParOf" srcId="{1F39847A-099E-4BED-982B-314C48A56F5A}" destId="{24CA2AB0-0B83-48C6-8A80-0A4F49AB0483}" srcOrd="0" destOrd="0" presId="urn:microsoft.com/office/officeart/2005/8/layout/vList4"/>
    <dgm:cxn modelId="{1B464F97-D8CE-44AC-A4A5-FDB144C4EBDF}" type="presParOf" srcId="{1F39847A-099E-4BED-982B-314C48A56F5A}" destId="{8C403381-B91B-473A-A88B-FE355DA7E560}" srcOrd="1" destOrd="0" presId="urn:microsoft.com/office/officeart/2005/8/layout/vList4"/>
    <dgm:cxn modelId="{4BFCF548-9AEE-4777-8BA3-7209CD7AF215}" type="presParOf" srcId="{1F39847A-099E-4BED-982B-314C48A56F5A}" destId="{732B1BE6-0614-492B-9715-EB8B39A72026}" srcOrd="2" destOrd="0" presId="urn:microsoft.com/office/officeart/2005/8/layout/vList4"/>
    <dgm:cxn modelId="{28705F3C-8A31-42DA-833C-49262AABFCDB}" type="presParOf" srcId="{005AFDEC-6B15-4D54-BF7D-B5D3AD9628BA}" destId="{55CF715F-12B1-4840-B7DE-1588682B9228}" srcOrd="3" destOrd="0" presId="urn:microsoft.com/office/officeart/2005/8/layout/vList4"/>
    <dgm:cxn modelId="{ED919472-94DF-4CBF-AEBA-DD2533375C9F}" type="presParOf" srcId="{005AFDEC-6B15-4D54-BF7D-B5D3AD9628BA}" destId="{225A4BC7-EBA0-4FAB-9442-80BBC4CF2C90}" srcOrd="4" destOrd="0" presId="urn:microsoft.com/office/officeart/2005/8/layout/vList4"/>
    <dgm:cxn modelId="{D8756C87-8AD5-4810-8A8A-5F51F9EF0F9E}" type="presParOf" srcId="{225A4BC7-EBA0-4FAB-9442-80BBC4CF2C90}" destId="{B2FBA6D4-88EE-4D60-B982-B215C43A793E}" srcOrd="0" destOrd="0" presId="urn:microsoft.com/office/officeart/2005/8/layout/vList4"/>
    <dgm:cxn modelId="{F1D2D2B6-75CE-423E-9F85-DC3BDADF5A0B}" type="presParOf" srcId="{225A4BC7-EBA0-4FAB-9442-80BBC4CF2C90}" destId="{67A933CC-CA3C-4FBB-9A80-D4A4CA41C7FA}" srcOrd="1" destOrd="0" presId="urn:microsoft.com/office/officeart/2005/8/layout/vList4"/>
    <dgm:cxn modelId="{4DB6B001-361C-4DFE-9EC9-CF122142D341}" type="presParOf" srcId="{225A4BC7-EBA0-4FAB-9442-80BBC4CF2C90}" destId="{4BFCC082-064A-4201-92F4-F513095FC01C}" srcOrd="2" destOrd="0" presId="urn:microsoft.com/office/officeart/2005/8/layout/vList4"/>
    <dgm:cxn modelId="{25BE08C2-9344-4AB5-9E62-043E06673E33}" type="presParOf" srcId="{005AFDEC-6B15-4D54-BF7D-B5D3AD9628BA}" destId="{58AB8FEF-D395-49A4-9406-1C1B55114AE7}" srcOrd="5" destOrd="0" presId="urn:microsoft.com/office/officeart/2005/8/layout/vList4"/>
    <dgm:cxn modelId="{9E91208A-377B-4518-915B-1C5C86FFF93F}" type="presParOf" srcId="{005AFDEC-6B15-4D54-BF7D-B5D3AD9628BA}" destId="{52E8A37C-1236-4A29-BBCD-ED5CE287E796}" srcOrd="6" destOrd="0" presId="urn:microsoft.com/office/officeart/2005/8/layout/vList4"/>
    <dgm:cxn modelId="{FEB1AEA1-4D01-4317-BA71-D1E9370B1599}" type="presParOf" srcId="{52E8A37C-1236-4A29-BBCD-ED5CE287E796}" destId="{9F680188-F82A-452C-B788-0205FF94DFED}" srcOrd="0" destOrd="0" presId="urn:microsoft.com/office/officeart/2005/8/layout/vList4"/>
    <dgm:cxn modelId="{2A7A12E3-FBFF-4A97-9F0E-DAC4119402B8}" type="presParOf" srcId="{52E8A37C-1236-4A29-BBCD-ED5CE287E796}" destId="{A7BECF33-9903-4E9C-8A9C-D6A62C80C47F}" srcOrd="1" destOrd="0" presId="urn:microsoft.com/office/officeart/2005/8/layout/vList4"/>
    <dgm:cxn modelId="{9DDA3827-59A2-4ADC-97A8-1C0700278CF8}" type="presParOf" srcId="{52E8A37C-1236-4A29-BBCD-ED5CE287E796}" destId="{8E10F517-0E19-43E5-9B84-F01CB6E85308}" srcOrd="2" destOrd="0" presId="urn:microsoft.com/office/officeart/2005/8/layout/vList4"/>
  </dgm:cxnLst>
  <dgm:bg>
    <a:blipFill>
      <a:blip xmlns:r="http://schemas.openxmlformats.org/officeDocument/2006/relationships" r:embed="rId5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8702-D9A7-4359-9BF0-47D33157FF95}">
      <dsp:nvSpPr>
        <dsp:cNvPr id="0" name=""/>
        <dsp:cNvSpPr/>
      </dsp:nvSpPr>
      <dsp:spPr>
        <a:xfrm>
          <a:off x="4022195" y="1060338"/>
          <a:ext cx="2526498" cy="38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71"/>
              </a:lnTo>
              <a:lnTo>
                <a:pt x="2526498" y="172771"/>
              </a:lnTo>
              <a:lnTo>
                <a:pt x="2526498" y="3864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A386-56C1-482A-9249-B8F73FD37369}">
      <dsp:nvSpPr>
        <dsp:cNvPr id="0" name=""/>
        <dsp:cNvSpPr/>
      </dsp:nvSpPr>
      <dsp:spPr>
        <a:xfrm>
          <a:off x="3634342" y="1060338"/>
          <a:ext cx="387853" cy="386458"/>
        </a:xfrm>
        <a:custGeom>
          <a:avLst/>
          <a:gdLst/>
          <a:ahLst/>
          <a:cxnLst/>
          <a:rect l="0" t="0" r="0" b="0"/>
          <a:pathLst>
            <a:path>
              <a:moveTo>
                <a:pt x="387853" y="0"/>
              </a:moveTo>
              <a:lnTo>
                <a:pt x="387853" y="172771"/>
              </a:lnTo>
              <a:lnTo>
                <a:pt x="0" y="172771"/>
              </a:lnTo>
              <a:lnTo>
                <a:pt x="0" y="3864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66F3-8824-41A0-A0D2-F5054E3526F0}">
      <dsp:nvSpPr>
        <dsp:cNvPr id="0" name=""/>
        <dsp:cNvSpPr/>
      </dsp:nvSpPr>
      <dsp:spPr>
        <a:xfrm>
          <a:off x="1017559" y="1060338"/>
          <a:ext cx="3004635" cy="283308"/>
        </a:xfrm>
        <a:custGeom>
          <a:avLst/>
          <a:gdLst/>
          <a:ahLst/>
          <a:cxnLst/>
          <a:rect l="0" t="0" r="0" b="0"/>
          <a:pathLst>
            <a:path>
              <a:moveTo>
                <a:pt x="3004635" y="0"/>
              </a:moveTo>
              <a:lnTo>
                <a:pt x="3004635" y="69621"/>
              </a:lnTo>
              <a:lnTo>
                <a:pt x="0" y="69621"/>
              </a:lnTo>
              <a:lnTo>
                <a:pt x="0" y="2833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45E1-11EC-4D27-B3A3-B4AA5427EC3E}">
      <dsp:nvSpPr>
        <dsp:cNvPr id="0" name=""/>
        <dsp:cNvSpPr/>
      </dsp:nvSpPr>
      <dsp:spPr>
        <a:xfrm>
          <a:off x="661766" y="42779"/>
          <a:ext cx="6720858" cy="101755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50000"/>
              <a:shade val="9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1" kern="1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Исполнение бюджета</a:t>
          </a:r>
        </a:p>
      </dsp:txBody>
      <dsp:txXfrm>
        <a:off x="661766" y="42779"/>
        <a:ext cx="6720858" cy="1017559"/>
      </dsp:txXfrm>
    </dsp:sp>
    <dsp:sp modelId="{8C877542-9DE7-45F9-9BDA-F8401D548A16}">
      <dsp:nvSpPr>
        <dsp:cNvPr id="0" name=""/>
        <dsp:cNvSpPr/>
      </dsp:nvSpPr>
      <dsp:spPr>
        <a:xfrm>
          <a:off x="0" y="1343647"/>
          <a:ext cx="2035119" cy="1142668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sp:txBody>
      <dsp:txXfrm>
        <a:off x="0" y="1343647"/>
        <a:ext cx="2035119" cy="1142668"/>
      </dsp:txXfrm>
    </dsp:sp>
    <dsp:sp modelId="{4F95FF47-7B9A-4DFD-BB6D-1E1A3003CA63}">
      <dsp:nvSpPr>
        <dsp:cNvPr id="0" name=""/>
        <dsp:cNvSpPr/>
      </dsp:nvSpPr>
      <dsp:spPr>
        <a:xfrm>
          <a:off x="2616782" y="1446797"/>
          <a:ext cx="2035119" cy="101755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sp:txBody>
      <dsp:txXfrm>
        <a:off x="2616782" y="1446797"/>
        <a:ext cx="2035119" cy="1017559"/>
      </dsp:txXfrm>
    </dsp:sp>
    <dsp:sp modelId="{4ABF9C19-3238-4093-90F4-219BFE12C913}">
      <dsp:nvSpPr>
        <dsp:cNvPr id="0" name=""/>
        <dsp:cNvSpPr/>
      </dsp:nvSpPr>
      <dsp:spPr>
        <a:xfrm>
          <a:off x="5079277" y="1446797"/>
          <a:ext cx="2938834" cy="164768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утверждение  отчета об исполнении бюджета</a:t>
          </a:r>
        </a:p>
      </dsp:txBody>
      <dsp:txXfrm>
        <a:off x="5079277" y="1446797"/>
        <a:ext cx="2938834" cy="1647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51995" y="1655880"/>
          <a:ext cx="2288057" cy="239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687073" y="2007085"/>
        <a:ext cx="1617901" cy="1695766"/>
      </dsp:txXfrm>
    </dsp:sp>
    <dsp:sp modelId="{4731EA70-1FA8-49F5-A6BF-4AE9CB97C303}">
      <dsp:nvSpPr>
        <dsp:cNvPr id="0" name=""/>
        <dsp:cNvSpPr/>
      </dsp:nvSpPr>
      <dsp:spPr>
        <a:xfrm rot="16260366">
          <a:off x="4369075" y="1151336"/>
          <a:ext cx="305836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414145" y="1287172"/>
        <a:ext cx="214085" cy="269906"/>
      </dsp:txXfrm>
    </dsp:sp>
    <dsp:sp modelId="{E2EC1D87-F728-458A-8AB1-7A3D78F9D25E}">
      <dsp:nvSpPr>
        <dsp:cNvPr id="0" name=""/>
        <dsp:cNvSpPr/>
      </dsp:nvSpPr>
      <dsp:spPr>
        <a:xfrm>
          <a:off x="4007277" y="20750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162284" y="175757"/>
        <a:ext cx="748438" cy="748438"/>
      </dsp:txXfrm>
    </dsp:sp>
    <dsp:sp modelId="{A0E222DD-64BD-4A89-BBB9-2B80D8318D4A}">
      <dsp:nvSpPr>
        <dsp:cNvPr id="0" name=""/>
        <dsp:cNvSpPr/>
      </dsp:nvSpPr>
      <dsp:spPr>
        <a:xfrm rot="18342319">
          <a:off x="5195306" y="1433780"/>
          <a:ext cx="32098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215354" y="1562845"/>
        <a:ext cx="224687" cy="269906"/>
      </dsp:txXfrm>
    </dsp:sp>
    <dsp:sp modelId="{73BC26A8-8D0F-45E6-9E3B-37EADD227262}">
      <dsp:nvSpPr>
        <dsp:cNvPr id="0" name=""/>
        <dsp:cNvSpPr/>
      </dsp:nvSpPr>
      <dsp:spPr>
        <a:xfrm>
          <a:off x="5317466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472473" y="601464"/>
        <a:ext cx="748438" cy="748438"/>
      </dsp:txXfrm>
    </dsp:sp>
    <dsp:sp modelId="{06F93DE9-E67A-4CE1-BC6B-5C458B1137B0}">
      <dsp:nvSpPr>
        <dsp:cNvPr id="0" name=""/>
        <dsp:cNvSpPr/>
      </dsp:nvSpPr>
      <dsp:spPr>
        <a:xfrm rot="20430380">
          <a:off x="5697677" y="2147187"/>
          <a:ext cx="32476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00469" y="2253411"/>
        <a:ext cx="227335" cy="269906"/>
      </dsp:txXfrm>
    </dsp:sp>
    <dsp:sp modelId="{D8B200F5-4D07-49B2-A587-C2FE6CEC49F8}">
      <dsp:nvSpPr>
        <dsp:cNvPr id="0" name=""/>
        <dsp:cNvSpPr/>
      </dsp:nvSpPr>
      <dsp:spPr>
        <a:xfrm>
          <a:off x="612720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6282214" y="1715977"/>
        <a:ext cx="748438" cy="748438"/>
      </dsp:txXfrm>
    </dsp:sp>
    <dsp:sp modelId="{E7EAB10C-E176-4610-B2C6-BE8F83AD0F9B}">
      <dsp:nvSpPr>
        <dsp:cNvPr id="0" name=""/>
        <dsp:cNvSpPr/>
      </dsp:nvSpPr>
      <dsp:spPr>
        <a:xfrm rot="950221">
          <a:off x="5714939" y="3018555"/>
          <a:ext cx="30133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16655" y="3096188"/>
        <a:ext cx="210932" cy="269906"/>
      </dsp:txXfrm>
    </dsp:sp>
    <dsp:sp modelId="{FFE63D16-C443-42C8-BB30-4CA61876A647}">
      <dsp:nvSpPr>
        <dsp:cNvPr id="0" name=""/>
        <dsp:cNvSpPr/>
      </dsp:nvSpPr>
      <dsp:spPr>
        <a:xfrm>
          <a:off x="612720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6282214" y="3093590"/>
        <a:ext cx="748438" cy="748438"/>
      </dsp:txXfrm>
    </dsp:sp>
    <dsp:sp modelId="{FA950D33-9BD9-4D37-A533-789F5554AFB5}">
      <dsp:nvSpPr>
        <dsp:cNvPr id="0" name=""/>
        <dsp:cNvSpPr/>
      </dsp:nvSpPr>
      <dsp:spPr>
        <a:xfrm rot="3118628">
          <a:off x="5237607" y="3743234"/>
          <a:ext cx="257700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252451" y="3802751"/>
        <a:ext cx="180390" cy="269906"/>
      </dsp:txXfrm>
    </dsp:sp>
    <dsp:sp modelId="{EB1C3899-7B42-47CD-912B-DD035472498D}">
      <dsp:nvSpPr>
        <dsp:cNvPr id="0" name=""/>
        <dsp:cNvSpPr/>
      </dsp:nvSpPr>
      <dsp:spPr>
        <a:xfrm>
          <a:off x="5317466" y="4053096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472473" y="4208103"/>
        <a:ext cx="748438" cy="748438"/>
      </dsp:txXfrm>
    </dsp:sp>
    <dsp:sp modelId="{2F5553CB-2478-4421-B002-5FA728364A78}">
      <dsp:nvSpPr>
        <dsp:cNvPr id="0" name=""/>
        <dsp:cNvSpPr/>
      </dsp:nvSpPr>
      <dsp:spPr>
        <a:xfrm rot="5335375">
          <a:off x="4409776" y="4035063"/>
          <a:ext cx="22532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442940" y="4091238"/>
        <a:ext cx="157730" cy="269906"/>
      </dsp:txXfrm>
    </dsp:sp>
    <dsp:sp modelId="{FED909B6-8F19-4D98-AAC2-EBEEF4830C2B}">
      <dsp:nvSpPr>
        <dsp:cNvPr id="0" name=""/>
        <dsp:cNvSpPr/>
      </dsp:nvSpPr>
      <dsp:spPr>
        <a:xfrm>
          <a:off x="4007277" y="4478803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162284" y="4633810"/>
        <a:ext cx="748438" cy="748438"/>
      </dsp:txXfrm>
    </dsp:sp>
    <dsp:sp modelId="{A0B7EB92-DF16-476D-BB87-6C0D26E26F61}">
      <dsp:nvSpPr>
        <dsp:cNvPr id="0" name=""/>
        <dsp:cNvSpPr/>
      </dsp:nvSpPr>
      <dsp:spPr>
        <a:xfrm rot="7579087">
          <a:off x="3557195" y="3750185"/>
          <a:ext cx="23092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612349" y="3812243"/>
        <a:ext cx="161645" cy="269906"/>
      </dsp:txXfrm>
    </dsp:sp>
    <dsp:sp modelId="{69EA0517-EDCB-4CEB-899F-D56DCF7B4404}">
      <dsp:nvSpPr>
        <dsp:cNvPr id="0" name=""/>
        <dsp:cNvSpPr/>
      </dsp:nvSpPr>
      <dsp:spPr>
        <a:xfrm>
          <a:off x="2697088" y="4053096"/>
          <a:ext cx="1058452" cy="105845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852095" y="4208103"/>
        <a:ext cx="748438" cy="748438"/>
      </dsp:txXfrm>
    </dsp:sp>
    <dsp:sp modelId="{7A035AEB-3A20-4DC3-9A60-032AB2743B03}">
      <dsp:nvSpPr>
        <dsp:cNvPr id="0" name=""/>
        <dsp:cNvSpPr/>
      </dsp:nvSpPr>
      <dsp:spPr>
        <a:xfrm rot="9814743">
          <a:off x="3036534" y="3021871"/>
          <a:ext cx="259963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112932" y="3100816"/>
        <a:ext cx="181974" cy="269906"/>
      </dsp:txXfrm>
    </dsp:sp>
    <dsp:sp modelId="{83F11675-07D9-406F-853D-13FD28BBB805}">
      <dsp:nvSpPr>
        <dsp:cNvPr id="0" name=""/>
        <dsp:cNvSpPr/>
      </dsp:nvSpPr>
      <dsp:spPr>
        <a:xfrm>
          <a:off x="188734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042354" y="3093590"/>
        <a:ext cx="748438" cy="748438"/>
      </dsp:txXfrm>
    </dsp:sp>
    <dsp:sp modelId="{DF27FC25-052B-426A-9E06-117E992234F6}">
      <dsp:nvSpPr>
        <dsp:cNvPr id="0" name=""/>
        <dsp:cNvSpPr/>
      </dsp:nvSpPr>
      <dsp:spPr>
        <a:xfrm rot="12011539">
          <a:off x="3030353" y="2143267"/>
          <a:ext cx="28418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112989" y="2247949"/>
        <a:ext cx="198932" cy="269906"/>
      </dsp:txXfrm>
    </dsp:sp>
    <dsp:sp modelId="{EDA34655-9131-4731-957F-5382F53A0660}">
      <dsp:nvSpPr>
        <dsp:cNvPr id="0" name=""/>
        <dsp:cNvSpPr/>
      </dsp:nvSpPr>
      <dsp:spPr>
        <a:xfrm>
          <a:off x="188734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042354" y="1715977"/>
        <a:ext cx="748438" cy="748438"/>
      </dsp:txXfrm>
    </dsp:sp>
    <dsp:sp modelId="{553B84E4-4A31-43DB-B3BF-8E8EF2B79F2D}">
      <dsp:nvSpPr>
        <dsp:cNvPr id="0" name=""/>
        <dsp:cNvSpPr/>
      </dsp:nvSpPr>
      <dsp:spPr>
        <a:xfrm rot="14157341">
          <a:off x="3535599" y="1427312"/>
          <a:ext cx="29563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604770" y="1554024"/>
        <a:ext cx="206944" cy="269906"/>
      </dsp:txXfrm>
    </dsp:sp>
    <dsp:sp modelId="{E0AC84DD-2093-416F-85DE-E547FE520660}">
      <dsp:nvSpPr>
        <dsp:cNvPr id="0" name=""/>
        <dsp:cNvSpPr/>
      </dsp:nvSpPr>
      <dsp:spPr>
        <a:xfrm>
          <a:off x="2697088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852095" y="601464"/>
        <a:ext cx="748438" cy="74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101886"/>
          <a:ext cx="8543956" cy="12176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Расходы, предусмотренные за счет средств Дорожного фонда произведены  сумме </a:t>
          </a: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33527,2 тысяч рублей 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–36307,2 тысяч рублей), в том числе:</a:t>
          </a:r>
        </a:p>
      </dsp:txBody>
      <dsp:txXfrm>
        <a:off x="1742498" y="101886"/>
        <a:ext cx="6801457" cy="1217620"/>
      </dsp:txXfrm>
    </dsp:sp>
    <dsp:sp modelId="{7F3CDDCE-A36A-450D-9161-16EA0ECDAFCE}">
      <dsp:nvSpPr>
        <dsp:cNvPr id="0" name=""/>
        <dsp:cNvSpPr/>
      </dsp:nvSpPr>
      <dsp:spPr>
        <a:xfrm>
          <a:off x="0" y="122200"/>
          <a:ext cx="1546080" cy="10991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160284"/>
          <a:ext cx="8543956" cy="8738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 общего пользовании местного значения –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п.г.т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Сосьва ул. Щелканова  -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9423,1 тысяч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2498" y="1160284"/>
        <a:ext cx="6801457" cy="873825"/>
      </dsp:txXfrm>
    </dsp:sp>
    <dsp:sp modelId="{FAE7C2F1-25ED-4E3B-9997-746B0F7B9B80}">
      <dsp:nvSpPr>
        <dsp:cNvPr id="0" name=""/>
        <dsp:cNvSpPr/>
      </dsp:nvSpPr>
      <dsp:spPr>
        <a:xfrm>
          <a:off x="23514" y="1281465"/>
          <a:ext cx="1564757" cy="7888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t="-101000" b="-10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2031419"/>
          <a:ext cx="8543956" cy="9436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-9127,7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742498" y="2031419"/>
        <a:ext cx="6801457" cy="943635"/>
      </dsp:txXfrm>
    </dsp:sp>
    <dsp:sp modelId="{A7BECF33-9903-4E9C-8A9C-D6A62C80C47F}">
      <dsp:nvSpPr>
        <dsp:cNvPr id="0" name=""/>
        <dsp:cNvSpPr/>
      </dsp:nvSpPr>
      <dsp:spPr>
        <a:xfrm>
          <a:off x="95514" y="2217570"/>
          <a:ext cx="1527112" cy="7180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8C4244-01BD-4F7F-BE13-121D38771F88}">
      <dsp:nvSpPr>
        <dsp:cNvPr id="0" name=""/>
        <dsp:cNvSpPr/>
      </dsp:nvSpPr>
      <dsp:spPr>
        <a:xfrm>
          <a:off x="0" y="3009658"/>
          <a:ext cx="8543956" cy="10586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дорог местного значения п. Сосьва -2382,2 тысяч рублей, п. Восточный -2240,4 тысяч рублей, приобретение щебня 2824,3 тысяч рублей, </a:t>
          </a:r>
        </a:p>
      </dsp:txBody>
      <dsp:txXfrm>
        <a:off x="1742498" y="3009658"/>
        <a:ext cx="6801457" cy="1058610"/>
      </dsp:txXfrm>
    </dsp:sp>
    <dsp:sp modelId="{06C6F98A-D2EC-4605-BB1F-F87E9E67418F}">
      <dsp:nvSpPr>
        <dsp:cNvPr id="0" name=""/>
        <dsp:cNvSpPr/>
      </dsp:nvSpPr>
      <dsp:spPr>
        <a:xfrm>
          <a:off x="95522" y="3153675"/>
          <a:ext cx="1315547" cy="9279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1C7783-5D24-4777-9379-A3EBD8913E8B}">
      <dsp:nvSpPr>
        <dsp:cNvPr id="0" name=""/>
        <dsp:cNvSpPr/>
      </dsp:nvSpPr>
      <dsp:spPr>
        <a:xfrm>
          <a:off x="0" y="4177436"/>
          <a:ext cx="8543956" cy="163088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– 7503,3 тысяч рублей, в том числе: устройство остановок – 2657,5 тысяч рублей; обустройство маршрутов следования «Дом- Школа – Дом»  - 4000,8 тысяч рублей, установка знаков дорожного  движения и пешеходных переходов – 800,0 тысяч рублей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742498" y="4177436"/>
        <a:ext cx="6801457" cy="1630888"/>
      </dsp:txXfrm>
    </dsp:sp>
    <dsp:sp modelId="{C6ED0C23-125D-4C0E-8D66-99BAFECA552B}">
      <dsp:nvSpPr>
        <dsp:cNvPr id="0" name=""/>
        <dsp:cNvSpPr/>
      </dsp:nvSpPr>
      <dsp:spPr>
        <a:xfrm>
          <a:off x="35415" y="4424966"/>
          <a:ext cx="1682817" cy="11388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143237" y="2214604"/>
          <a:ext cx="3096757" cy="135950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596747" y="2413699"/>
        <a:ext cx="2189737" cy="961319"/>
      </dsp:txXfrm>
    </dsp:sp>
    <dsp:sp modelId="{89914B90-9694-4787-8D04-DC3FFA5DAB3D}">
      <dsp:nvSpPr>
        <dsp:cNvPr id="0" name=""/>
        <dsp:cNvSpPr/>
      </dsp:nvSpPr>
      <dsp:spPr>
        <a:xfrm rot="16264774">
          <a:off x="4641451" y="1839867"/>
          <a:ext cx="130445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4660649" y="1961594"/>
        <a:ext cx="91312" cy="306494"/>
      </dsp:txXfrm>
    </dsp:sp>
    <dsp:sp modelId="{C03A8C22-0F0D-4918-9651-775401A6E4F0}">
      <dsp:nvSpPr>
        <dsp:cNvPr id="0" name=""/>
        <dsp:cNvSpPr/>
      </dsp:nvSpPr>
      <dsp:spPr>
        <a:xfrm>
          <a:off x="3000360" y="-2"/>
          <a:ext cx="3454499" cy="1968605"/>
        </a:xfrm>
        <a:prstGeom prst="ellipse">
          <a:avLst/>
        </a:prstGeom>
        <a:solidFill>
          <a:srgbClr val="66FFCC"/>
        </a:solidFill>
        <a:ln w="9525" cap="flat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19,0 %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506260" y="288294"/>
        <a:ext cx="2442699" cy="1392013"/>
      </dsp:txXfrm>
    </dsp:sp>
    <dsp:sp modelId="{72B44983-02DA-4E02-A0B7-8166FBECF753}">
      <dsp:nvSpPr>
        <dsp:cNvPr id="0" name=""/>
        <dsp:cNvSpPr/>
      </dsp:nvSpPr>
      <dsp:spPr>
        <a:xfrm rot="328153">
          <a:off x="6276283" y="2799045"/>
          <a:ext cx="174847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6276402" y="2898709"/>
        <a:ext cx="122393" cy="306494"/>
      </dsp:txXfrm>
    </dsp:sp>
    <dsp:sp modelId="{2550CC62-F452-4A1D-88DD-67878C89B4EA}">
      <dsp:nvSpPr>
        <dsp:cNvPr id="0" name=""/>
        <dsp:cNvSpPr/>
      </dsp:nvSpPr>
      <dsp:spPr>
        <a:xfrm>
          <a:off x="6528181" y="1714504"/>
          <a:ext cx="2615818" cy="29618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1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-30,8 %</a:t>
          </a:r>
        </a:p>
      </dsp:txBody>
      <dsp:txXfrm>
        <a:off x="6911259" y="2148258"/>
        <a:ext cx="1849662" cy="2094347"/>
      </dsp:txXfrm>
    </dsp:sp>
    <dsp:sp modelId="{AC0FDAE7-E03B-41F8-B20B-173D8D679262}">
      <dsp:nvSpPr>
        <dsp:cNvPr id="0" name=""/>
        <dsp:cNvSpPr/>
      </dsp:nvSpPr>
      <dsp:spPr>
        <a:xfrm rot="10506454">
          <a:off x="3109547" y="2772479"/>
          <a:ext cx="44135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 rot="10800000">
        <a:off x="3122763" y="2874078"/>
        <a:ext cx="30895" cy="306494"/>
      </dsp:txXfrm>
    </dsp:sp>
    <dsp:sp modelId="{F4D439E6-BE96-4B51-9572-B083C3081BEC}">
      <dsp:nvSpPr>
        <dsp:cNvPr id="0" name=""/>
        <dsp:cNvSpPr/>
      </dsp:nvSpPr>
      <dsp:spPr>
        <a:xfrm>
          <a:off x="142847" y="1643082"/>
          <a:ext cx="2951143" cy="3028668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3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47,5%</a:t>
          </a:r>
        </a:p>
      </dsp:txBody>
      <dsp:txXfrm>
        <a:off x="575032" y="2086620"/>
        <a:ext cx="2086773" cy="2141592"/>
      </dsp:txXfrm>
    </dsp:sp>
    <dsp:sp modelId="{09C3B58D-C81C-4FB0-AF09-E955EF11A426}">
      <dsp:nvSpPr>
        <dsp:cNvPr id="0" name=""/>
        <dsp:cNvSpPr/>
      </dsp:nvSpPr>
      <dsp:spPr>
        <a:xfrm rot="5848571">
          <a:off x="4413366" y="3594862"/>
          <a:ext cx="305610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10800000">
        <a:off x="4465172" y="3651574"/>
        <a:ext cx="213927" cy="306494"/>
      </dsp:txXfrm>
    </dsp:sp>
    <dsp:sp modelId="{9499CFC4-3DA7-4CF5-A363-4EEE15B449F5}">
      <dsp:nvSpPr>
        <dsp:cNvPr id="0" name=""/>
        <dsp:cNvSpPr/>
      </dsp:nvSpPr>
      <dsp:spPr>
        <a:xfrm>
          <a:off x="2751429" y="4143416"/>
          <a:ext cx="3355384" cy="150241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2,7 %</a:t>
          </a:r>
        </a:p>
      </dsp:txBody>
      <dsp:txXfrm>
        <a:off x="3242814" y="4363440"/>
        <a:ext cx="2372614" cy="1062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116436" y="2278374"/>
          <a:ext cx="3156855" cy="13858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578747" y="2481333"/>
        <a:ext cx="2232233" cy="979975"/>
      </dsp:txXfrm>
    </dsp:sp>
    <dsp:sp modelId="{89914B90-9694-4787-8D04-DC3FFA5DAB3D}">
      <dsp:nvSpPr>
        <dsp:cNvPr id="0" name=""/>
        <dsp:cNvSpPr/>
      </dsp:nvSpPr>
      <dsp:spPr>
        <a:xfrm rot="16567531">
          <a:off x="4713436" y="1890914"/>
          <a:ext cx="138465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731989" y="2016462"/>
        <a:ext cx="96926" cy="314691"/>
      </dsp:txXfrm>
    </dsp:sp>
    <dsp:sp modelId="{C03A8C22-0F0D-4918-9651-775401A6E4F0}">
      <dsp:nvSpPr>
        <dsp:cNvPr id="0" name=""/>
        <dsp:cNvSpPr/>
      </dsp:nvSpPr>
      <dsp:spPr>
        <a:xfrm>
          <a:off x="3131838" y="5"/>
          <a:ext cx="3546892" cy="202125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24,1 %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651268" y="296011"/>
        <a:ext cx="2508032" cy="1429245"/>
      </dsp:txXfrm>
    </dsp:sp>
    <dsp:sp modelId="{72B44983-02DA-4E02-A0B7-8166FBECF753}">
      <dsp:nvSpPr>
        <dsp:cNvPr id="0" name=""/>
        <dsp:cNvSpPr/>
      </dsp:nvSpPr>
      <dsp:spPr>
        <a:xfrm rot="340749">
          <a:off x="6284388" y="2873216"/>
          <a:ext cx="122010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4478" y="2976302"/>
        <a:ext cx="85407" cy="314691"/>
      </dsp:txXfrm>
    </dsp:sp>
    <dsp:sp modelId="{2550CC62-F452-4A1D-88DD-67878C89B4EA}">
      <dsp:nvSpPr>
        <dsp:cNvPr id="0" name=""/>
        <dsp:cNvSpPr/>
      </dsp:nvSpPr>
      <dsp:spPr>
        <a:xfrm>
          <a:off x="6458219" y="1759686"/>
          <a:ext cx="2685780" cy="3041073"/>
        </a:xfrm>
        <a:prstGeom prst="ellips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-20,9%</a:t>
          </a:r>
        </a:p>
      </dsp:txBody>
      <dsp:txXfrm>
        <a:off x="6851542" y="2205041"/>
        <a:ext cx="1899134" cy="2150363"/>
      </dsp:txXfrm>
    </dsp:sp>
    <dsp:sp modelId="{AC0FDAE7-E03B-41F8-B20B-173D8D679262}">
      <dsp:nvSpPr>
        <dsp:cNvPr id="0" name=""/>
        <dsp:cNvSpPr/>
      </dsp:nvSpPr>
      <dsp:spPr>
        <a:xfrm rot="10506454">
          <a:off x="3074969" y="2845595"/>
          <a:ext cx="50037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10800000">
        <a:off x="3089953" y="2949852"/>
        <a:ext cx="35026" cy="314691"/>
      </dsp:txXfrm>
    </dsp:sp>
    <dsp:sp modelId="{F4D439E6-BE96-4B51-9572-B083C3081BEC}">
      <dsp:nvSpPr>
        <dsp:cNvPr id="0" name=""/>
        <dsp:cNvSpPr/>
      </dsp:nvSpPr>
      <dsp:spPr>
        <a:xfrm>
          <a:off x="26711" y="1686382"/>
          <a:ext cx="3030074" cy="310967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27,5%</a:t>
          </a:r>
        </a:p>
      </dsp:txBody>
      <dsp:txXfrm>
        <a:off x="470455" y="2141783"/>
        <a:ext cx="2142586" cy="2198870"/>
      </dsp:txXfrm>
    </dsp:sp>
    <dsp:sp modelId="{09C3B58D-C81C-4FB0-AF09-E955EF11A426}">
      <dsp:nvSpPr>
        <dsp:cNvPr id="0" name=""/>
        <dsp:cNvSpPr/>
      </dsp:nvSpPr>
      <dsp:spPr>
        <a:xfrm rot="5837310">
          <a:off x="4424355" y="3669109"/>
          <a:ext cx="295443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4474294" y="3730048"/>
        <a:ext cx="206810" cy="314691"/>
      </dsp:txXfrm>
    </dsp:sp>
    <dsp:sp modelId="{9499CFC4-3DA7-4CF5-A363-4EEE15B449F5}">
      <dsp:nvSpPr>
        <dsp:cNvPr id="0" name=""/>
        <dsp:cNvSpPr/>
      </dsp:nvSpPr>
      <dsp:spPr>
        <a:xfrm>
          <a:off x="2714605" y="4214851"/>
          <a:ext cx="3445127" cy="154260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27,5 %</a:t>
          </a:r>
        </a:p>
      </dsp:txBody>
      <dsp:txXfrm>
        <a:off x="3219132" y="4440760"/>
        <a:ext cx="2436073" cy="1090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56F5-0BD5-4A68-8685-3D2D744FC5D5}">
      <dsp:nvSpPr>
        <dsp:cNvPr id="0" name=""/>
        <dsp:cNvSpPr/>
      </dsp:nvSpPr>
      <dsp:spPr>
        <a:xfrm>
          <a:off x="0" y="0"/>
          <a:ext cx="8929718" cy="153616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Реконструкция, капитальный ремонт насосной станции третьего подъема (приобретение насосов) -116,0 тысяч рублей</a:t>
          </a:r>
        </a:p>
      </dsp:txBody>
      <dsp:txXfrm>
        <a:off x="1800756" y="0"/>
        <a:ext cx="7128961" cy="1536165"/>
      </dsp:txXfrm>
    </dsp:sp>
    <dsp:sp modelId="{99A6A14A-96F2-4607-9598-B10B6DF22D3A}">
      <dsp:nvSpPr>
        <dsp:cNvPr id="0" name=""/>
        <dsp:cNvSpPr/>
      </dsp:nvSpPr>
      <dsp:spPr>
        <a:xfrm>
          <a:off x="0" y="0"/>
          <a:ext cx="1785943" cy="15247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84000" b="-8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A3B8C-2476-4984-8734-468A53A48647}">
      <dsp:nvSpPr>
        <dsp:cNvPr id="0" name=""/>
        <dsp:cNvSpPr/>
      </dsp:nvSpPr>
      <dsp:spPr>
        <a:xfrm>
          <a:off x="0" y="1550978"/>
          <a:ext cx="8929718" cy="148129"/>
        </a:xfrm>
        <a:prstGeom prst="roundRect">
          <a:avLst>
            <a:gd name="adj" fmla="val 10000"/>
          </a:avLst>
        </a:prstGeom>
        <a:solidFill>
          <a:schemeClr val="accent2">
            <a:hueOff val="949978"/>
            <a:satOff val="1083"/>
            <a:lumOff val="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Реконструкция, капитальный ремонт насосной станции третьего подъема (приобретение насосов)</a:t>
          </a:r>
        </a:p>
      </dsp:txBody>
      <dsp:txXfrm>
        <a:off x="1800756" y="1550978"/>
        <a:ext cx="7128961" cy="148129"/>
      </dsp:txXfrm>
    </dsp:sp>
    <dsp:sp modelId="{6C3F17AA-9750-46AE-854F-152456BF3D4D}">
      <dsp:nvSpPr>
        <dsp:cNvPr id="0" name=""/>
        <dsp:cNvSpPr/>
      </dsp:nvSpPr>
      <dsp:spPr>
        <a:xfrm>
          <a:off x="14812" y="1565791"/>
          <a:ext cx="1785943" cy="11850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737040"/>
            <a:satOff val="1734"/>
            <a:lumOff val="4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F258F-81BC-42B6-9F59-B6EF132712CE}">
      <dsp:nvSpPr>
        <dsp:cNvPr id="0" name=""/>
        <dsp:cNvSpPr/>
      </dsp:nvSpPr>
      <dsp:spPr>
        <a:xfrm>
          <a:off x="0" y="1414925"/>
          <a:ext cx="8929718" cy="14517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 тепловых, водопроводных, канализационных сетей  на территории Сосьвинского городского округа- 2700,0 тысяч рублей.</a:t>
          </a:r>
        </a:p>
      </dsp:txBody>
      <dsp:txXfrm>
        <a:off x="1800756" y="1414925"/>
        <a:ext cx="7128961" cy="1451724"/>
      </dsp:txXfrm>
    </dsp:sp>
    <dsp:sp modelId="{C86D29EF-B0C9-424D-8877-55DD0427266A}">
      <dsp:nvSpPr>
        <dsp:cNvPr id="0" name=""/>
        <dsp:cNvSpPr/>
      </dsp:nvSpPr>
      <dsp:spPr>
        <a:xfrm>
          <a:off x="11151" y="1527700"/>
          <a:ext cx="1714255" cy="1324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8EAF-B92F-417D-A0D0-A6F9CEF94CC1}">
      <dsp:nvSpPr>
        <dsp:cNvPr id="0" name=""/>
        <dsp:cNvSpPr/>
      </dsp:nvSpPr>
      <dsp:spPr>
        <a:xfrm>
          <a:off x="0" y="3059094"/>
          <a:ext cx="8929718" cy="16060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рублей.</a:t>
          </a:r>
        </a:p>
      </dsp:txBody>
      <dsp:txXfrm>
        <a:off x="1800756" y="3059094"/>
        <a:ext cx="7128961" cy="1606044"/>
      </dsp:txXfrm>
    </dsp:sp>
    <dsp:sp modelId="{1702C8A0-0BAA-49EF-B932-F4D59FD7EBCE}">
      <dsp:nvSpPr>
        <dsp:cNvPr id="0" name=""/>
        <dsp:cNvSpPr/>
      </dsp:nvSpPr>
      <dsp:spPr>
        <a:xfrm>
          <a:off x="5704" y="3038943"/>
          <a:ext cx="1785943" cy="14445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2295-3F27-4E9F-9C80-8E5B649BFA85}">
      <dsp:nvSpPr>
        <dsp:cNvPr id="0" name=""/>
        <dsp:cNvSpPr/>
      </dsp:nvSpPr>
      <dsp:spPr>
        <a:xfrm>
          <a:off x="0" y="4870413"/>
          <a:ext cx="8929718" cy="119582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-516,4 тысяч рублей.</a:t>
          </a:r>
        </a:p>
      </dsp:txBody>
      <dsp:txXfrm>
        <a:off x="1800756" y="4870413"/>
        <a:ext cx="7128961" cy="1195821"/>
      </dsp:txXfrm>
    </dsp:sp>
    <dsp:sp modelId="{26157C5C-0432-470E-A4B7-5A15DC4CF88E}">
      <dsp:nvSpPr>
        <dsp:cNvPr id="0" name=""/>
        <dsp:cNvSpPr/>
      </dsp:nvSpPr>
      <dsp:spPr>
        <a:xfrm>
          <a:off x="0" y="4681178"/>
          <a:ext cx="1785943" cy="13286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477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 </a:t>
          </a:r>
          <a:endParaRPr lang="ru-RU" sz="1600" i="1" kern="1200" dirty="0">
            <a:latin typeface="+mj-lt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 уличное освещение, приобретение и замену уличных светильников, ламп  составили 4 177,1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энергетической эффективности уличного освещения п. Пасынок, д. Маслова -286,1 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0402" y="0"/>
        <a:ext cx="6793553" cy="1477793"/>
      </dsp:txXfrm>
    </dsp:sp>
    <dsp:sp modelId="{7F3CDDCE-A36A-450D-9161-16EA0ECDAFCE}">
      <dsp:nvSpPr>
        <dsp:cNvPr id="0" name=""/>
        <dsp:cNvSpPr/>
      </dsp:nvSpPr>
      <dsp:spPr>
        <a:xfrm>
          <a:off x="0" y="2"/>
          <a:ext cx="1708791" cy="13144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65000" b="-6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1409043"/>
          <a:ext cx="8543956" cy="12802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организацию и содержание мест захоронения составили 200,0 тысяч рублей, обрезка деревьев, скос травы -42,6 тысяч рублей, устройство площадок под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мусорные контейнеры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2128,9 тысяч рублей, услуги по доставке мусорных контейнеров – 25,0 тысяч рублей</a:t>
          </a:r>
          <a:endParaRPr lang="ru-RU" sz="16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0402" y="1409043"/>
        <a:ext cx="6793553" cy="1280241"/>
      </dsp:txXfrm>
    </dsp:sp>
    <dsp:sp modelId="{8C403381-B91B-473A-A88B-FE355DA7E560}">
      <dsp:nvSpPr>
        <dsp:cNvPr id="0" name=""/>
        <dsp:cNvSpPr/>
      </dsp:nvSpPr>
      <dsp:spPr>
        <a:xfrm>
          <a:off x="36" y="1580468"/>
          <a:ext cx="1708791" cy="1098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BA6D4-88EE-4D60-B982-B215C43A793E}">
      <dsp:nvSpPr>
        <dsp:cNvPr id="0" name=""/>
        <dsp:cNvSpPr/>
      </dsp:nvSpPr>
      <dsp:spPr>
        <a:xfrm>
          <a:off x="0" y="2726609"/>
          <a:ext cx="8543956" cy="10925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Установка малой архитектурной формы «Расстрельная стена»  к памятнику участникам Гражданской войны  -165,2 тысяч рублей, установка мемориального стенда к памятнику героям  Великой Отечественной войны в п. восточный – 154,2 тысяч рублей</a:t>
          </a:r>
        </a:p>
      </dsp:txBody>
      <dsp:txXfrm>
        <a:off x="1750402" y="2726609"/>
        <a:ext cx="6793553" cy="1092504"/>
      </dsp:txXfrm>
    </dsp:sp>
    <dsp:sp modelId="{67A933CC-CA3C-4FBB-9A80-D4A4CA41C7FA}">
      <dsp:nvSpPr>
        <dsp:cNvPr id="0" name=""/>
        <dsp:cNvSpPr/>
      </dsp:nvSpPr>
      <dsp:spPr>
        <a:xfrm>
          <a:off x="3402" y="2928258"/>
          <a:ext cx="1708791" cy="9465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79000" b="-7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3968289"/>
          <a:ext cx="8543956" cy="16786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Прочие  мероприятия по благоустройству: ремонт и строительство тротуаров- 741,4 тысяч рублей; общественные виды работ – 50,0 тысяч рублей; приобретение адресных табличек- 79,6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i="1" kern="1200" dirty="0"/>
        </a:p>
      </dsp:txBody>
      <dsp:txXfrm>
        <a:off x="1750402" y="3968289"/>
        <a:ext cx="6793553" cy="1678670"/>
      </dsp:txXfrm>
    </dsp:sp>
    <dsp:sp modelId="{A7BECF33-9903-4E9C-8A9C-D6A62C80C47F}">
      <dsp:nvSpPr>
        <dsp:cNvPr id="0" name=""/>
        <dsp:cNvSpPr/>
      </dsp:nvSpPr>
      <dsp:spPr>
        <a:xfrm>
          <a:off x="107894" y="4294578"/>
          <a:ext cx="1493312" cy="12140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0.51389</cdr:x>
      <cdr:y>0.16566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06034"/>
          <a:ext cx="7001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0.28531</cdr:x>
      <cdr:y>0.15308</cdr:y>
    </cdr:from>
    <cdr:to>
      <cdr:x>0.5</cdr:x>
      <cdr:y>0.21919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0D42849-D4FF-4F55-8E72-D6CB3CD5A3DD}"/>
            </a:ext>
          </a:extLst>
        </cdr:cNvPr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16" y="333436"/>
          <a:ext cx="1082165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0.22789</cdr:x>
      <cdr:y>0.03793</cdr:y>
    </cdr:from>
    <cdr:to>
      <cdr:x>0.36905</cdr:x>
      <cdr:y>0.18318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48709" y="116530"/>
          <a:ext cx="711509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374763,9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0.52435</cdr:x>
      <cdr:y>0</cdr:y>
    </cdr:from>
    <cdr:to>
      <cdr:x>0.67769</cdr:x>
      <cdr:y>0.20286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643018" y="-88480"/>
          <a:ext cx="772920" cy="6232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402970,5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9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95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3" y="4714877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4" y="4714878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09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2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3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6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7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53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2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0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6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7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26B1-E525-4D5C-A83D-726259FDF80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СОСЬВИНСКОГО ГОРОДСКОГО ОКРУГА</a:t>
            </a:r>
            <a:b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ЗА 2021 ГОД</a:t>
            </a:r>
            <a:br>
              <a:rPr lang="ru-RU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400" b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Б</a:t>
            </a:r>
            <a:r>
              <a:rPr lang="ru-RU" sz="44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юджет для граждан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latin typeface="Georgia" panose="02040502050405020303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Бюджет  для граждан 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за 2021 год</a:t>
            </a:r>
            <a:br>
              <a:rPr lang="ru-RU" sz="440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 descr="Картинки по запросу сосьвинский городской округ">
            <a:extLst>
              <a:ext uri="{FF2B5EF4-FFF2-40B4-BE49-F238E27FC236}">
                <a16:creationId xmlns:a16="http://schemas.microsoft.com/office/drawing/2014/main" id="{2C2CEBCA-B489-49E3-BB78-E2D3B310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92" y="2204864"/>
            <a:ext cx="61206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8086" y="1916832"/>
            <a:ext cx="7422345" cy="4680520"/>
          </a:xfrm>
          <a:solidFill>
            <a:srgbClr val="F2EDD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Среднегодовая численность постоянного населения  Сосьвинского городского округа за 2021 год – 13460  человек.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1 работника промышленности по видам экономической деятельности  в 2021  году составила: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 и средних предприятий и некоммерческих организаций – 38 452,3 рублей (2020  год – 35533,60 рублей)  или 108,2 % к аналогичному периоду 2020  года).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работника бюджетной сферы в 2021 году составила:</a:t>
            </a:r>
          </a:p>
          <a:p>
            <a:pPr>
              <a:buNone/>
              <a:tabLst>
                <a:tab pos="401241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дошкольного образования </a:t>
            </a:r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–29129,7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107,1 % к аналогичному периоду 2020 года (27 208,1 рублей);</a:t>
            </a:r>
          </a:p>
          <a:p>
            <a:pPr>
              <a:buNone/>
              <a:tabLst>
                <a:tab pos="401241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общего образования – 42 248,2 рублей или 111,0 % к аналогичному периоду 2020  года    (38 044,7 рублей) 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в учреждениях  культуры –  44715,9  рублей или 112,6 % к аналогичному периоду 2020года.</a:t>
            </a:r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74913" y="0"/>
            <a:ext cx="6669087" cy="16287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800" dirty="0"/>
            </a:br>
            <a:br>
              <a:rPr lang="ru-RU" sz="1800" dirty="0"/>
            </a:b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Итоги  социально – экономического  развития Сосьвинского городского округа за 2021 год </a:t>
            </a:r>
            <a:b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i="1" dirty="0"/>
            </a:br>
            <a:br>
              <a:rPr lang="ru-RU" sz="1500" dirty="0"/>
            </a:br>
            <a:endParaRPr lang="ru-RU" sz="15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332656"/>
            <a:ext cx="6224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Georgia" panose="02040502050405020303" pitchFamily="18" charset="0"/>
                <a:cs typeface="Times New Roman" pitchFamily="18" charset="0"/>
              </a:rPr>
              <a:t>Достижение прогнозных значений социально-экономических показателей за 2021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85962"/>
              </p:ext>
            </p:extLst>
          </p:nvPr>
        </p:nvGraphicFramePr>
        <p:xfrm>
          <a:off x="395536" y="980728"/>
          <a:ext cx="8496943" cy="5895037"/>
        </p:xfrm>
        <a:graphic>
          <a:graphicData uri="http://schemas.openxmlformats.org/drawingml/2006/table">
            <a:tbl>
              <a:tblPr/>
              <a:tblGrid>
                <a:gridCol w="97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04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 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13545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13545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Рождаемость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Смертность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организаций по полному кругу крупных и средних организаций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642,6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832,9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+190,3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289,2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920,6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+631,4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детей в возрасте от одного года до шести лет, состоящих на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12,6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-2,6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15,6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-4,4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6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49,7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75835"/>
              </p:ext>
            </p:extLst>
          </p:nvPr>
        </p:nvGraphicFramePr>
        <p:xfrm>
          <a:off x="642910" y="1291338"/>
          <a:ext cx="8215370" cy="5490843"/>
        </p:xfrm>
        <a:graphic>
          <a:graphicData uri="http://schemas.openxmlformats.org/drawingml/2006/table">
            <a:tbl>
              <a:tblPr/>
              <a:tblGrid>
                <a:gridCol w="57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2251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31087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29938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4218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Объект 1">
            <a:extLst>
              <a:ext uri="{FF2B5EF4-FFF2-40B4-BE49-F238E27FC236}">
                <a16:creationId xmlns:a16="http://schemas.microsoft.com/office/drawing/2014/main" id="{265A7847-5AB6-4717-95C3-67CB6207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32656"/>
            <a:ext cx="7643192" cy="5760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основных параметров социально-экономического положения 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характеристики бюджета Сосьвинского городского округа в 2021 году</a:t>
            </a:r>
            <a:br>
              <a:rPr lang="ru-RU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 flipH="1">
            <a:off x="8225415" y="2958146"/>
            <a:ext cx="475854" cy="74518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      66</a:t>
            </a:r>
            <a:endParaRPr lang="ru-RU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675437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 2021 ,</a:t>
            </a:r>
          </a:p>
          <a:p>
            <a:pPr algn="ctr"/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Диаграмма" r:id="rId4" imgW="8251070" imgH="5500858" progId="MSGraph.Chart.8">
                  <p:embed followColorScheme="full"/>
                </p:oleObj>
              </mc:Choice>
              <mc:Fallback>
                <p:oleObj name="Диаграмма" r:id="rId4" imgW="8251070" imgH="5500858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2" y="933450"/>
                        <a:ext cx="339969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16200000">
            <a:off x="5428884" y="2126021"/>
            <a:ext cx="939801" cy="1323242"/>
          </a:xfrm>
          <a:prstGeom prst="flowChartMagneticDrum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719201,2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(+)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 2021,</a:t>
            </a:r>
          </a:p>
          <a:p>
            <a:pPr algn="ctr">
              <a:defRPr/>
            </a:pPr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478294" y="2129205"/>
            <a:ext cx="1000132" cy="1316215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716305,6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754507,9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-38202,3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100,4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449838" y="3523667"/>
            <a:ext cx="1001712" cy="1366104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684357,3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90,7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16200000">
            <a:off x="5572933" y="5142712"/>
            <a:ext cx="898876" cy="1329103"/>
          </a:xfrm>
          <a:prstGeom prst="flowChartMagneticDrum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+34843,9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158947" y="1371394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1600" b="1" dirty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1452"/>
            <a:ext cx="8964488" cy="112515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Основные параметры исполнения бюджета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Сосьвинского  городского округа за 2021  год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500431" y="2839631"/>
            <a:ext cx="2250296" cy="1232311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9498" y="2464587"/>
            <a:ext cx="5625743" cy="321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719 201,2тыс.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8427" y="4071936"/>
            <a:ext cx="5625743" cy="321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684357,3тыс.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982918" y="1010059"/>
            <a:ext cx="803678" cy="199822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Book Antiqua" pitchFamily="18" charset="0"/>
              </a:rPr>
              <a:t>171 018,7  тыс</a:t>
            </a:r>
            <a:r>
              <a:rPr lang="ru-RU" sz="12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139563" y="1098335"/>
            <a:ext cx="803678" cy="182166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Book Antiqua" pitchFamily="18" charset="0"/>
              </a:rPr>
              <a:t>12 188,6  тыс</a:t>
            </a:r>
            <a:r>
              <a:rPr lang="ru-RU" sz="12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379703" y="978356"/>
            <a:ext cx="803682" cy="2061633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Безвозмездные поступления </a:t>
            </a:r>
            <a:r>
              <a:rPr lang="ru-RU" sz="863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125" dirty="0">
                <a:solidFill>
                  <a:schemeClr val="tx1"/>
                </a:solidFill>
                <a:latin typeface="Book Antiqua" pitchFamily="18" charset="0"/>
              </a:rPr>
              <a:t>535 993,9 тыс</a:t>
            </a:r>
            <a:r>
              <a:rPr lang="ru-RU" sz="1125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571605" y="4554149"/>
            <a:ext cx="1232306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402970,5тыс.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125381" y="4554149"/>
            <a:ext cx="1232306" cy="535785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56778,6тыс. руб.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286514" y="4554149"/>
            <a:ext cx="1339463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51372,1 тыс.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571605" y="5250670"/>
            <a:ext cx="1178727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97532,2тыс.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78961" y="5250670"/>
            <a:ext cx="1125149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36663,8тыс.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679158" y="5250670"/>
            <a:ext cx="1232306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70,9тыс.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340091" y="5250670"/>
            <a:ext cx="1232306" cy="589364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8729,2тыс.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81080" y="2976192"/>
            <a:ext cx="1607355" cy="9108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Book Antiqua" pitchFamily="18" charset="0"/>
            </a:endParaRPr>
          </a:p>
          <a:p>
            <a:pPr algn="ctr">
              <a:defRPr/>
            </a:pPr>
            <a:endParaRPr lang="ru-RU" sz="12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Book Antiqua" pitchFamily="18" charset="0"/>
              </a:rPr>
              <a:t>53 274,2руб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200" i="1" dirty="0">
              <a:latin typeface="Book Antiqua" pitchFamily="18" charset="0"/>
            </a:endParaRPr>
          </a:p>
          <a:p>
            <a:pPr algn="ctr">
              <a:defRPr/>
            </a:pPr>
            <a:endParaRPr lang="ru-RU" sz="13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63324" y="2976192"/>
            <a:ext cx="1607355" cy="9108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Book Antiqua" pitchFamily="18" charset="0"/>
              </a:rPr>
              <a:t>50693,1</a:t>
            </a:r>
          </a:p>
          <a:p>
            <a:pPr algn="ctr">
              <a:defRPr/>
            </a:pPr>
            <a:endParaRPr lang="ru-RU" sz="1200" b="1" dirty="0">
              <a:latin typeface="Book Antiqua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679157" y="4554149"/>
            <a:ext cx="1285884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30300,6.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2214564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714752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268517" y="4393408"/>
            <a:ext cx="34528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6929439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2160970" y="5143512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661769" y="5142906"/>
            <a:ext cx="107156" cy="11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214940" y="5143501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6929440" y="5143501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55421"/>
              </p:ext>
            </p:extLst>
          </p:nvPr>
        </p:nvGraphicFramePr>
        <p:xfrm>
          <a:off x="687860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</a:rPr>
              <a:t>96,4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2020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</a:rPr>
              <a:t>95,3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2019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</a:t>
            </a:r>
            <a:b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по доходам</a:t>
            </a:r>
            <a:br>
              <a:rPr lang="ru-RU" sz="3200" i="1" dirty="0"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4" name="Picture 2" descr="Астраханцы могут принять участие в конкурсе проектов «Бюджет для граждан -2019»">
            <a:extLst>
              <a:ext uri="{FF2B5EF4-FFF2-40B4-BE49-F238E27FC236}">
                <a16:creationId xmlns:a16="http://schemas.microsoft.com/office/drawing/2014/main" id="{8BAE20DF-91D4-4C1E-85DD-3A4282D60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1" y="3122259"/>
            <a:ext cx="4111152" cy="34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7315"/>
              </p:ext>
            </p:extLst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177061,0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183207,3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133024,7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138754,8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20719,6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21075,9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5908,0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12494,5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12188,6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125413"/>
            <a:ext cx="8358187" cy="1000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Доходы бюджета Сосьвинского городского округа </a:t>
            </a:r>
            <a:b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за 2021 год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755" y="285728"/>
            <a:ext cx="8640960" cy="10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 2020 и 2021 годы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800841"/>
              </p:ext>
            </p:extLst>
          </p:nvPr>
        </p:nvGraphicFramePr>
        <p:xfrm>
          <a:off x="200025" y="1577975"/>
          <a:ext cx="8886825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</a:rPr>
              <a:t>Исполнение бюджета Сосьвинского городского округа  в структуре  доходов  за 2021  год , в %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83770"/>
              </p:ext>
            </p:extLst>
          </p:nvPr>
        </p:nvGraphicFramePr>
        <p:xfrm>
          <a:off x="285720" y="1285860"/>
          <a:ext cx="80406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41736" y="248498"/>
            <a:ext cx="6590156" cy="66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В целях реализации принципа прозрачности, открытости бюджета  и информирования граждан о расходовании средств бюджета Сосьвинского  городского округа разработана  информационная брошюра «Бюджет для граждан»,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Сосьвинского  городского округа за 2021 год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 Сосьвинского городского округа, направлениях расходования бюджетных средств в 2021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 Сосьвинского городского округа является обеспечение сбалансированности местного бюджета и повышение качества управления бюджетным процессом.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Мы надеемся на заинтересованное внимание жителей к процессу исполнения бюджета. Также  мы постарались просто и понятно изложить основные показатели местного бюджета.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36947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уважением,  Глава городского округа Г.Н. Макаров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579" y="1339438"/>
            <a:ext cx="4179122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СОСЬВИНСКОГО ГОРОДСКОГО ОКРУГА!</a:t>
            </a:r>
          </a:p>
        </p:txBody>
      </p:sp>
      <p:pic>
        <p:nvPicPr>
          <p:cNvPr id="45060" name="Picture 4" descr="Конкурс проектов «Бюджет для граждан» на территории муниципального  образования Белогорский район - Лента новостей Крыма">
            <a:extLst>
              <a:ext uri="{FF2B5EF4-FFF2-40B4-BE49-F238E27FC236}">
                <a16:creationId xmlns:a16="http://schemas.microsoft.com/office/drawing/2014/main" id="{E2FFFD59-D454-4273-AA8B-7D7BC3C7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2484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954" y="548680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 по доходам в 2021 году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555485"/>
              </p:ext>
            </p:extLst>
          </p:nvPr>
        </p:nvGraphicFramePr>
        <p:xfrm>
          <a:off x="-252536" y="918760"/>
          <a:ext cx="8670925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0468"/>
              </p:ext>
            </p:extLst>
          </p:nvPr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2021 году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6921972"/>
              </p:ext>
            </p:extLst>
          </p:nvPr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>
                <a:latin typeface="Calibri"/>
                <a:cs typeface="Calibri"/>
              </a:rPr>
              <a:t>тысяч.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269020"/>
              </p:ext>
            </p:extLst>
          </p:nvPr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Структура налоговых и неналоговых доходов  бюджета за 2021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2018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58250" cy="1246188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Поступление налоговых платежей в бюджет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 2021 год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37695978"/>
              </p:ext>
            </p:extLst>
          </p:nvPr>
        </p:nvGraphicFramePr>
        <p:xfrm>
          <a:off x="1385646" y="1700808"/>
          <a:ext cx="63727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0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63825" y="188913"/>
            <a:ext cx="6480175" cy="1462087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Поступление</a:t>
            </a: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неналоговых платежей в бюджет</a:t>
            </a:r>
            <a:b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 2021 год</a:t>
            </a:r>
            <a:endParaRPr lang="ru-RU" sz="210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0998871"/>
              </p:ext>
            </p:extLst>
          </p:nvPr>
        </p:nvGraphicFramePr>
        <p:xfrm>
          <a:off x="1385646" y="1700808"/>
          <a:ext cx="63727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38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404" y="404664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безвозмездных поступлений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бюджета Сосьвинского городского 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в 2018 - 2021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15812"/>
              </p:ext>
            </p:extLst>
          </p:nvPr>
        </p:nvGraphicFramePr>
        <p:xfrm>
          <a:off x="179388" y="5013324"/>
          <a:ext cx="8640960" cy="255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109637,4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189921,6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17191,2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154871,3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353329,0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271317,2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15302,5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219478,5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235497,2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9492,2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14828,9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7752"/>
              </p:ext>
            </p:extLst>
          </p:nvPr>
        </p:nvGraphicFramePr>
        <p:xfrm>
          <a:off x="323652" y="1268760"/>
          <a:ext cx="88868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926075"/>
              </p:ext>
            </p:extLst>
          </p:nvPr>
        </p:nvGraphicFramePr>
        <p:xfrm>
          <a:off x="273050" y="785813"/>
          <a:ext cx="8597900" cy="58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8972" y="511473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Недоимка по платежам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округа (млн. руб.)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571625" y="4929188"/>
            <a:ext cx="1079500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+80,7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14813" y="4929188"/>
            <a:ext cx="1081087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- 2,4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929454" y="5000636"/>
            <a:ext cx="1079500" cy="64928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+83,1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Администрация Ёлкинского сельского поселения | Бюджет для граждан">
            <a:extLst>
              <a:ext uri="{FF2B5EF4-FFF2-40B4-BE49-F238E27FC236}">
                <a16:creationId xmlns:a16="http://schemas.microsoft.com/office/drawing/2014/main" id="{235A935C-C07C-4845-8BE6-FDCFF5C1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033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4E8400-B69B-4581-B7E5-05BBDDB8A78C}"/>
              </a:ext>
            </a:extLst>
          </p:cNvPr>
          <p:cNvSpPr txBox="1"/>
          <p:nvPr/>
        </p:nvSpPr>
        <p:spPr>
          <a:xfrm>
            <a:off x="755576" y="2348881"/>
            <a:ext cx="3240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 по расходам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1007374"/>
          <a:ext cx="9073008" cy="55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6023009"/>
            <a:ext cx="2016224" cy="5639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5440468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6304978"/>
            <a:ext cx="2016224" cy="350893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1" y="2982143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8" y="4322876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4209574"/>
            <a:ext cx="1800200" cy="734071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939423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370057"/>
            <a:ext cx="2016224" cy="934011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740701"/>
            <a:ext cx="2428444" cy="533344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779251"/>
            <a:ext cx="2016224" cy="518700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Разделы </a:t>
            </a:r>
            <a:r>
              <a:rPr lang="ru-RU" sz="2000" b="1" i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6387"/>
            <a:ext cx="576064" cy="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72522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873555"/>
            <a:ext cx="601192" cy="5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571018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5349919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401217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4209573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8" y="2873555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4224902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Распределение  расходов бюджета</a:t>
            </a:r>
            <a:b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  <a:b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8564986"/>
              </p:ext>
            </p:extLst>
          </p:nvPr>
        </p:nvGraphicFramePr>
        <p:xfrm>
          <a:off x="0" y="1071563"/>
          <a:ext cx="9144032" cy="6165795"/>
        </p:xfrm>
        <a:graphic>
          <a:graphicData uri="http://schemas.openxmlformats.org/drawingml/2006/table">
            <a:tbl>
              <a:tblPr/>
              <a:tblGrid>
                <a:gridCol w="374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2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754 507,9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684 357,3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99 558,2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97 532,2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611,2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569,4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6 507,9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6 450,0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39 808,6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36 663,8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76 350,9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30 300,6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1 148,8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947,3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418 433,2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402 970,5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52 855,4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51 372,1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58 352,6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56 778,6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810,0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701,8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8324" y="1622819"/>
            <a:ext cx="8286808" cy="443845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познакомит вас с основными показателями отчета об исполнении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71438"/>
            <a:ext cx="8429625" cy="107156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effectLst/>
                <a:cs typeface="Tahoma" pitchFamily="34" charset="0"/>
              </a:rPr>
            </a:br>
            <a:r>
              <a:rPr lang="ru-RU" sz="28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Бюджет для граждан -</a:t>
            </a:r>
          </a:p>
        </p:txBody>
      </p:sp>
      <p:pic>
        <p:nvPicPr>
          <p:cNvPr id="46084" name="Picture 4" descr="Администрация Тамбовского района - Главная">
            <a:extLst>
              <a:ext uri="{FF2B5EF4-FFF2-40B4-BE49-F238E27FC236}">
                <a16:creationId xmlns:a16="http://schemas.microsoft.com/office/drawing/2014/main" id="{B4CF146B-1582-4E14-9859-F6C21D1B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52" y="3645024"/>
            <a:ext cx="3168352" cy="20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463" y="404664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345865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869673"/>
              </p:ext>
            </p:extLst>
          </p:nvPr>
        </p:nvGraphicFramePr>
        <p:xfrm>
          <a:off x="257175" y="1214422"/>
          <a:ext cx="8672543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57" y="285728"/>
            <a:ext cx="9144000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расходов бюджета Сосьвинского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городского округа в 2021 году  по удельному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80920" cy="611594"/>
          </a:xfr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Структура расходов бюджета Сосьвинского городского округа в 2021  году</a:t>
            </a:r>
            <a:b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16216865"/>
              </p:ext>
            </p:extLst>
          </p:nvPr>
        </p:nvGraphicFramePr>
        <p:xfrm>
          <a:off x="539552" y="826101"/>
          <a:ext cx="6480000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45879"/>
              </p:ext>
            </p:extLst>
          </p:nvPr>
        </p:nvGraphicFramePr>
        <p:xfrm>
          <a:off x="35496" y="3933057"/>
          <a:ext cx="9108505" cy="303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945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2020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90185,5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99558,2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97532,2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+7346,7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43988,5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39808,6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36663,8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-7324,7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05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93007,1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76350,9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30300,6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-62706,5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374763,9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418433,2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402970,5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+28206,6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4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50621,6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52855,4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51372,1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+750,5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3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52074,1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58352,6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56778,6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+4704,5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1273,7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-1202,8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Другие расходы (03, 06,02)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12073,4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9078,1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8729,2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-3344,2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429000"/>
            <a:ext cx="1008112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за 2021 год –</a:t>
            </a:r>
          </a:p>
          <a:p>
            <a:pPr algn="ctr" defTabSz="914265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684,4</a:t>
            </a: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26280"/>
              </p:ext>
            </p:extLst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428625"/>
            <a:ext cx="8286750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2021 год по разделам бюджетной классификации расходов, в %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6237"/>
              </p:ext>
            </p:extLst>
          </p:nvPr>
        </p:nvGraphicFramePr>
        <p:xfrm>
          <a:off x="300022" y="995406"/>
          <a:ext cx="8543956" cy="58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8643938" cy="928688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РАСХОДЫ  </a:t>
            </a:r>
            <a: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ДОРОЖНОГО ФОНДА </a:t>
            </a:r>
            <a:b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 год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-157163"/>
            <a:ext cx="9144000" cy="70802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в 2021  году</a:t>
            </a: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172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1 жителя в 2021  году – 2,3 тысяч  рублей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439854"/>
              </p:ext>
            </p:extLst>
          </p:nvPr>
        </p:nvGraphicFramePr>
        <p:xfrm>
          <a:off x="0" y="571480"/>
          <a:ext cx="9144000" cy="586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429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213" y="0"/>
            <a:ext cx="8191326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2021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ЖИЛИЩНОЕ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89811"/>
              </p:ext>
            </p:extLst>
          </p:nvPr>
        </p:nvGraphicFramePr>
        <p:xfrm>
          <a:off x="683568" y="908720"/>
          <a:ext cx="8126971" cy="47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71596"/>
              </p:ext>
            </p:extLst>
          </p:nvPr>
        </p:nvGraphicFramePr>
        <p:xfrm>
          <a:off x="107141" y="1013306"/>
          <a:ext cx="8929718" cy="6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46609" y="0"/>
            <a:ext cx="8568952" cy="946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</a:rPr>
              <a:t>Исполнение бюджета по расходам за 2021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Georgia" panose="02040502050405020303" pitchFamily="18" charset="0"/>
              </a:rPr>
              <a:t>КОММУНАЛЬНОЕ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55761"/>
              </p:ext>
            </p:extLst>
          </p:nvPr>
        </p:nvGraphicFramePr>
        <p:xfrm>
          <a:off x="395536" y="1052736"/>
          <a:ext cx="8543956" cy="566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0060" y="142852"/>
            <a:ext cx="8183880" cy="909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2021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8450061"/>
              </p:ext>
            </p:extLst>
          </p:nvPr>
        </p:nvGraphicFramePr>
        <p:xfrm>
          <a:off x="2912108" y="1747838"/>
          <a:ext cx="565486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6818"/>
            <a:ext cx="9036495" cy="779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81000" bIns="81000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Расходы по разделу 0700 «Образование»  за 2021год составили  402970,5 тыс. рублей, в том числе :</a:t>
            </a: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389923" y="1261054"/>
            <a:ext cx="1860646" cy="1535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55777">
            <a:off x="969022" y="3176850"/>
            <a:ext cx="1762822" cy="1364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2645">
            <a:off x="941242" y="5096739"/>
            <a:ext cx="1889688" cy="150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0917564"/>
              </p:ext>
            </p:extLst>
          </p:nvPr>
        </p:nvGraphicFramePr>
        <p:xfrm>
          <a:off x="285720" y="357166"/>
          <a:ext cx="81724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рапеция 7"/>
          <p:cNvSpPr/>
          <p:nvPr/>
        </p:nvSpPr>
        <p:spPr>
          <a:xfrm>
            <a:off x="357158" y="2852936"/>
            <a:ext cx="2664296" cy="4005064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A3C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 утвержденным бюджетным планом 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843808" y="2924944"/>
            <a:ext cx="2376264" cy="302433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 бюджете,  </a:t>
            </a: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4" name="Ромб 13"/>
          <p:cNvSpPr/>
          <p:nvPr/>
        </p:nvSpPr>
        <p:spPr>
          <a:xfrm>
            <a:off x="5279495" y="3407548"/>
            <a:ext cx="3024336" cy="2808312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Является важной формой  контроля над исполнением бюджета</a:t>
            </a:r>
          </a:p>
        </p:txBody>
      </p:sp>
      <p:pic>
        <p:nvPicPr>
          <p:cNvPr id="32781" name="Рисунок 14" descr="9623fbd79ebe1d78530f94d1354617ed-320x22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462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3" y="179500"/>
            <a:ext cx="9043052" cy="71435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Сосьвинского городского округа</a:t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образование </a:t>
            </a: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endParaRPr lang="ru-RU" sz="2000" b="1" i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32656"/>
            <a:ext cx="1196176" cy="40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86955"/>
              </p:ext>
            </p:extLst>
          </p:nvPr>
        </p:nvGraphicFramePr>
        <p:xfrm>
          <a:off x="0" y="3717032"/>
          <a:ext cx="9080544" cy="34015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2021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тысяч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2020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89588,3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98210,5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97340,4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+7752,1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400" b="0" i="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206610,6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230176,8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220791,9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+14181,3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58532,0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54094,8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+694,9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r>
                        <a:rPr lang="ru-RU" sz="1400" b="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и оздоровление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+4600,2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23353,5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24497,9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24331,8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+978,3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374763,9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418433,2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402970,5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+28206,6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64448316"/>
              </p:ext>
            </p:extLst>
          </p:nvPr>
        </p:nvGraphicFramePr>
        <p:xfrm>
          <a:off x="3868361" y="1047012"/>
          <a:ext cx="4952112" cy="264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0178" name="Picture 2">
            <a:extLst>
              <a:ext uri="{FF2B5EF4-FFF2-40B4-BE49-F238E27FC236}">
                <a16:creationId xmlns:a16="http://schemas.microsoft.com/office/drawing/2014/main" id="{C9F867BF-54C1-41FD-8CE3-25694AEF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" y="964693"/>
            <a:ext cx="3679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01711"/>
              </p:ext>
            </p:extLst>
          </p:nvPr>
        </p:nvGraphicFramePr>
        <p:xfrm>
          <a:off x="0" y="2285993"/>
          <a:ext cx="9144000" cy="636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Предусмотрено,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тысяч рублей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,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0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культурно- досуговой деятельности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39473,1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38568,3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86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библиотечного обслуживания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9023,3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8878,7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укреплению материально-технической базы учреждений культуры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2338,1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1920,5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102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2021 году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-   3,8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тысяч  рублей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7975" y="53975"/>
            <a:ext cx="6296025" cy="22145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Расходы, произведенные</a:t>
            </a:r>
            <a:b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в области  культуры  в 2021 году</a:t>
            </a:r>
            <a:br>
              <a:rPr lang="ru-RU" sz="2000" i="1" dirty="0">
                <a:effectLst/>
              </a:rPr>
            </a:br>
            <a:endParaRPr lang="ru-RU" sz="2000" i="1" dirty="0">
              <a:effectLst/>
            </a:endParaRP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7AF95482-7C8C-4FA8-A157-2F0252FC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" y="1"/>
            <a:ext cx="2819873" cy="22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1 жителя  в  2021  году –4,2 тысяч  рублей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</a:rPr>
              <a:t>Расходы на социальную политику, </a:t>
            </a:r>
            <a:br>
              <a:rPr lang="ru-RU" sz="2000" b="1" i="1" dirty="0">
                <a:effectLst/>
                <a:latin typeface="Georgia" panose="02040502050405020303" pitchFamily="18" charset="0"/>
              </a:rPr>
            </a:br>
            <a:r>
              <a:rPr lang="ru-RU" sz="2000" b="1" i="1" dirty="0">
                <a:effectLst/>
                <a:latin typeface="Georgia" panose="02040502050405020303" pitchFamily="18" charset="0"/>
              </a:rPr>
              <a:t>произведенные в 2021  году, в процентах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72442699"/>
              </p:ext>
            </p:extLst>
          </p:nvPr>
        </p:nvGraphicFramePr>
        <p:xfrm>
          <a:off x="457200" y="1412776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9290AD-07E6-4D26-8097-46E0BDB55DFD}"/>
              </a:ext>
            </a:extLst>
          </p:cNvPr>
          <p:cNvSpPr txBox="1"/>
          <p:nvPr/>
        </p:nvSpPr>
        <p:spPr>
          <a:xfrm>
            <a:off x="1331640" y="2204864"/>
            <a:ext cx="23812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дефицита бюджета Сосьвинского городского округа</a:t>
            </a:r>
          </a:p>
        </p:txBody>
      </p:sp>
      <p:pic>
        <p:nvPicPr>
          <p:cNvPr id="2050" name="Picture 2" descr="Определены источники финансирования дефицита федерального бюджета на  2022-2024 года">
            <a:extLst>
              <a:ext uri="{FF2B5EF4-FFF2-40B4-BE49-F238E27FC236}">
                <a16:creationId xmlns:a16="http://schemas.microsoft.com/office/drawing/2014/main" id="{EE7A6E80-E145-4D9D-9614-C32D2CD78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9080"/>
            <a:ext cx="3888432" cy="42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836669"/>
              </p:ext>
            </p:extLst>
          </p:nvPr>
        </p:nvGraphicFramePr>
        <p:xfrm>
          <a:off x="539552" y="-192529"/>
          <a:ext cx="8401080" cy="66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548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2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026">
                <a:tc gridSpan="2"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Верхний предел муниципального долга по состоянию   на 01.01.2022 года   составляет  70,1 тысяч  рублей.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 в 2021  году составили  0,1 тысяч рублей</a:t>
                      </a: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Решений о привлечении бюджетных кредитов в отчетном периоде не принимались.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Основными направлениями стратегии управления муниципальным долгом  являлись: своевременность исполнения долговых обязательств городского округа; недопущение увеличение расходов бюджета Сосьвинского городского округа на обслуживание муниципального долга за счет пеней и штрафов; планомерное снижение долговой нагрузки на бюджет Сосьвинского городского округа в среднесрочной перспективе.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75688" cy="107156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 </a:t>
            </a: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Данные о муниципальном  долге  Сосьвинского городского округа  за 2021   год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37484" y="3747229"/>
            <a:ext cx="8083550" cy="64633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729163"/>
              </p:ext>
            </p:extLst>
          </p:nvPr>
        </p:nvGraphicFramePr>
        <p:xfrm>
          <a:off x="428625" y="1556791"/>
          <a:ext cx="8572530" cy="580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601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бюджетом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кредитов, полученных от  других бюджетов бюджетной системы РФ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бюджетных кредитов, предоставленных юридическим лицам из бюджета 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средств на счетах по учету средств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36280,8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-35147,2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386">
                <a:tc gridSpan="3"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  бюджета                                                                         36753,9                     -    34843,9</a:t>
                      </a:r>
                    </a:p>
                    <a:p>
                      <a:endParaRPr lang="ru-RU" sz="1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Сосьвинского  городского округа в 2021  году  исполнен с профицитом 34 843,9 т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ысяч рублей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(превышение  доходов   бюджета  над  его расходами)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28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источникам финансирования  дефицита бюджета в 2021 году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87052"/>
              </p:ext>
            </p:extLst>
          </p:nvPr>
        </p:nvGraphicFramePr>
        <p:xfrm>
          <a:off x="611560" y="1538790"/>
          <a:ext cx="8208911" cy="452638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п/п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национального/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Исполнено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908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«Спорт - норма жизни»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поэтапному внедрению Всероссийского физкультурно-спортивного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комплекса 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«Готов к труду и обороне» (ГТО)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202 000,0</a:t>
                      </a:r>
                      <a:endParaRPr lang="ru-RU" sz="11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3360,6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40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«Современная школа»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 - </a:t>
                      </a: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естественнонаучной и технологической направленностей "Точка роста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i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81157"/>
                  </a:ext>
                </a:extLst>
              </a:tr>
              <a:tr h="30825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ИТОГО: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3546,9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979712" y="303727"/>
            <a:ext cx="7056784" cy="10981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национальных проектов в Сосьвинском  городском округе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2021 году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B833909C-7840-4326-ACE4-9BD78E79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91"/>
            <a:ext cx="165618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51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144016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Итоги реализации муниципальных программ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100354" name="Picture 2" descr="Картинки по запросу итоги реализации муниципальных програм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636912"/>
            <a:ext cx="413385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309425"/>
              </p:ext>
            </p:extLst>
          </p:nvPr>
        </p:nvGraphicFramePr>
        <p:xfrm>
          <a:off x="273050" y="1362075"/>
          <a:ext cx="8513792" cy="44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188640"/>
            <a:ext cx="8712200" cy="11734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Расходы на реализацию муниципальных программ Сосьвинского городского округа  (тыс. рублей) 2021 год в сравнении с 2020 годом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68932"/>
              </p:ext>
            </p:extLst>
          </p:nvPr>
        </p:nvGraphicFramePr>
        <p:xfrm>
          <a:off x="35497" y="843443"/>
          <a:ext cx="9073007" cy="601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8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Профинансировано расходов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рамках программ, всего 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744 306,3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674 582,8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90,6%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3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124 431,6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120 718,4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40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4 310,5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3 854,6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40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155 025,9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103 396,9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7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образования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378 796,6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366 824,3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40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69 894,4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68 072,6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Сосьвинского городского округа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11 528,0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11 396,6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497" y="-1"/>
            <a:ext cx="9130816" cy="84344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b="1" i="1" dirty="0">
                <a:effectLst/>
              </a:rPr>
            </a:br>
            <a:r>
              <a:rPr lang="ru-RU" sz="1800" i="1" dirty="0">
                <a:effectLst/>
                <a:latin typeface="Georgia" panose="02040502050405020303" pitchFamily="18" charset="0"/>
              </a:rPr>
              <a:t>Итоги реализации  муниципальных программ </a:t>
            </a:r>
            <a:br>
              <a:rPr lang="ru-RU" sz="1800" i="1" dirty="0">
                <a:effectLst/>
                <a:latin typeface="Georgia" panose="02040502050405020303" pitchFamily="18" charset="0"/>
              </a:rPr>
            </a:br>
            <a:r>
              <a:rPr lang="ru-RU" sz="1800" i="1" dirty="0">
                <a:effectLst/>
                <a:latin typeface="Georgia" panose="02040502050405020303" pitchFamily="18" charset="0"/>
              </a:rPr>
              <a:t>Сосьвинского городского округа в 2021  году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98425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Контактная информация о Финансовом управлении администрации Сосьвинского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об исполнении бюджета Сосьвинского городского округа за 2021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2020 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7808"/>
              </p:ext>
            </p:extLst>
          </p:nvPr>
        </p:nvGraphicFramePr>
        <p:xfrm>
          <a:off x="0" y="1214422"/>
          <a:ext cx="9143999" cy="574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2025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124 431,6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120 718,4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«Защита населения Сосьвинского городского округа от чрезвычайных ситуаций, обеспечение первичных мер пожарной безопасности»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6 337,9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16796"/>
                  </a:ext>
                </a:extLst>
              </a:tr>
              <a:tr h="57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«Градостроительство и выполнение отдельных функций в области строительства и архитектуры»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976,7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04317"/>
                  </a:ext>
                </a:extLst>
              </a:tr>
              <a:tr h="54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«Социальная поддержка и социальное обслуживание населения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57 316,0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55 752,0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информационных технологий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«Осуществление первичного воинского учета на территории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деятельности органов местного самоуправления Сосьвинского городского округа, подведомственных учреждений»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58 911,2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56 865,9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«Профилактика социально-значимых заболеваний и укрепление здоровья населения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«Противодействие идеологии терроризма, экстремизма и гармонизация межнациональных межконфессиональных отношений на территории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258637"/>
            <a:ext cx="88719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2025 года»</a:t>
            </a:r>
            <a:endParaRPr lang="ru-RU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54299"/>
              </p:ext>
            </p:extLst>
          </p:nvPr>
        </p:nvGraphicFramePr>
        <p:xfrm>
          <a:off x="428596" y="1928803"/>
          <a:ext cx="8429684" cy="43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4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4 310,5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3 854,6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«Управление муниципальной собственностью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19032"/>
                  </a:ext>
                </a:extLst>
              </a:tr>
              <a:tr h="4586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«Создание системы кадастра недвижимости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0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Подпрограмма «Обеспечение реализации муниципальной программы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3 373,5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3 229,8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14290"/>
            <a:ext cx="88924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2025 года»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395279"/>
              </p:ext>
            </p:extLst>
          </p:nvPr>
        </p:nvGraphicFramePr>
        <p:xfrm>
          <a:off x="0" y="1200328"/>
          <a:ext cx="9144001" cy="575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7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155 025,9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103 396,9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«Модернизация объектов коммунальной инфраструктуры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34 191,4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10 819,6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3186"/>
                  </a:ext>
                </a:extLst>
              </a:tr>
              <a:tr h="49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«Организация капитальных ремонтов многоквартирных домов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7 034,6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6 643,1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03631"/>
                  </a:ext>
                </a:extLst>
              </a:tr>
              <a:tr h="49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«Переселение граждан Сосьвинского городского округа из аварийных многоквартирных домов»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«Повышение энергетической эффективности в Сосьвинском городском округе»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22 038,9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1 148,8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947,3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транспортной инфраструктуры и обеспечение безопасности дорожного движения»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36 307,2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33 527,2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«Строительство объектов социальной и коммунальной инфраструктуры Сосьвинского городского округа»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5 943,3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3 470,2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«Предоставление субсидий предприятиям ЖКХ Сосьвинского городского округа»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38 924,3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38 924,3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«Благоустройство населенных пунктов»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9 339,2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8 601,9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0"/>
            <a:ext cx="882221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2025 года»   </a:t>
            </a:r>
            <a:endParaRPr lang="ru-RU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36602"/>
              </p:ext>
            </p:extLst>
          </p:nvPr>
        </p:nvGraphicFramePr>
        <p:xfrm>
          <a:off x="285720" y="913550"/>
          <a:ext cx="8572560" cy="567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9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Сосьвинском городском округе до 2025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378 796,6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366 824,3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дошкольного образования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93 157,1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92 403,2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69976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общего образования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219 055,7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212 706,0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дополнительного образования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40 512,0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36 399,7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отдыха и оздоровления детей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6 056,4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«Укрепление и развитие материально-технической базы образовательных учреждений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8 870,3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8 783,8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 «Развитие образования в Сосьвинском городском округе до 2025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7 702,7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7 627,6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14393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образования в Сосьвинском городском округе до 2025 г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ода»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72460"/>
              </p:ext>
            </p:extLst>
          </p:nvPr>
        </p:nvGraphicFramePr>
        <p:xfrm>
          <a:off x="0" y="1038811"/>
          <a:ext cx="9108505" cy="594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5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69 894,4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68 072,6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«Организация культурно-досуговой деятельности в Сосьвинском городском округе»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41 936,5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40 638,9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62708"/>
                  </a:ext>
                </a:extLst>
              </a:tr>
              <a:tr h="39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системы библиотечного обслуживания населения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9 427,6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23425"/>
                  </a:ext>
                </a:extLst>
              </a:tr>
              <a:tr h="60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потенциала молодежи Сосьвинского городского округа»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«Патриотическое воспитание молодых граждан Сосьвинского городского округа»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дополнительного образования детей в Сосьвинском городском округе»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16 414,3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16 089,3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«Противодействие угрозам безопасности населения Сосьвинского городского округа»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79" y="83166"/>
            <a:ext cx="86439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«Развитие культуры, физической культуры и спорта, молодежной политики в Сосьвинском городском округе до 2025 года»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014833"/>
              </p:ext>
            </p:extLst>
          </p:nvPr>
        </p:nvGraphicFramePr>
        <p:xfrm>
          <a:off x="357158" y="2143116"/>
          <a:ext cx="8429684" cy="307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11 528,0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11 396,6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информационной системы управления финансами»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1 038,1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6079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10 490,0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10 384,6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«Управление муниципальными финансами Сосьвинского городского округа до 2025 года»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449286"/>
              </p:ext>
            </p:extLst>
          </p:nvPr>
        </p:nvGraphicFramePr>
        <p:xfrm>
          <a:off x="357158" y="2143116"/>
          <a:ext cx="8429684" cy="189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404664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Сосьвинского городского округа до 2024 года»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58162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ru-RU" sz="4400" i="1" dirty="0"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по доходам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 по расходам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9036050" cy="1214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0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Структура  Бюджета  для граждан</a:t>
            </a:r>
            <a:b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2000" i="1" dirty="0"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Картинки по запросу &quot;исполнение по доходам  картинки&quot;">
            <a:extLst>
              <a:ext uri="{FF2B5EF4-FFF2-40B4-BE49-F238E27FC236}">
                <a16:creationId xmlns:a16="http://schemas.microsoft.com/office/drawing/2014/main" id="{BC4AD8BA-6825-40BA-BE07-53A64091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0" y="4438834"/>
            <a:ext cx="3224910" cy="25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Картинки по запросу &quot;исполнение по доходам  картинки&quot;">
            <a:extLst>
              <a:ext uri="{FF2B5EF4-FFF2-40B4-BE49-F238E27FC236}">
                <a16:creationId xmlns:a16="http://schemas.microsoft.com/office/drawing/2014/main" id="{627AAEF7-2B33-4188-B796-0E62DD7A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04" y="4418533"/>
            <a:ext cx="5184576" cy="2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420888"/>
            <a:ext cx="2808312" cy="1600856"/>
          </a:xfrm>
        </p:spPr>
        <p:txBody>
          <a:bodyPr/>
          <a:lstStyle/>
          <a:p>
            <a:pPr algn="l"/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Вводная часть</a:t>
            </a:r>
            <a:endParaRPr lang="ru-RU" dirty="0"/>
          </a:p>
        </p:txBody>
      </p:sp>
      <p:pic>
        <p:nvPicPr>
          <p:cNvPr id="49154" name="Picture 2" descr="Картинки по запросу &quot;исполнение по доходам  картинки&quot;">
            <a:extLst>
              <a:ext uri="{FF2B5EF4-FFF2-40B4-BE49-F238E27FC236}">
                <a16:creationId xmlns:a16="http://schemas.microsoft.com/office/drawing/2014/main" id="{EAD56030-6ED6-4D99-A31D-8DA907536F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24" y="-243408"/>
            <a:ext cx="5688632" cy="45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 dirty="0">
                <a:solidFill>
                  <a:srgbClr val="00421E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Бюджет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 dirty="0" err="1">
                <a:solidFill>
                  <a:srgbClr val="00421E"/>
                </a:solidFill>
                <a:latin typeface="Bookman Old Style" pitchFamily="18" charset="0"/>
              </a:rPr>
              <a:t>Профицит</a:t>
            </a:r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 dirty="0">
                <a:latin typeface="Georgia" panose="02040502050405020303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3094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A8DEE8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8943</TotalTime>
  <Words>4315</Words>
  <Application>Microsoft Office PowerPoint</Application>
  <PresentationFormat>Экран (4:3)</PresentationFormat>
  <Paragraphs>1039</Paragraphs>
  <Slides>57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70" baseType="lpstr">
      <vt:lpstr>Arial</vt:lpstr>
      <vt:lpstr>Arial Narrow</vt:lpstr>
      <vt:lpstr>Book Antiqua</vt:lpstr>
      <vt:lpstr>Bookman Old Style</vt:lpstr>
      <vt:lpstr>Calibri</vt:lpstr>
      <vt:lpstr>Calibri Light</vt:lpstr>
      <vt:lpstr>Cambria</vt:lpstr>
      <vt:lpstr>Georgia</vt:lpstr>
      <vt:lpstr>Rockwell</vt:lpstr>
      <vt:lpstr>Times New Roman</vt:lpstr>
      <vt:lpstr>Wingdings</vt:lpstr>
      <vt:lpstr>Атлас</vt:lpstr>
      <vt:lpstr>Диаграмма</vt:lpstr>
      <vt:lpstr>                     ИСПОЛНЕНИЕ БЮДЖЕТА СОСЬВИНСКОГО ГОРОДСКОГО ОКРУГА  ЗА 2021 ГОД       Бюджет для граждан          Бюджет  для граждан  Об исполнении бюджета Сосьвинского городского округа  за 2021 год </vt:lpstr>
      <vt:lpstr>Презентация PowerPoint</vt:lpstr>
      <vt:lpstr> Бюджет для граждан -</vt:lpstr>
      <vt:lpstr>Презентация PowerPoint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Вводная часть</vt:lpstr>
      <vt:lpstr>Презентация PowerPoint</vt:lpstr>
      <vt:lpstr>Презентация PowerPoint</vt:lpstr>
      <vt:lpstr>   Итоги  социально – экономического  развития Сосьвинского городского округа за 2021 год    </vt:lpstr>
      <vt:lpstr>Презентация PowerPoint</vt:lpstr>
      <vt:lpstr>Презентация PowerPoint</vt:lpstr>
      <vt:lpstr>      Основные характеристики бюджета Сосьвинского городского округа в 2021 году </vt:lpstr>
      <vt:lpstr> Основные параметры исполнения бюджета  Сосьвинского  городского округа за 2021  год </vt:lpstr>
      <vt:lpstr>Презентация PowerPoint</vt:lpstr>
      <vt:lpstr>Исполнение бюджета Сосьвинского городского округа   по доходам </vt:lpstr>
      <vt:lpstr>Доходы бюджета Сосьвинского городского округа 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налоговых платежей в бюджет  за 2021 год</vt:lpstr>
      <vt:lpstr>Поступление неналоговых платежей в бюджет 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 расходов бюджета  Сосьвинского городского  округа(тыс. руб.) </vt:lpstr>
      <vt:lpstr>Презентация PowerPoint</vt:lpstr>
      <vt:lpstr>Презентация PowerPoint</vt:lpstr>
      <vt:lpstr> Структура расходов бюджета Сосьвинского городского округа в 2021  году </vt:lpstr>
      <vt:lpstr>Исполнение бюджета по расходам за 2021 год по разделам бюджетной классификации расходов, в %</vt:lpstr>
      <vt:lpstr>  РАСХОДЫ  ДОРОЖНОГО ФОНДА  2021 год</vt:lpstr>
      <vt:lpstr>Расходы на жилищно – коммунальное хозяйство  в 2021 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Сосьвинского городского округа  на  образование в 2021 году </vt:lpstr>
      <vt:lpstr>Расходы, произведенные в области  культуры  в 2021 году </vt:lpstr>
      <vt:lpstr>Расходы на социальную политику,  произведенные в 2021  году, в процентах </vt:lpstr>
      <vt:lpstr>Презентация PowerPoint</vt:lpstr>
      <vt:lpstr> Данные о муниципальном  долге  Сосьвинского городского округа  за 2021   год</vt:lpstr>
      <vt:lpstr>Исполнение бюджета по источникам финансирования  дефицита бюджета в 2021 году</vt:lpstr>
      <vt:lpstr>Презентация PowerPoint</vt:lpstr>
      <vt:lpstr>Презентация PowerPoint</vt:lpstr>
      <vt:lpstr>Расходы на реализацию муниципальных программ Сосьвинского городского округа  (тыс. рублей) 2021 год в сравнении с 2020 годом</vt:lpstr>
      <vt:lpstr> Итоги реализации  муниципальных программ  Сосьвинского городского округа в 2021 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Сосьвинского городского округа за 2013  год</dc:title>
  <dc:creator>1</dc:creator>
  <cp:lastModifiedBy>Алевтина Никитина</cp:lastModifiedBy>
  <cp:revision>1061</cp:revision>
  <cp:lastPrinted>2022-04-04T03:38:07Z</cp:lastPrinted>
  <dcterms:created xsi:type="dcterms:W3CDTF">2014-03-11T04:14:15Z</dcterms:created>
  <dcterms:modified xsi:type="dcterms:W3CDTF">2022-04-19T11:11:27Z</dcterms:modified>
</cp:coreProperties>
</file>