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2" r:id="rId2"/>
    <p:sldId id="259" r:id="rId3"/>
    <p:sldId id="271" r:id="rId4"/>
    <p:sldId id="270" r:id="rId5"/>
    <p:sldId id="269" r:id="rId6"/>
    <p:sldId id="268" r:id="rId7"/>
    <p:sldId id="267" r:id="rId8"/>
    <p:sldId id="266" r:id="rId9"/>
    <p:sldId id="265" r:id="rId10"/>
    <p:sldId id="264" r:id="rId11"/>
    <p:sldId id="263" r:id="rId12"/>
    <p:sldId id="262" r:id="rId13"/>
    <p:sldId id="273" r:id="rId14"/>
    <p:sldId id="260" r:id="rId15"/>
    <p:sldId id="25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1040974529346623E-2"/>
                  <c:y val="-5.23138832997988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FC-42CF-9AA3-F508ABC565AE}"/>
                </c:ext>
              </c:extLst>
            </c:dLbl>
            <c:dLbl>
              <c:idx val="1"/>
              <c:layout>
                <c:manualLayout>
                  <c:x val="2.4363233665559165E-2"/>
                  <c:y val="-5.63380281690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FC-42CF-9AA3-F508ABC565AE}"/>
                </c:ext>
              </c:extLst>
            </c:dLbl>
            <c:dLbl>
              <c:idx val="2"/>
              <c:layout>
                <c:manualLayout>
                  <c:x val="2.6578073089700997E-2"/>
                  <c:y val="-6.0362173038229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5FC-42CF-9AA3-F508ABC565AE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16,1 тыс.чел.)</c:v>
                </c:pt>
                <c:pt idx="1">
                  <c:v>Рефтинский ГО (Числ.нас. 16,2 тыс.чел.)</c:v>
                </c:pt>
                <c:pt idx="2">
                  <c:v>Сосьвинский ГО (Числ.нас.14,0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53347.3</c:v>
                </c:pt>
                <c:pt idx="1">
                  <c:v>149163</c:v>
                </c:pt>
                <c:pt idx="2">
                  <c:v>100100.46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FC-42CF-9AA3-F508ABC565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3083984"/>
        <c:axId val="314001584"/>
        <c:axId val="0"/>
      </c:bar3DChart>
      <c:catAx>
        <c:axId val="31308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4001584"/>
        <c:crosses val="autoZero"/>
        <c:auto val="1"/>
        <c:lblAlgn val="ctr"/>
        <c:lblOffset val="100"/>
        <c:noMultiLvlLbl val="0"/>
      </c:catAx>
      <c:valAx>
        <c:axId val="314001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3083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3758099352051837E-2"/>
                  <c:y val="-6.8359375000000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BE-46B6-8554-77C990EA4FFB}"/>
                </c:ext>
              </c:extLst>
            </c:dLbl>
            <c:dLbl>
              <c:idx val="1"/>
              <c:layout>
                <c:manualLayout>
                  <c:x val="2.0518358531317494E-2"/>
                  <c:y val="-6.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CBE-46B6-8554-77C990EA4FFB}"/>
                </c:ext>
              </c:extLst>
            </c:dLbl>
            <c:dLbl>
              <c:idx val="2"/>
              <c:layout>
                <c:manualLayout>
                  <c:x val="2.3758099352051837E-2"/>
                  <c:y val="-7.2265625000000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CBE-46B6-8554-77C990EA4FFB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16,1 тыс.чел.)</c:v>
                </c:pt>
                <c:pt idx="1">
                  <c:v>Рефтинский ГО (Числ.нас. 16,2 тыс.чел.)</c:v>
                </c:pt>
                <c:pt idx="2">
                  <c:v>Сосьвинский ГО (Числ.нас.14,0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642.79999999999995</c:v>
                </c:pt>
                <c:pt idx="1">
                  <c:v>764</c:v>
                </c:pt>
                <c:pt idx="2">
                  <c:v>263.5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BE-46B6-8554-77C990EA4F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81576192"/>
        <c:axId val="538179216"/>
        <c:axId val="0"/>
      </c:bar3DChart>
      <c:catAx>
        <c:axId val="68157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8179216"/>
        <c:crosses val="autoZero"/>
        <c:auto val="1"/>
        <c:lblAlgn val="ctr"/>
        <c:lblOffset val="100"/>
        <c:noMultiLvlLbl val="0"/>
      </c:catAx>
      <c:valAx>
        <c:axId val="538179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157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3.1948881789137379E-2"/>
                  <c:y val="-5.6640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2F-45BA-B1AF-AFBF8851D689}"/>
                </c:ext>
              </c:extLst>
            </c:dLbl>
            <c:dLbl>
              <c:idx val="1"/>
              <c:layout>
                <c:manualLayout>
                  <c:x val="1.9169329073482351E-2"/>
                  <c:y val="-6.4453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B2F-45BA-B1AF-AFBF8851D689}"/>
                </c:ext>
              </c:extLst>
            </c:dLbl>
            <c:dLbl>
              <c:idx val="2"/>
              <c:layout>
                <c:manualLayout>
                  <c:x val="2.9818956336528223E-2"/>
                  <c:y val="-5.66406250000000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2F-45BA-B1AF-AFBF8851D689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16,1 тыс.чел.)</c:v>
                </c:pt>
                <c:pt idx="1">
                  <c:v>Рефтинский ГО (Числ.нас. 16,2 тыс.чел.)</c:v>
                </c:pt>
                <c:pt idx="2">
                  <c:v>Сосьвинский ГО (Числ.нас.14,0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1184.0999999999999</c:v>
                </c:pt>
                <c:pt idx="1">
                  <c:v>5948</c:v>
                </c:pt>
                <c:pt idx="2">
                  <c:v>73.459999999999994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2F-45BA-B1AF-AFBF8851D6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7802512"/>
        <c:axId val="540442176"/>
        <c:axId val="0"/>
      </c:bar3DChart>
      <c:catAx>
        <c:axId val="317802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0442176"/>
        <c:crosses val="autoZero"/>
        <c:auto val="1"/>
        <c:lblAlgn val="ctr"/>
        <c:lblOffset val="100"/>
        <c:noMultiLvlLbl val="0"/>
      </c:catAx>
      <c:valAx>
        <c:axId val="540442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7802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1" u="none" strike="noStrike" kern="1200" cap="none" spc="2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/>
              <a:t>ПРОЧИЕ</a:t>
            </a:r>
            <a:r>
              <a:rPr lang="ru-RU" baseline="0" dirty="0"/>
              <a:t> НЕНАЛОГОВЫЕ ДОХОДЫ</a:t>
            </a:r>
            <a:endParaRPr lang="ru-RU" dirty="0"/>
          </a:p>
        </c:rich>
      </c:tx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6.3897763578274758E-3"/>
                  <c:y val="-3.90609621062984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2F-45BA-B1AF-AFBF8851D689}"/>
                </c:ext>
              </c:extLst>
            </c:dLbl>
            <c:dLbl>
              <c:idx val="1"/>
              <c:layout>
                <c:manualLayout>
                  <c:x val="3.1948881789137379E-3"/>
                  <c:y val="-7.8123462106299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B2F-45BA-B1AF-AFBF8851D689}"/>
                </c:ext>
              </c:extLst>
            </c:dLbl>
            <c:dLbl>
              <c:idx val="2"/>
              <c:layout>
                <c:manualLayout>
                  <c:x val="6.3897763578274758E-3"/>
                  <c:y val="-3.9061731053149605E-3"/>
                </c:manualLayout>
              </c:layout>
              <c:spPr>
                <a:gradFill rotWithShape="1">
                  <a:gsLst>
                    <a:gs pos="0">
                      <a:schemeClr val="accent1">
                        <a:tint val="62000"/>
                        <a:hueMod val="94000"/>
                        <a:satMod val="140000"/>
                        <a:lumMod val="110000"/>
                      </a:schemeClr>
                    </a:gs>
                    <a:gs pos="100000">
                      <a:schemeClr val="accent1">
                        <a:tint val="84000"/>
                        <a:satMod val="160000"/>
                      </a:schemeClr>
                    </a:gs>
                  </a:gsLst>
                  <a:lin ang="5400000" scaled="0"/>
                </a:gradFill>
                <a:ln w="9525" cap="rnd" cmpd="sng" algn="ctr">
                  <a:solidFill>
                    <a:schemeClr val="accent1">
                      <a:tint val="76000"/>
                      <a:alpha val="60000"/>
                      <a:hueMod val="94000"/>
                    </a:schemeClr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dk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794462193823218E-2"/>
                      <c:h val="4.5703124999999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8B2F-45BA-B1AF-AFBF8851D689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16,1 тыс.чел.)</c:v>
                </c:pt>
                <c:pt idx="1">
                  <c:v>Рефтинский ГО (Числ.нас. 16,2 тыс.чел.)</c:v>
                </c:pt>
                <c:pt idx="2">
                  <c:v>Сосьвинский ГО (Числ.нас.14,0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-2</c:v>
                </c:pt>
                <c:pt idx="1">
                  <c:v>-480</c:v>
                </c:pt>
                <c:pt idx="2">
                  <c:v>-2.2400000000000002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2F-45BA-B1AF-AFBF8851D6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7802512"/>
        <c:axId val="540442176"/>
        <c:axId val="0"/>
      </c:bar3DChart>
      <c:catAx>
        <c:axId val="317802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0442176"/>
        <c:crosses val="autoZero"/>
        <c:auto val="1"/>
        <c:lblAlgn val="ctr"/>
        <c:lblOffset val="100"/>
        <c:noMultiLvlLbl val="0"/>
      </c:catAx>
      <c:valAx>
        <c:axId val="540442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7802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6030370986589491E-2"/>
                  <c:y val="-7.0000000000000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E8-4EEB-8AF9-C6C0B692B9A5}"/>
                </c:ext>
              </c:extLst>
            </c:dLbl>
            <c:dLbl>
              <c:idx val="1"/>
              <c:layout>
                <c:manualLayout>
                  <c:x val="2.169197582215791E-2"/>
                  <c:y val="-7.0000000000000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2E8-4EEB-8AF9-C6C0B692B9A5}"/>
                </c:ext>
              </c:extLst>
            </c:dLbl>
            <c:dLbl>
              <c:idx val="2"/>
              <c:layout>
                <c:manualLayout>
                  <c:x val="3.0368766151020913E-2"/>
                  <c:y val="-6.9999999999999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E8-4EEB-8AF9-C6C0B692B9A5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16,1 тыс.чел.)</c:v>
                </c:pt>
                <c:pt idx="1">
                  <c:v>Рефтинский ГО (Числ.нас. 16,2 тыс.чел.)</c:v>
                </c:pt>
                <c:pt idx="2">
                  <c:v>Сосьвинский ГО (Числ.нас.14,0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500044.7</c:v>
                </c:pt>
                <c:pt idx="1">
                  <c:v>267434</c:v>
                </c:pt>
                <c:pt idx="2">
                  <c:v>329026.46000000002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E8-4EEB-8AF9-C6C0B692B9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5789904"/>
        <c:axId val="485977568"/>
        <c:axId val="0"/>
      </c:bar3DChart>
      <c:catAx>
        <c:axId val="81578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5977568"/>
        <c:crosses val="autoZero"/>
        <c:auto val="1"/>
        <c:lblAlgn val="ctr"/>
        <c:lblOffset val="100"/>
        <c:noMultiLvlLbl val="0"/>
      </c:catAx>
      <c:valAx>
        <c:axId val="485977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578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ИТОГО ДОХОДОВ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4784482758620691E-2"/>
                  <c:y val="-7.7380952380952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DBC-47B1-8916-B397C9B414FF}"/>
                </c:ext>
              </c:extLst>
            </c:dLbl>
            <c:dLbl>
              <c:idx val="1"/>
              <c:layout>
                <c:manualLayout>
                  <c:x val="2.9094827586206896E-2"/>
                  <c:y val="-6.9444444444444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DBC-47B1-8916-B397C9B414FF}"/>
                </c:ext>
              </c:extLst>
            </c:dLbl>
            <c:dLbl>
              <c:idx val="2"/>
              <c:layout>
                <c:manualLayout>
                  <c:x val="2.5862068965517085E-2"/>
                  <c:y val="-6.5476190476190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DBC-47B1-8916-B397C9B414FF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Лист1!$A$3:$A$5</c:f>
              <c:strCache>
                <c:ptCount val="3"/>
                <c:pt idx="0">
                  <c:v>Верхотурский ГО (Числ.нас. 16,1 тыс.чел.)</c:v>
                </c:pt>
                <c:pt idx="1">
                  <c:v>Рефтинский ГО (Числ.нас. 16,2 тыс.чел.)</c:v>
                </c:pt>
                <c:pt idx="2">
                  <c:v>Сосьвинский ГО (Числ.нас.14,0 тыс.чел.)</c:v>
                </c:pt>
              </c:strCache>
            </c:strRef>
          </c:cat>
          <c:val>
            <c:numRef>
              <c:f>Лист1!$B$3:$B$5</c:f>
              <c:numCache>
                <c:formatCode>#,##0.00</c:formatCode>
                <c:ptCount val="3"/>
                <c:pt idx="0">
                  <c:v>553392</c:v>
                </c:pt>
                <c:pt idx="1">
                  <c:v>416597</c:v>
                </c:pt>
                <c:pt idx="2">
                  <c:v>429126.92300000001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BC-47B1-8916-B397C9B414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83502976"/>
        <c:axId val="306402576"/>
        <c:axId val="0"/>
      </c:bar3DChart>
      <c:catAx>
        <c:axId val="48350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6402576"/>
        <c:crosses val="autoZero"/>
        <c:auto val="1"/>
        <c:lblAlgn val="ctr"/>
        <c:lblOffset val="100"/>
        <c:noMultiLvlLbl val="0"/>
      </c:catAx>
      <c:valAx>
        <c:axId val="306402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3502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ПРИБЫЛЬ, ДОХОДЫ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1715526601520048E-2"/>
                  <c:y val="-6.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C19-451F-BBEC-8901912E05F6}"/>
                </c:ext>
              </c:extLst>
            </c:dLbl>
            <c:dLbl>
              <c:idx val="1"/>
              <c:layout>
                <c:manualLayout>
                  <c:x val="2.2801302931596091E-2"/>
                  <c:y val="-5.1999999999999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19-451F-BBEC-8901912E05F6}"/>
                </c:ext>
              </c:extLst>
            </c:dLbl>
            <c:dLbl>
              <c:idx val="2"/>
              <c:layout>
                <c:manualLayout>
                  <c:x val="2.4972855591748101E-2"/>
                  <c:y val="-6.600000000000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19-451F-BBEC-8901912E05F6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(Числ.нас.16,1 тыс.чел.)</c:v>
                </c:pt>
                <c:pt idx="1">
                  <c:v>Рефтинский ГО (Числ.нас. 16,2 тыс.чел.)</c:v>
                </c:pt>
                <c:pt idx="2">
                  <c:v>Сосьвинский ГО (Числ.нас.14,0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18211.8</c:v>
                </c:pt>
                <c:pt idx="1">
                  <c:v>83772</c:v>
                </c:pt>
                <c:pt idx="2">
                  <c:v>82229.7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19-451F-BBEC-8901912E05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86828688"/>
        <c:axId val="345736800"/>
        <c:axId val="0"/>
      </c:bar3DChart>
      <c:catAx>
        <c:axId val="48682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736800"/>
        <c:crosses val="autoZero"/>
        <c:auto val="1"/>
        <c:lblAlgn val="ctr"/>
        <c:lblOffset val="100"/>
        <c:noMultiLvlLbl val="0"/>
      </c:catAx>
      <c:valAx>
        <c:axId val="345736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6828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ТОВАРЫ (РАБОТЫ,УСЛУГИ), РЕАЛИЗУЕМЫЕ НА ТЕРРИТОРИИ РОССИЙСКОЙ ФЕДЕРАЦИИ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2532188841201718E-2"/>
                  <c:y val="-7.072691552062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D7-40DE-B7C4-5065672D339F}"/>
                </c:ext>
              </c:extLst>
            </c:dLbl>
            <c:dLbl>
              <c:idx val="1"/>
              <c:layout>
                <c:manualLayout>
                  <c:x val="1.6094420600858292E-2"/>
                  <c:y val="-5.3045186640471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D7-40DE-B7C4-5065672D339F}"/>
                </c:ext>
              </c:extLst>
            </c:dLbl>
            <c:dLbl>
              <c:idx val="2"/>
              <c:layout>
                <c:manualLayout>
                  <c:x val="1.9313304721029885E-2"/>
                  <c:y val="-5.69744597249508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D7-40DE-B7C4-5065672D339F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16,1 тыс.чел.)</c:v>
                </c:pt>
                <c:pt idx="1">
                  <c:v>Рефтинский ГО (Числ.нас. 16,2 тыс.чел.)</c:v>
                </c:pt>
                <c:pt idx="2">
                  <c:v>Сосьвинский ГО (Числ.нас.14,0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9508.4</c:v>
                </c:pt>
                <c:pt idx="1">
                  <c:v>1619</c:v>
                </c:pt>
                <c:pt idx="2">
                  <c:v>5596.01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D7-40DE-B7C4-5065672D33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5448416"/>
        <c:axId val="199999952"/>
        <c:axId val="0"/>
      </c:bar3DChart>
      <c:catAx>
        <c:axId val="34544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9999952"/>
        <c:crosses val="autoZero"/>
        <c:auto val="1"/>
        <c:lblAlgn val="ctr"/>
        <c:lblOffset val="100"/>
        <c:noMultiLvlLbl val="0"/>
      </c:catAx>
      <c:valAx>
        <c:axId val="19999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5448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2483940042826514E-2"/>
                  <c:y val="-7.0866141732283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E58-43E8-B5EF-ED628A32FA66}"/>
                </c:ext>
              </c:extLst>
            </c:dLbl>
            <c:dLbl>
              <c:idx val="1"/>
              <c:layout>
                <c:manualLayout>
                  <c:x val="2.4625267665952889E-2"/>
                  <c:y val="-5.51181102362206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E58-43E8-B5EF-ED628A32FA66}"/>
                </c:ext>
              </c:extLst>
            </c:dLbl>
            <c:dLbl>
              <c:idx val="2"/>
              <c:layout>
                <c:manualLayout>
                  <c:x val="2.569593147751606E-2"/>
                  <c:y val="-5.905511811023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E58-43E8-B5EF-ED628A32FA66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16,1 тыс.чел.)</c:v>
                </c:pt>
                <c:pt idx="1">
                  <c:v>Рефтинский ГО (Числ.нас. 16,2 тыс.чел.)</c:v>
                </c:pt>
                <c:pt idx="2">
                  <c:v>Сосьвинский ГО (Числ.нас.14,0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8376.1</c:v>
                </c:pt>
                <c:pt idx="1">
                  <c:v>4023</c:v>
                </c:pt>
                <c:pt idx="2">
                  <c:v>3023.73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58-43E8-B5EF-ED628A32FA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1245216"/>
        <c:axId val="318244800"/>
        <c:axId val="0"/>
      </c:bar3DChart>
      <c:catAx>
        <c:axId val="35124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8244800"/>
        <c:crosses val="autoZero"/>
        <c:auto val="1"/>
        <c:lblAlgn val="ctr"/>
        <c:lblOffset val="100"/>
        <c:noMultiLvlLbl val="0"/>
      </c:catAx>
      <c:valAx>
        <c:axId val="318244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1245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ИМУЩЕСТВО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9347826086956522E-2"/>
                  <c:y val="-6.5868263473053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2A5-4E26-9204-3CE116CB70A0}"/>
                </c:ext>
              </c:extLst>
            </c:dLbl>
            <c:dLbl>
              <c:idx val="1"/>
              <c:layout>
                <c:manualLayout>
                  <c:x val="2.5000000000000001E-2"/>
                  <c:y val="-6.5868263473053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2A5-4E26-9204-3CE116CB70A0}"/>
                </c:ext>
              </c:extLst>
            </c:dLbl>
            <c:dLbl>
              <c:idx val="2"/>
              <c:layout>
                <c:manualLayout>
                  <c:x val="3.0434782608695653E-2"/>
                  <c:y val="-6.7864271457085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2A5-4E26-9204-3CE116CB70A0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16,1 тыс.чел.)</c:v>
                </c:pt>
                <c:pt idx="1">
                  <c:v>Рефтинский ГО (Числ.нас. 16,2 тыс.чел.)</c:v>
                </c:pt>
                <c:pt idx="2">
                  <c:v>Сосьвинский ГО (Числ.нас.14,0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5986.5</c:v>
                </c:pt>
                <c:pt idx="1">
                  <c:v>6844</c:v>
                </c:pt>
                <c:pt idx="2">
                  <c:v>4094.23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A5-4E26-9204-3CE116CB7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1248128"/>
        <c:axId val="491018016"/>
        <c:axId val="0"/>
      </c:bar3DChart>
      <c:catAx>
        <c:axId val="35124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1018016"/>
        <c:crosses val="autoZero"/>
        <c:auto val="1"/>
        <c:lblAlgn val="ctr"/>
        <c:lblOffset val="100"/>
        <c:noMultiLvlLbl val="0"/>
      </c:catAx>
      <c:valAx>
        <c:axId val="491018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1248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8138528138528098E-2"/>
                  <c:y val="-6.5606361829025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F1-444F-844E-C28EB4793958}"/>
                </c:ext>
              </c:extLst>
            </c:dLbl>
            <c:dLbl>
              <c:idx val="1"/>
              <c:layout>
                <c:manualLayout>
                  <c:x val="1.839826839826832E-2"/>
                  <c:y val="-5.9642147117296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F1-444F-844E-C28EB4793958}"/>
                </c:ext>
              </c:extLst>
            </c:dLbl>
            <c:dLbl>
              <c:idx val="2"/>
              <c:layout>
                <c:manualLayout>
                  <c:x val="2.4891774891774732E-2"/>
                  <c:y val="-6.7594433399602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FF1-444F-844E-C28EB4793958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16,1 тыс.чел.)</c:v>
                </c:pt>
                <c:pt idx="1">
                  <c:v>Рефтинский ГО (Числ.нас. 16,2 тыс.чел.)</c:v>
                </c:pt>
                <c:pt idx="2">
                  <c:v>Сосьвинский ГО (Числ.нас.14,0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1250.2</c:v>
                </c:pt>
                <c:pt idx="1">
                  <c:v>25</c:v>
                </c:pt>
                <c:pt idx="2">
                  <c:v>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F1-444F-844E-C28EB47939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2841920"/>
        <c:axId val="199835872"/>
        <c:axId val="0"/>
      </c:bar3DChart>
      <c:catAx>
        <c:axId val="49284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9835872"/>
        <c:crosses val="autoZero"/>
        <c:auto val="1"/>
        <c:lblAlgn val="ctr"/>
        <c:lblOffset val="100"/>
        <c:noMultiLvlLbl val="0"/>
      </c:catAx>
      <c:valAx>
        <c:axId val="199835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284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6816304347826089"/>
          <c:y val="0"/>
        </c:manualLayout>
      </c:layout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3.0434782608695653E-2"/>
                  <c:y val="-5.4766734279918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8B-4AAF-98DC-0217FBC8A8EE}"/>
                </c:ext>
              </c:extLst>
            </c:dLbl>
            <c:dLbl>
              <c:idx val="1"/>
              <c:layout>
                <c:manualLayout>
                  <c:x val="2.5000000000000001E-2"/>
                  <c:y val="-7.5050709939148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8B-4AAF-98DC-0217FBC8A8EE}"/>
                </c:ext>
              </c:extLst>
            </c:dLbl>
            <c:dLbl>
              <c:idx val="2"/>
              <c:layout>
                <c:manualLayout>
                  <c:x val="2.0652173913043477E-2"/>
                  <c:y val="-6.2880324543610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8B-4AAF-98DC-0217FBC8A8EE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16,1 тыс.чел.)</c:v>
                </c:pt>
                <c:pt idx="1">
                  <c:v>Рефтинский ГО (Числ.нас. 16,2 тыс.чел.)</c:v>
                </c:pt>
                <c:pt idx="2">
                  <c:v>Сосьвинский ГО (Числ.нас.14,0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5941</c:v>
                </c:pt>
                <c:pt idx="1">
                  <c:v>6854</c:v>
                </c:pt>
                <c:pt idx="2">
                  <c:v>2165.5300000000002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8B-4AAF-98DC-0217FBC8A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4009840"/>
        <c:axId val="353710960"/>
        <c:axId val="0"/>
      </c:bar3DChart>
      <c:catAx>
        <c:axId val="354009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3710960"/>
        <c:crosses val="autoZero"/>
        <c:auto val="1"/>
        <c:lblAlgn val="ctr"/>
        <c:lblOffset val="100"/>
        <c:noMultiLvlLbl val="0"/>
      </c:catAx>
      <c:valAx>
        <c:axId val="353710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4009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1" u="none" strike="noStrike" kern="1200" cap="none" spc="2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/>
              <a:t>ПЛАТЕЖИ ЗА ПОЛЬЗОВАНИЕ  ПРИРОДНЫМИ РЕСУРСАМИ</a:t>
            </a:r>
          </a:p>
        </c:rich>
      </c:tx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5974025974025976E-2"/>
                  <c:y val="-5.6974305029160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E7-42F2-8E2D-DC524287A3AA}"/>
                </c:ext>
              </c:extLst>
            </c:dLbl>
            <c:dLbl>
              <c:idx val="1"/>
              <c:layout>
                <c:manualLayout>
                  <c:x val="2.4891774891774892E-2"/>
                  <c:y val="-6.0903732809430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9E7-42F2-8E2D-DC524287A3AA}"/>
                </c:ext>
              </c:extLst>
            </c:dLbl>
            <c:dLbl>
              <c:idx val="2"/>
              <c:layout>
                <c:manualLayout>
                  <c:x val="2.4891774891774892E-2"/>
                  <c:y val="-6.8762278978389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9E7-42F2-8E2D-DC524287A3AA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16,1 тыс.чел.)</c:v>
                </c:pt>
                <c:pt idx="1">
                  <c:v>Рефтинский ГО (Числ.нас. 16,2 тыс.чел.)</c:v>
                </c:pt>
                <c:pt idx="2">
                  <c:v>Сосьвинский ГО (Числ.нас.14,0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45</c:v>
                </c:pt>
                <c:pt idx="1">
                  <c:v>38220</c:v>
                </c:pt>
                <c:pt idx="2">
                  <c:v>19.079999999999998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E7-42F2-8E2D-DC524287A3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50765456"/>
        <c:axId val="677282112"/>
        <c:axId val="0"/>
      </c:bar3DChart>
      <c:catAx>
        <c:axId val="55076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7282112"/>
        <c:crosses val="autoZero"/>
        <c:auto val="1"/>
        <c:lblAlgn val="ctr"/>
        <c:lblOffset val="100"/>
        <c:noMultiLvlLbl val="0"/>
      </c:catAx>
      <c:valAx>
        <c:axId val="677282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0765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gradFill rotWithShape="1">
          <a:gsLst>
            <a:gs pos="0">
              <a:schemeClr val="accent1">
                <a:tint val="62000"/>
                <a:hueMod val="94000"/>
                <a:satMod val="140000"/>
                <a:lumMod val="110000"/>
              </a:schemeClr>
            </a:gs>
            <a:gs pos="100000">
              <a:schemeClr val="accent1">
                <a:tint val="84000"/>
                <a:satMod val="160000"/>
              </a:schemeClr>
            </a:gs>
          </a:gsLst>
          <a:lin ang="5400000" scaled="0"/>
        </a:gradFill>
        <a:ln w="9525" cap="rnd" cmpd="sng" algn="ctr">
          <a:solidFill>
            <a:schemeClr val="accent1">
              <a:tint val="76000"/>
              <a:alpha val="60000"/>
              <a:hueMod val="94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1" u="none" strike="noStrike" kern="1200" cap="none" spc="20" baseline="0">
              <a:solidFill>
                <a:schemeClr val="dk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ОКАЗАНИЯ ПЛАТНЫХ УСЛУГ (РАБОТ)  И КОМПЕНСАЦИИ ЗАТРАТ ГОСУДАРСТВА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hueMod val="94000"/>
                    <a:satMod val="140000"/>
                    <a:lumMod val="110000"/>
                  </a:schemeClr>
                </a:gs>
                <a:gs pos="100000">
                  <a:schemeClr val="accent1">
                    <a:tint val="84000"/>
                    <a:satMod val="160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2.2875816993464051E-2"/>
                  <c:y val="-6.3116370808678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70-4FC0-8456-48C4E0D0B9F3}"/>
                </c:ext>
              </c:extLst>
            </c:dLbl>
            <c:dLbl>
              <c:idx val="1"/>
              <c:layout>
                <c:manualLayout>
                  <c:x val="1.7429193899782053E-2"/>
                  <c:y val="-5.52268244575937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C70-4FC0-8456-48C4E0D0B9F3}"/>
                </c:ext>
              </c:extLst>
            </c:dLbl>
            <c:dLbl>
              <c:idx val="2"/>
              <c:layout>
                <c:manualLayout>
                  <c:x val="2.6143790849673203E-2"/>
                  <c:y val="-4.9309664694280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C70-4FC0-8456-48C4E0D0B9F3}"/>
                </c:ext>
              </c:extLst>
            </c:dLbl>
            <c:spPr>
              <a:gradFill rotWithShape="1">
                <a:gsLst>
                  <a:gs pos="0">
                    <a:schemeClr val="accent1">
                      <a:tint val="62000"/>
                      <a:hueMod val="94000"/>
                      <a:satMod val="140000"/>
                      <a:lumMod val="110000"/>
                    </a:schemeClr>
                  </a:gs>
                  <a:gs pos="100000">
                    <a:schemeClr val="accent1">
                      <a:tint val="84000"/>
                      <a:satMod val="160000"/>
                    </a:schemeClr>
                  </a:gs>
                </a:gsLst>
                <a:lin ang="5400000" scaled="0"/>
              </a:gradFill>
              <a:ln w="9525" cap="rnd" cmpd="sng" algn="ctr">
                <a:solidFill>
                  <a:schemeClr val="accent1">
                    <a:tint val="76000"/>
                    <a:alpha val="60000"/>
                    <a:hueMod val="94000"/>
                  </a:schemeClr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Верхотурский ГО (Числ.нас. 16,1 тыс.чел.)</c:v>
                </c:pt>
                <c:pt idx="1">
                  <c:v>Рефтинский ГО (Числ.нас. 16,2 тыс.чел.)</c:v>
                </c:pt>
                <c:pt idx="2">
                  <c:v>Сосьвинский ГО (Числ.нас.14,0 тыс.чел.)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2203.4</c:v>
                </c:pt>
                <c:pt idx="1">
                  <c:v>1574</c:v>
                </c:pt>
                <c:pt idx="2">
                  <c:v>2382.44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70-4FC0-8456-48C4E0D0B9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85236064"/>
        <c:axId val="669014592"/>
        <c:axId val="0"/>
      </c:bar3DChart>
      <c:catAx>
        <c:axId val="68523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9014592"/>
        <c:crosses val="autoZero"/>
        <c:auto val="1"/>
        <c:lblAlgn val="ctr"/>
        <c:lblOffset val="100"/>
        <c:noMultiLvlLbl val="0"/>
      </c:catAx>
      <c:valAx>
        <c:axId val="669014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85236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454D74-7229-4070-AC5C-41CF891F1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54000"/>
            <a:ext cx="11480800" cy="626110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Autofit/>
          </a:bodyPr>
          <a:lstStyle/>
          <a:p>
            <a:pPr algn="ctr"/>
            <a:r>
              <a:rPr lang="ru-RU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Сопоставимые параметры по доходам за 9 месяцев 2018 года с другими городскими округами</a:t>
            </a:r>
          </a:p>
        </p:txBody>
      </p:sp>
    </p:spTree>
    <p:extLst>
      <p:ext uri="{BB962C8B-B14F-4D97-AF65-F5344CB8AC3E}">
        <p14:creationId xmlns:p14="http://schemas.microsoft.com/office/powerpoint/2010/main" val="3574403832"/>
      </p:ext>
    </p:extLst>
  </p:cSld>
  <p:clrMapOvr>
    <a:masterClrMapping/>
  </p:clrMapOvr>
  <p:transition spd="slow" advTm="3000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DA88187-6701-44CC-9D59-B5691408ED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935475"/>
              </p:ext>
            </p:extLst>
          </p:nvPr>
        </p:nvGraphicFramePr>
        <p:xfrm>
          <a:off x="266700" y="152400"/>
          <a:ext cx="11658600" cy="643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6596962"/>
      </p:ext>
    </p:extLst>
  </p:cSld>
  <p:clrMapOvr>
    <a:masterClrMapping/>
  </p:clrMapOvr>
  <p:transition spd="slow" advTm="3000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F21278DC-F401-47C5-B311-E7E22E32DC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894316"/>
              </p:ext>
            </p:extLst>
          </p:nvPr>
        </p:nvGraphicFramePr>
        <p:xfrm>
          <a:off x="177800" y="114300"/>
          <a:ext cx="11760200" cy="650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9791983"/>
      </p:ext>
    </p:extLst>
  </p:cSld>
  <p:clrMapOvr>
    <a:masterClrMapping/>
  </p:clrMapOvr>
  <p:transition spd="slow" advTm="3000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674875F0-0160-40A8-BD22-218B0E0399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6020967"/>
              </p:ext>
            </p:extLst>
          </p:nvPr>
        </p:nvGraphicFramePr>
        <p:xfrm>
          <a:off x="152400" y="165100"/>
          <a:ext cx="11925300" cy="650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1108147"/>
      </p:ext>
    </p:extLst>
  </p:cSld>
  <p:clrMapOvr>
    <a:masterClrMapping/>
  </p:clrMapOvr>
  <p:transition spd="slow" advTm="3000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674875F0-0160-40A8-BD22-218B0E0399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6484836"/>
              </p:ext>
            </p:extLst>
          </p:nvPr>
        </p:nvGraphicFramePr>
        <p:xfrm>
          <a:off x="152400" y="165100"/>
          <a:ext cx="11925300" cy="650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2238279"/>
      </p:ext>
    </p:extLst>
  </p:cSld>
  <p:clrMapOvr>
    <a:masterClrMapping/>
  </p:clrMapOvr>
  <p:transition spd="slow" advTm="3000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01E2143-C746-4935-A0F8-7E24B24BF3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358860"/>
              </p:ext>
            </p:extLst>
          </p:nvPr>
        </p:nvGraphicFramePr>
        <p:xfrm>
          <a:off x="292100" y="241300"/>
          <a:ext cx="11709399" cy="635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6963769"/>
      </p:ext>
    </p:extLst>
  </p:cSld>
  <p:clrMapOvr>
    <a:masterClrMapping/>
  </p:clrMapOvr>
  <p:transition spd="slow" advTm="3000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1AFF58D5-85B6-402F-92B7-BE33C49725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080657"/>
              </p:ext>
            </p:extLst>
          </p:nvPr>
        </p:nvGraphicFramePr>
        <p:xfrm>
          <a:off x="203200" y="241300"/>
          <a:ext cx="117856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3325368"/>
      </p:ext>
    </p:extLst>
  </p:cSld>
  <p:clrMapOvr>
    <a:masterClrMapping/>
  </p:clrMapOvr>
  <p:transition spd="slow" advTm="3000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E0E4323-46B6-43F5-91F0-F0943D3ED5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4622201"/>
              </p:ext>
            </p:extLst>
          </p:nvPr>
        </p:nvGraphicFramePr>
        <p:xfrm>
          <a:off x="292100" y="241300"/>
          <a:ext cx="11468100" cy="631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6473888"/>
      </p:ext>
    </p:extLst>
  </p:cSld>
  <p:clrMapOvr>
    <a:masterClrMapping/>
  </p:clrMapOvr>
  <p:transition spd="slow" advTm="3000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36F8FAD-5313-4CBF-8603-0A0CEC059E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550404"/>
              </p:ext>
            </p:extLst>
          </p:nvPr>
        </p:nvGraphicFramePr>
        <p:xfrm>
          <a:off x="254000" y="165100"/>
          <a:ext cx="11696700" cy="635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4212650"/>
      </p:ext>
    </p:extLst>
  </p:cSld>
  <p:clrMapOvr>
    <a:masterClrMapping/>
  </p:clrMapOvr>
  <p:transition spd="slow" advTm="3000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255280F-E2A0-4885-B942-F0C793974B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580453"/>
              </p:ext>
            </p:extLst>
          </p:nvPr>
        </p:nvGraphicFramePr>
        <p:xfrm>
          <a:off x="190500" y="177800"/>
          <a:ext cx="11836400" cy="646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685127"/>
      </p:ext>
    </p:extLst>
  </p:cSld>
  <p:clrMapOvr>
    <a:masterClrMapping/>
  </p:clrMapOvr>
  <p:transition spd="slow" advTm="3000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3753217-2C8C-4427-9924-F2567FF659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858246"/>
              </p:ext>
            </p:extLst>
          </p:nvPr>
        </p:nvGraphicFramePr>
        <p:xfrm>
          <a:off x="177800" y="139700"/>
          <a:ext cx="11861800" cy="645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4856574"/>
      </p:ext>
    </p:extLst>
  </p:cSld>
  <p:clrMapOvr>
    <a:masterClrMapping/>
  </p:clrMapOvr>
  <p:transition spd="slow" advTm="3000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B802C58-45E3-4F19-BCFE-08A974BFC3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876213"/>
              </p:ext>
            </p:extLst>
          </p:nvPr>
        </p:nvGraphicFramePr>
        <p:xfrm>
          <a:off x="203200" y="254000"/>
          <a:ext cx="11684000" cy="636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0055756"/>
      </p:ext>
    </p:extLst>
  </p:cSld>
  <p:clrMapOvr>
    <a:masterClrMapping/>
  </p:clrMapOvr>
  <p:transition spd="slow" advTm="3000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36D53B6-6541-4B6B-969E-716FB98174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968166"/>
              </p:ext>
            </p:extLst>
          </p:nvPr>
        </p:nvGraphicFramePr>
        <p:xfrm>
          <a:off x="177800" y="203200"/>
          <a:ext cx="11734800" cy="638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3882972"/>
      </p:ext>
    </p:extLst>
  </p:cSld>
  <p:clrMapOvr>
    <a:masterClrMapping/>
  </p:clrMapOvr>
  <p:transition spd="slow" advTm="3000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E79F60A-98B3-4A91-A425-3946E737F2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069236"/>
              </p:ext>
            </p:extLst>
          </p:nvPr>
        </p:nvGraphicFramePr>
        <p:xfrm>
          <a:off x="279400" y="228600"/>
          <a:ext cx="11684000" cy="626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0669176"/>
      </p:ext>
    </p:extLst>
  </p:cSld>
  <p:clrMapOvr>
    <a:masterClrMapping/>
  </p:clrMapOvr>
  <p:transition spd="slow" advTm="3000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AAE686E-036E-4545-89B9-259E0865A0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098928"/>
              </p:ext>
            </p:extLst>
          </p:nvPr>
        </p:nvGraphicFramePr>
        <p:xfrm>
          <a:off x="266700" y="165100"/>
          <a:ext cx="11734800" cy="646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8046007"/>
      </p:ext>
    </p:extLst>
  </p:cSld>
  <p:clrMapOvr>
    <a:masterClrMapping/>
  </p:clrMapOvr>
  <p:transition spd="slow" advTm="3000">
    <p:wipe/>
  </p:transition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</TotalTime>
  <Words>134</Words>
  <Application>Microsoft Office PowerPoint</Application>
  <PresentationFormat>Широкоэкранный</PresentationFormat>
  <Paragraphs>57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Century Gothic</vt:lpstr>
      <vt:lpstr>Times New Roman</vt:lpstr>
      <vt:lpstr>Wingdings 3</vt:lpstr>
      <vt:lpstr>Сектор</vt:lpstr>
      <vt:lpstr>Сопоставимые параметры по доходам за 9 месяцев 2018 года с другими городскими округами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Сопоставимые параметры по доходам за полугодие 2018 года с другими городскими округами</dc:title>
  <dc:creator>Ольга</dc:creator>
  <cp:lastModifiedBy>Ольга</cp:lastModifiedBy>
  <cp:revision>66</cp:revision>
  <dcterms:created xsi:type="dcterms:W3CDTF">2018-06-27T08:13:51Z</dcterms:created>
  <dcterms:modified xsi:type="dcterms:W3CDTF">2018-10-23T09:51:03Z</dcterms:modified>
</cp:coreProperties>
</file>