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activeX/activeX1.xml" ContentType="application/vnd.ms-office.activeX+xml"/>
  <Override PartName="/ppt/activeX/activeX1.bin" ContentType="application/vnd.ms-office.activeX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notesSlides/notesSlide4.xml" ContentType="application/vnd.openxmlformats-officedocument.presentationml.notesSlide+xml"/>
  <Override PartName="/ppt/charts/chart9.xml" ContentType="application/vnd.openxmlformats-officedocument.drawingml.chart+xml"/>
  <Override PartName="/ppt/drawings/drawing2.xml" ContentType="application/vnd.openxmlformats-officedocument.drawingml.chartshapes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2.xml" ContentType="application/vnd.openxmlformats-officedocument.presentationml.tags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16.xml" ContentType="application/vnd.openxmlformats-officedocument.drawingml.chart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6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charts/chart17.xml" ContentType="application/vnd.openxmlformats-officedocument.drawingml.chart+xml"/>
  <Override PartName="/ppt/drawings/drawing3.xml" ContentType="application/vnd.openxmlformats-officedocument.drawingml.chartshapes+xml"/>
  <Override PartName="/ppt/charts/chart18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51" r:id="rId1"/>
  </p:sldMasterIdLst>
  <p:notesMasterIdLst>
    <p:notesMasterId r:id="rId59"/>
  </p:notesMasterIdLst>
  <p:sldIdLst>
    <p:sldId id="256" r:id="rId2"/>
    <p:sldId id="315" r:id="rId3"/>
    <p:sldId id="370" r:id="rId4"/>
    <p:sldId id="297" r:id="rId5"/>
    <p:sldId id="260" r:id="rId6"/>
    <p:sldId id="339" r:id="rId7"/>
    <p:sldId id="354" r:id="rId8"/>
    <p:sldId id="329" r:id="rId9"/>
    <p:sldId id="257" r:id="rId10"/>
    <p:sldId id="390" r:id="rId11"/>
    <p:sldId id="307" r:id="rId12"/>
    <p:sldId id="270" r:id="rId13"/>
    <p:sldId id="271" r:id="rId14"/>
    <p:sldId id="363" r:id="rId15"/>
    <p:sldId id="340" r:id="rId16"/>
    <p:sldId id="274" r:id="rId17"/>
    <p:sldId id="373" r:id="rId18"/>
    <p:sldId id="367" r:id="rId19"/>
    <p:sldId id="313" r:id="rId20"/>
    <p:sldId id="374" r:id="rId21"/>
    <p:sldId id="326" r:id="rId22"/>
    <p:sldId id="324" r:id="rId23"/>
    <p:sldId id="355" r:id="rId24"/>
    <p:sldId id="383" r:id="rId25"/>
    <p:sldId id="376" r:id="rId26"/>
    <p:sldId id="341" r:id="rId27"/>
    <p:sldId id="384" r:id="rId28"/>
    <p:sldId id="277" r:id="rId29"/>
    <p:sldId id="378" r:id="rId30"/>
    <p:sldId id="379" r:id="rId31"/>
    <p:sldId id="368" r:id="rId32"/>
    <p:sldId id="288" r:id="rId33"/>
    <p:sldId id="389" r:id="rId34"/>
    <p:sldId id="385" r:id="rId35"/>
    <p:sldId id="386" r:id="rId36"/>
    <p:sldId id="387" r:id="rId37"/>
    <p:sldId id="388" r:id="rId38"/>
    <p:sldId id="318" r:id="rId39"/>
    <p:sldId id="369" r:id="rId40"/>
    <p:sldId id="292" r:id="rId41"/>
    <p:sldId id="290" r:id="rId42"/>
    <p:sldId id="291" r:id="rId43"/>
    <p:sldId id="342" r:id="rId44"/>
    <p:sldId id="285" r:id="rId45"/>
    <p:sldId id="298" r:id="rId46"/>
    <p:sldId id="343" r:id="rId47"/>
    <p:sldId id="302" r:id="rId48"/>
    <p:sldId id="380" r:id="rId49"/>
    <p:sldId id="281" r:id="rId50"/>
    <p:sldId id="345" r:id="rId51"/>
    <p:sldId id="346" r:id="rId52"/>
    <p:sldId id="348" r:id="rId53"/>
    <p:sldId id="349" r:id="rId54"/>
    <p:sldId id="351" r:id="rId55"/>
    <p:sldId id="350" r:id="rId56"/>
    <p:sldId id="365" r:id="rId57"/>
    <p:sldId id="320" r:id="rId5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EDD6"/>
    <a:srgbClr val="66FFCC"/>
    <a:srgbClr val="F9B268"/>
    <a:srgbClr val="C8B254"/>
    <a:srgbClr val="7EB67F"/>
    <a:srgbClr val="FFFFFF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2473" autoAdjust="0"/>
  </p:normalViewPr>
  <p:slideViewPr>
    <p:cSldViewPr>
      <p:cViewPr varScale="1">
        <p:scale>
          <a:sx n="86" d="100"/>
          <a:sy n="86" d="100"/>
        </p:scale>
        <p:origin x="1354" y="2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16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003641436712932E-2"/>
          <c:y val="4.7751946738667332E-2"/>
          <c:w val="0.93512685914260718"/>
          <c:h val="0.88264640023070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Лист2!$A$2</c:f>
              <c:strCache>
                <c:ptCount val="1"/>
                <c:pt idx="0">
                  <c:v>Доходы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numFmt formatCode="#,##0.0" sourceLinked="0"/>
            <c:spPr>
              <a:noFill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Лист2!$B$1:$D$1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Лист2!$B$2:$D$2</c:f>
              <c:numCache>
                <c:formatCode>General</c:formatCode>
                <c:ptCount val="3"/>
                <c:pt idx="0">
                  <c:v>497.7</c:v>
                </c:pt>
                <c:pt idx="1">
                  <c:v>545.20000000000005</c:v>
                </c:pt>
                <c:pt idx="2">
                  <c:v>569.9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96C-400A-938E-72776147C689}"/>
            </c:ext>
          </c:extLst>
        </c:ser>
        <c:ser>
          <c:idx val="1"/>
          <c:order val="1"/>
          <c:tx>
            <c:strRef>
              <c:f>Лист2!$A$3</c:f>
              <c:strCache>
                <c:ptCount val="1"/>
                <c:pt idx="0">
                  <c:v>Расходы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0"/>
              <c:layout>
                <c:manualLayout>
                  <c:x val="1.144397472799644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96C-400A-938E-72776147C689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Лист2!$B$1:$D$1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Лист2!$B$3:$D$3</c:f>
              <c:numCache>
                <c:formatCode>General</c:formatCode>
                <c:ptCount val="3"/>
                <c:pt idx="0">
                  <c:v>487.2</c:v>
                </c:pt>
                <c:pt idx="1">
                  <c:v>553.9</c:v>
                </c:pt>
                <c:pt idx="2">
                  <c:v>571.6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96C-400A-938E-72776147C689}"/>
            </c:ext>
          </c:extLst>
        </c:ser>
        <c:ser>
          <c:idx val="2"/>
          <c:order val="2"/>
          <c:tx>
            <c:strRef>
              <c:f>Лист2!$A$4</c:f>
              <c:strCache>
                <c:ptCount val="1"/>
                <c:pt idx="0">
                  <c:v>Профицит/Дефицит</c:v>
                </c:pt>
              </c:strCache>
            </c:strRef>
          </c:tx>
          <c:spPr>
            <a:gradFill>
              <a:gsLst>
                <a:gs pos="0">
                  <a:srgbClr val="9BBB59">
                    <a:lumMod val="75000"/>
                  </a:srgbClr>
                </a:gs>
                <a:gs pos="51000">
                  <a:srgbClr val="9BBB59">
                    <a:lumMod val="60000"/>
                    <a:lumOff val="40000"/>
                  </a:srgbClr>
                </a:gs>
                <a:gs pos="100000">
                  <a:schemeClr val="accent3">
                    <a:lumMod val="75000"/>
                  </a:schemeClr>
                </a:gs>
              </a:gsLst>
              <a:lin ang="0" scaled="0"/>
            </a:gradFill>
          </c:spPr>
          <c:invertIfNegative val="0"/>
          <c:dLbls>
            <c:dLbl>
              <c:idx val="2"/>
              <c:layout>
                <c:manualLayout>
                  <c:x val="3.2697070651417693E-3"/>
                  <c:y val="-2.34879959863608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96C-400A-938E-72776147C689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Лист2!$B$1:$D$1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Лист2!$B$4:$D$4</c:f>
              <c:numCache>
                <c:formatCode>General</c:formatCode>
                <c:ptCount val="3"/>
                <c:pt idx="0">
                  <c:v>10.5</c:v>
                </c:pt>
                <c:pt idx="1">
                  <c:v>-8.7000000000000011</c:v>
                </c:pt>
                <c:pt idx="2">
                  <c:v>-1.7000000000000017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96C-400A-938E-72776147C6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78833920"/>
        <c:axId val="78905344"/>
      </c:barChart>
      <c:catAx>
        <c:axId val="788339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/>
          <a:lstStyle/>
          <a:p>
            <a:pPr>
              <a:defRPr sz="1600"/>
            </a:pPr>
            <a:endParaRPr lang="ru-RU"/>
          </a:p>
        </c:txPr>
        <c:crossAx val="78905344"/>
        <c:crosses val="autoZero"/>
        <c:auto val="1"/>
        <c:lblAlgn val="ctr"/>
        <c:lblOffset val="100"/>
        <c:noMultiLvlLbl val="0"/>
      </c:catAx>
      <c:valAx>
        <c:axId val="78905344"/>
        <c:scaling>
          <c:orientation val="minMax"/>
        </c:scaling>
        <c:delete val="0"/>
        <c:axPos val="l"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78833920"/>
        <c:crosses val="autoZero"/>
        <c:crossBetween val="between"/>
      </c:valAx>
      <c:spPr>
        <a:noFill/>
        <a:ln w="19037">
          <a:noFill/>
        </a:ln>
      </c:spPr>
    </c:plotArea>
    <c:legend>
      <c:legendPos val="b"/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400" b="1">
          <a:latin typeface="Calibri" pitchFamily="34" charset="0"/>
        </a:defRPr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gradFill>
          <a:gsLst>
            <a:gs pos="0">
              <a:schemeClr val="bg1"/>
            </a:gs>
            <a:gs pos="6000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40000"/>
                <a:lumOff val="60000"/>
              </a:schemeClr>
            </a:gs>
          </a:gsLst>
          <a:lin ang="5400000" scaled="0"/>
        </a:gradFill>
      </c:spPr>
    </c:floor>
    <c:sideWall>
      <c:thickness val="0"/>
      <c:spPr>
        <a:gradFill>
          <a:gsLst>
            <a:gs pos="0">
              <a:schemeClr val="bg1"/>
            </a:gs>
            <a:gs pos="6000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40000"/>
                <a:lumOff val="60000"/>
              </a:schemeClr>
            </a:gs>
          </a:gsLst>
          <a:lin ang="5400000" scaled="0"/>
        </a:gradFill>
      </c:spPr>
    </c:sideWall>
    <c:backWall>
      <c:thickness val="0"/>
      <c:spPr>
        <a:gradFill>
          <a:gsLst>
            <a:gs pos="0">
              <a:schemeClr val="bg1"/>
            </a:gs>
            <a:gs pos="6000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40000"/>
                <a:lumOff val="60000"/>
              </a:schemeClr>
            </a:gs>
          </a:gsLst>
          <a:lin ang="5400000" scaled="0"/>
        </a:gradFill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Дотации</c:v>
                </c:pt>
              </c:strCache>
            </c:strRef>
          </c:tx>
          <c:spPr>
            <a:gradFill flip="none" rotWithShape="1">
              <a:gsLst>
                <a:gs pos="0">
                  <a:srgbClr val="FF5050"/>
                </a:gs>
                <a:gs pos="60000">
                  <a:schemeClr val="bg2"/>
                </a:gs>
                <a:gs pos="100000">
                  <a:srgbClr val="C00000"/>
                </a:gs>
              </a:gsLst>
              <a:path path="circle">
                <a:fillToRect l="100000" t="100000"/>
              </a:path>
              <a:tileRect r="-100000" b="-100000"/>
            </a:gradFill>
          </c:spPr>
          <c:invertIfNegative val="0"/>
          <c:cat>
            <c:strRef>
              <c:f>Лист1!$A$2:$A$4</c:f>
              <c:strCache>
                <c:ptCount val="3"/>
                <c:pt idx="0">
                  <c:v>2016 год</c:v>
                </c:pt>
                <c:pt idx="1">
                  <c:v>2017 год</c:v>
                </c:pt>
                <c:pt idx="2">
                  <c:v>2018 год</c:v>
                </c:pt>
              </c:strCache>
            </c:strRef>
          </c:cat>
          <c:val>
            <c:numRef>
              <c:f>Лист1!$B$2:$B$4</c:f>
              <c:numCache>
                <c:formatCode>#,##0.00</c:formatCode>
                <c:ptCount val="3"/>
                <c:pt idx="0">
                  <c:v>113438</c:v>
                </c:pt>
                <c:pt idx="1">
                  <c:v>141055</c:v>
                </c:pt>
                <c:pt idx="2" formatCode="0.0">
                  <c:v>110334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D4B-41A9-9D94-7961077611B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Субсидии</c:v>
                </c:pt>
              </c:strCache>
            </c:strRef>
          </c:tx>
          <c:spPr>
            <a:gradFill>
              <a:gsLst>
                <a:gs pos="0">
                  <a:srgbClr val="0070C0"/>
                </a:gs>
                <a:gs pos="60000">
                  <a:schemeClr val="accent1">
                    <a:lumMod val="20000"/>
                    <a:lumOff val="8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path path="circle">
                <a:fillToRect l="100000" t="100000"/>
              </a:path>
            </a:gradFill>
          </c:spPr>
          <c:invertIfNegative val="0"/>
          <c:cat>
            <c:strRef>
              <c:f>Лист1!$A$2:$A$4</c:f>
              <c:strCache>
                <c:ptCount val="3"/>
                <c:pt idx="0">
                  <c:v>2016 год</c:v>
                </c:pt>
                <c:pt idx="1">
                  <c:v>2017 год</c:v>
                </c:pt>
                <c:pt idx="2">
                  <c:v>2018 год</c:v>
                </c:pt>
              </c:strCache>
            </c:strRef>
          </c:cat>
          <c:val>
            <c:numRef>
              <c:f>Лист1!$C$2:$C$4</c:f>
              <c:numCache>
                <c:formatCode>#,##0.00</c:formatCode>
                <c:ptCount val="3"/>
                <c:pt idx="0">
                  <c:v>60583.5</c:v>
                </c:pt>
                <c:pt idx="1">
                  <c:v>88369.4</c:v>
                </c:pt>
                <c:pt idx="2" formatCode="General">
                  <c:v>109637.4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D4B-41A9-9D94-7961077611B6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Субвенции</c:v>
                </c:pt>
              </c:strCache>
            </c:strRef>
          </c:tx>
          <c:spPr>
            <a:gradFill>
              <a:gsLst>
                <a:gs pos="0">
                  <a:srgbClr val="FFC000"/>
                </a:gs>
                <a:gs pos="96240">
                  <a:srgbClr val="FFC000"/>
                </a:gs>
                <a:gs pos="60000">
                  <a:schemeClr val="bg1"/>
                </a:gs>
                <a:gs pos="100000">
                  <a:schemeClr val="bg2">
                    <a:lumMod val="75000"/>
                  </a:schemeClr>
                </a:gs>
              </a:gsLst>
              <a:path path="circle">
                <a:fillToRect l="100000" t="100000"/>
              </a:path>
            </a:gradFill>
          </c:spPr>
          <c:invertIfNegative val="0"/>
          <c:cat>
            <c:strRef>
              <c:f>Лист1!$A$2:$A$4</c:f>
              <c:strCache>
                <c:ptCount val="3"/>
                <c:pt idx="0">
                  <c:v>2016 год</c:v>
                </c:pt>
                <c:pt idx="1">
                  <c:v>2017 год</c:v>
                </c:pt>
                <c:pt idx="2">
                  <c:v>2018 год</c:v>
                </c:pt>
              </c:strCache>
            </c:strRef>
          </c:cat>
          <c:val>
            <c:numRef>
              <c:f>Лист1!$D$2:$D$4</c:f>
              <c:numCache>
                <c:formatCode>#,##0.00</c:formatCode>
                <c:ptCount val="3"/>
                <c:pt idx="0">
                  <c:v>170662.1</c:v>
                </c:pt>
                <c:pt idx="1">
                  <c:v>181416.2</c:v>
                </c:pt>
                <c:pt idx="2" formatCode="General">
                  <c:v>189921.6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D4B-41A9-9D94-7961077611B6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Иные межбюджетные трансферты</c:v>
                </c:pt>
              </c:strCache>
            </c:strRef>
          </c:tx>
          <c:spPr>
            <a:gradFill>
              <a:gsLst>
                <a:gs pos="0">
                  <a:srgbClr val="92D050"/>
                </a:gs>
                <a:gs pos="60000">
                  <a:srgbClr val="00B050"/>
                </a:gs>
                <a:gs pos="100000">
                  <a:srgbClr val="3BFB92"/>
                </a:gs>
              </a:gsLst>
              <a:path path="circle">
                <a:fillToRect l="100000" t="100000"/>
              </a:path>
            </a:gradFill>
          </c:spPr>
          <c:invertIfNegative val="0"/>
          <c:cat>
            <c:strRef>
              <c:f>Лист1!$A$2:$A$4</c:f>
              <c:strCache>
                <c:ptCount val="3"/>
                <c:pt idx="0">
                  <c:v>2016 год</c:v>
                </c:pt>
                <c:pt idx="1">
                  <c:v>2017 год</c:v>
                </c:pt>
                <c:pt idx="2">
                  <c:v>2018 год</c:v>
                </c:pt>
              </c:strCache>
            </c:strRef>
          </c:cat>
          <c:val>
            <c:numRef>
              <c:f>Лист1!$E$2:$E$4</c:f>
              <c:numCache>
                <c:formatCode>0.0</c:formatCode>
                <c:ptCount val="3"/>
                <c:pt idx="0" formatCode="General">
                  <c:v>17994.400000000001</c:v>
                </c:pt>
                <c:pt idx="1">
                  <c:v>604.4</c:v>
                </c:pt>
                <c:pt idx="2" formatCode="General">
                  <c:v>17191.2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D4B-41A9-9D94-7961077611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08223488"/>
        <c:axId val="108237568"/>
        <c:axId val="0"/>
      </c:bar3DChart>
      <c:catAx>
        <c:axId val="1082234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398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8237568"/>
        <c:crosses val="autoZero"/>
        <c:auto val="1"/>
        <c:lblAlgn val="ctr"/>
        <c:lblOffset val="100"/>
        <c:noMultiLvlLbl val="0"/>
      </c:catAx>
      <c:valAx>
        <c:axId val="108237568"/>
        <c:scaling>
          <c:orientation val="minMax"/>
        </c:scaling>
        <c:delete val="0"/>
        <c:axPos val="l"/>
        <c:majorGridlines/>
        <c:numFmt formatCode="#,##0.00" sourceLinked="1"/>
        <c:majorTickMark val="out"/>
        <c:minorTickMark val="none"/>
        <c:tickLblPos val="nextTo"/>
        <c:txPr>
          <a:bodyPr/>
          <a:lstStyle/>
          <a:p>
            <a:pPr>
              <a:defRPr sz="1398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8223488"/>
        <c:crosses val="autoZero"/>
        <c:crossBetween val="between"/>
      </c:valAx>
      <c:spPr>
        <a:noFill/>
        <a:ln w="25365">
          <a:noFill/>
        </a:ln>
      </c:spPr>
    </c:plotArea>
    <c:legend>
      <c:legendPos val="r"/>
      <c:layout>
        <c:manualLayout>
          <c:xMode val="edge"/>
          <c:yMode val="edge"/>
          <c:x val="0.77690972222222265"/>
          <c:y val="3.0828516377649346E-2"/>
          <c:w val="0.18836805555555575"/>
          <c:h val="0.93063583815028994"/>
        </c:manualLayout>
      </c:layout>
      <c:overlay val="0"/>
      <c:txPr>
        <a:bodyPr/>
        <a:lstStyle/>
        <a:p>
          <a:pPr>
            <a:defRPr sz="1598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798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3244973722317105E-2"/>
          <c:y val="0.13022492650341463"/>
          <c:w val="0.93628234710130587"/>
          <c:h val="0.7263943094069766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 01.01.2018</c:v>
                </c:pt>
              </c:strCache>
            </c:strRef>
          </c:tx>
          <c:spPr>
            <a:gradFill>
              <a:gsLst>
                <a:gs pos="0">
                  <a:srgbClr val="FFFF00"/>
                </a:gs>
                <a:gs pos="42000">
                  <a:srgbClr val="FFFF99"/>
                </a:gs>
                <a:gs pos="100000">
                  <a:srgbClr val="FFCC00"/>
                </a:gs>
              </a:gsLst>
              <a:path path="circle">
                <a:fillToRect l="100000" t="100000"/>
              </a:path>
            </a:gradFill>
            <a:ln>
              <a:solidFill>
                <a:srgbClr val="FFC000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Всего</c:v>
                </c:pt>
                <c:pt idx="1">
                  <c:v>Налоговые доходы</c:v>
                </c:pt>
                <c:pt idx="2">
                  <c:v>Неналоговые доходы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23.3</c:v>
                </c:pt>
                <c:pt idx="1">
                  <c:v>16.8</c:v>
                </c:pt>
                <c:pt idx="2">
                  <c:v>6.5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A7F-4AC5-B009-E5C88C80BF6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 01.01.2019</c:v>
                </c:pt>
              </c:strCache>
            </c:strRef>
          </c:tx>
          <c:spPr>
            <a:gradFill>
              <a:gsLst>
                <a:gs pos="0">
                  <a:srgbClr val="39D731"/>
                </a:gs>
                <a:gs pos="50000">
                  <a:srgbClr val="E2F37D"/>
                </a:gs>
                <a:gs pos="100000">
                  <a:srgbClr val="156B13"/>
                </a:gs>
              </a:gsLst>
              <a:lin ang="5400000" scaled="0"/>
            </a:gradFill>
            <a:ln>
              <a:solidFill>
                <a:srgbClr val="00B050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Всего</c:v>
                </c:pt>
                <c:pt idx="1">
                  <c:v>Налоговые доходы</c:v>
                </c:pt>
                <c:pt idx="2">
                  <c:v>Неналоговые доходы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13.5</c:v>
                </c:pt>
                <c:pt idx="1">
                  <c:v>9.4</c:v>
                </c:pt>
                <c:pt idx="2">
                  <c:v>4.0999999999999996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A7F-4AC5-B009-E5C88C80BF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8138880"/>
        <c:axId val="108140416"/>
      </c:barChart>
      <c:catAx>
        <c:axId val="1081388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8140416"/>
        <c:crosses val="autoZero"/>
        <c:auto val="1"/>
        <c:lblAlgn val="ctr"/>
        <c:lblOffset val="100"/>
        <c:noMultiLvlLbl val="0"/>
      </c:catAx>
      <c:valAx>
        <c:axId val="1081404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8138880"/>
        <c:crosses val="autoZero"/>
        <c:crossBetween val="between"/>
      </c:valAx>
      <c:spPr>
        <a:gradFill>
          <a:gsLst>
            <a:gs pos="0">
              <a:schemeClr val="bg1"/>
            </a:gs>
            <a:gs pos="3000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40000"/>
                <a:lumOff val="60000"/>
              </a:schemeClr>
            </a:gs>
          </a:gsLst>
          <a:lin ang="5400000" scaled="0"/>
        </a:gradFill>
      </c:spPr>
    </c:plotArea>
    <c:legend>
      <c:legendPos val="r"/>
      <c:layout>
        <c:manualLayout>
          <c:xMode val="edge"/>
          <c:yMode val="edge"/>
          <c:x val="0.28161434977578481"/>
          <c:y val="0.92885375494071143"/>
          <c:w val="0.4331838565022425"/>
          <c:h val="5.665349143610017E-2"/>
        </c:manualLayout>
      </c:layout>
      <c:overlay val="1"/>
      <c:spPr>
        <a:ln>
          <a:solidFill>
            <a:schemeClr val="bg1"/>
          </a:solidFill>
        </a:ln>
      </c:spPr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0"/>
      <c:depthPercent val="100"/>
      <c:rAngAx val="0"/>
    </c:view3D>
    <c:floor>
      <c:thickness val="0"/>
      <c:spPr>
        <a:gradFill>
          <a:gsLst>
            <a:gs pos="0">
              <a:schemeClr val="accent1">
                <a:lumMod val="40000"/>
                <a:lumOff val="60000"/>
              </a:schemeClr>
            </a:gs>
            <a:gs pos="6000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40000"/>
                <a:lumOff val="60000"/>
              </a:schemeClr>
            </a:gs>
          </a:gsLst>
          <a:path path="circle">
            <a:fillToRect l="100000" t="100000"/>
          </a:path>
        </a:gradFill>
      </c:spPr>
    </c:floor>
    <c:sideWall>
      <c:thickness val="0"/>
      <c:spPr>
        <a:gradFill>
          <a:gsLst>
            <a:gs pos="0">
              <a:schemeClr val="accent1">
                <a:lumMod val="40000"/>
                <a:lumOff val="60000"/>
              </a:schemeClr>
            </a:gs>
            <a:gs pos="6000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40000"/>
                <a:lumOff val="60000"/>
              </a:schemeClr>
            </a:gs>
          </a:gsLst>
          <a:path path="circle">
            <a:fillToRect l="100000" t="100000"/>
          </a:path>
        </a:gradFill>
      </c:spPr>
    </c:sideWall>
    <c:backWall>
      <c:thickness val="0"/>
      <c:spPr>
        <a:gradFill>
          <a:gsLst>
            <a:gs pos="0">
              <a:schemeClr val="accent1">
                <a:lumMod val="40000"/>
                <a:lumOff val="60000"/>
              </a:schemeClr>
            </a:gs>
            <a:gs pos="6000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40000"/>
                <a:lumOff val="60000"/>
              </a:schemeClr>
            </a:gs>
          </a:gsLst>
          <a:path path="circle">
            <a:fillToRect l="100000" t="100000"/>
          </a:path>
        </a:gradFill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 руб.</c:v>
                </c:pt>
              </c:strCache>
            </c:strRef>
          </c:tx>
          <c:spPr>
            <a:gradFill>
              <a:gsLst>
                <a:gs pos="0">
                  <a:srgbClr val="FFFF00"/>
                </a:gs>
                <a:gs pos="46000">
                  <a:srgbClr val="FF0000"/>
                </a:gs>
                <a:gs pos="100000">
                  <a:srgbClr val="FFFF00"/>
                </a:gs>
              </a:gsLst>
              <a:path path="circle">
                <a:fillToRect l="100000" t="100000"/>
              </a:path>
            </a:gradFill>
            <a:ln>
              <a:solidFill>
                <a:schemeClr val="accent1">
                  <a:lumMod val="50000"/>
                </a:schemeClr>
              </a:solidFill>
            </a:ln>
          </c:spPr>
          <c:invertIfNegative val="0"/>
          <c:dPt>
            <c:idx val="0"/>
            <c:invertIfNegative val="0"/>
            <c:bubble3D val="0"/>
            <c:spPr>
              <a:gradFill flip="none" rotWithShape="1">
                <a:gsLst>
                  <a:gs pos="0">
                    <a:srgbClr val="FFFF00"/>
                  </a:gs>
                  <a:gs pos="46000">
                    <a:srgbClr val="FF0000"/>
                  </a:gs>
                  <a:gs pos="100000">
                    <a:srgbClr val="FFFF00"/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solidFill>
                  <a:schemeClr val="accent1">
                    <a:lumMod val="5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0-32D8-4FC7-A35A-FB141A38DBCB}"/>
              </c:ext>
            </c:extLst>
          </c:dPt>
          <c:dPt>
            <c:idx val="1"/>
            <c:invertIfNegative val="0"/>
            <c:bubble3D val="0"/>
            <c:spPr>
              <a:gradFill flip="none" rotWithShape="1">
                <a:gsLst>
                  <a:gs pos="0">
                    <a:srgbClr val="FFFF00"/>
                  </a:gs>
                  <a:gs pos="46000">
                    <a:srgbClr val="FF0000"/>
                  </a:gs>
                  <a:gs pos="100000">
                    <a:srgbClr val="FFFF00"/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solidFill>
                  <a:schemeClr val="accent1">
                    <a:lumMod val="5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1-32D8-4FC7-A35A-FB141A38DBCB}"/>
              </c:ext>
            </c:extLst>
          </c:dPt>
          <c:dPt>
            <c:idx val="2"/>
            <c:invertIfNegative val="0"/>
            <c:bubble3D val="0"/>
            <c:spPr>
              <a:gradFill flip="none" rotWithShape="1">
                <a:gsLst>
                  <a:gs pos="0">
                    <a:srgbClr val="FFFF00"/>
                  </a:gs>
                  <a:gs pos="46000">
                    <a:srgbClr val="FF0000"/>
                  </a:gs>
                  <a:gs pos="100000">
                    <a:srgbClr val="FFFF00"/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solidFill>
                  <a:schemeClr val="accent1">
                    <a:lumMod val="5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2-32D8-4FC7-A35A-FB141A38DBCB}"/>
              </c:ext>
            </c:extLst>
          </c:dPt>
          <c:dPt>
            <c:idx val="3"/>
            <c:invertIfNegative val="0"/>
            <c:bubble3D val="0"/>
            <c:spPr>
              <a:gradFill flip="none" rotWithShape="1">
                <a:gsLst>
                  <a:gs pos="0">
                    <a:srgbClr val="FFFF00"/>
                  </a:gs>
                  <a:gs pos="46000">
                    <a:srgbClr val="FF0000"/>
                  </a:gs>
                  <a:gs pos="100000">
                    <a:srgbClr val="FFFF00"/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solidFill>
                  <a:schemeClr val="accent1">
                    <a:lumMod val="5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3-32D8-4FC7-A35A-FB141A38DBCB}"/>
              </c:ext>
            </c:extLst>
          </c:dPt>
          <c:cat>
            <c:strRef>
              <c:f>Лист1!$A$2:$A$6</c:f>
              <c:strCache>
                <c:ptCount val="5"/>
                <c:pt idx="0">
                  <c:v>Исполнено за 2016 год</c:v>
                </c:pt>
                <c:pt idx="1">
                  <c:v>Исполнено за 2017 год</c:v>
                </c:pt>
                <c:pt idx="2">
                  <c:v>Первоначальный план на 2018 год</c:v>
                </c:pt>
                <c:pt idx="3">
                  <c:v>Уточненный план на 2018 год</c:v>
                </c:pt>
                <c:pt idx="4">
                  <c:v>Исполнено за 2018 год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487165</c:v>
                </c:pt>
                <c:pt idx="1">
                  <c:v>553950.69999999995</c:v>
                </c:pt>
                <c:pt idx="2">
                  <c:v>558006</c:v>
                </c:pt>
                <c:pt idx="3">
                  <c:v>599800.4</c:v>
                </c:pt>
                <c:pt idx="4">
                  <c:v>571637.80000000005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2D8-4FC7-A35A-FB141A38DB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10240128"/>
        <c:axId val="110241664"/>
        <c:axId val="0"/>
      </c:bar3DChart>
      <c:catAx>
        <c:axId val="110240128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one"/>
        <c:crossAx val="110241664"/>
        <c:crosses val="autoZero"/>
        <c:auto val="1"/>
        <c:lblAlgn val="ctr"/>
        <c:lblOffset val="100"/>
        <c:noMultiLvlLbl val="0"/>
      </c:catAx>
      <c:valAx>
        <c:axId val="110241664"/>
        <c:scaling>
          <c:orientation val="minMax"/>
        </c:scaling>
        <c:delete val="0"/>
        <c:axPos val="l"/>
        <c:majorGridlines/>
        <c:numFmt formatCode="#,##0.0" sourceLinked="1"/>
        <c:majorTickMark val="none"/>
        <c:minorTickMark val="none"/>
        <c:tickLblPos val="nextTo"/>
        <c:txPr>
          <a:bodyPr/>
          <a:lstStyle/>
          <a:p>
            <a:pPr>
              <a:defRPr sz="1400" baseline="0">
                <a:latin typeface="Times New Roman" pitchFamily="18" charset="0"/>
              </a:defRPr>
            </a:pPr>
            <a:endParaRPr lang="ru-RU"/>
          </a:p>
        </c:txPr>
        <c:crossAx val="110240128"/>
        <c:crosses val="autoZero"/>
        <c:crossBetween val="between"/>
      </c:valAx>
      <c:dTable>
        <c:showHorzBorder val="1"/>
        <c:showVertBorder val="1"/>
        <c:showOutline val="1"/>
        <c:showKeys val="0"/>
        <c:spPr>
          <a:noFill/>
          <a:ln>
            <a:solidFill>
              <a:schemeClr val="accent1">
                <a:lumMod val="75000"/>
              </a:schemeClr>
            </a:solidFill>
          </a:ln>
        </c:spPr>
        <c:txPr>
          <a:bodyPr/>
          <a:lstStyle/>
          <a:p>
            <a:pPr rtl="0">
              <a:defRPr sz="1200" baseline="0">
                <a:latin typeface="Times New Roman" pitchFamily="18" charset="0"/>
              </a:defRPr>
            </a:pPr>
            <a:endParaRPr lang="ru-RU"/>
          </a:p>
        </c:txPr>
      </c:dTable>
      <c:spPr>
        <a:ln>
          <a:solidFill>
            <a:schemeClr val="accent1">
              <a:lumMod val="75000"/>
            </a:schemeClr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20"/>
      <c:rotY val="2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9988862803950746E-3"/>
          <c:y val="0.17076064077592479"/>
          <c:w val="0.87816164779505379"/>
          <c:h val="0.8292393592240758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01600" prst="riblet"/>
            </a:sp3d>
          </c:spPr>
          <c:explosion val="16"/>
          <c:dPt>
            <c:idx val="0"/>
            <c:bubble3D val="0"/>
            <c:spPr>
              <a:gradFill>
                <a:gsLst>
                  <a:gs pos="0">
                    <a:srgbClr val="BEDBA3"/>
                  </a:gs>
                  <a:gs pos="46000">
                    <a:schemeClr val="accent5">
                      <a:lumMod val="75000"/>
                    </a:schemeClr>
                  </a:gs>
                  <a:gs pos="10000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</a:gradFill>
              <a:effectLst>
                <a:outerShdw blurRad="152400" dist="317500" dir="5400000" sx="90000" sy="-19000" rotWithShape="0">
                  <a:prstClr val="black">
                    <a:alpha val="15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01600" prst="riblet"/>
              </a:sp3d>
            </c:spPr>
            <c:extLst>
              <c:ext xmlns:c16="http://schemas.microsoft.com/office/drawing/2014/chart" uri="{C3380CC4-5D6E-409C-BE32-E72D297353CC}">
                <c16:uniqueId val="{00000000-A566-4023-83C3-A38D0DED625E}"/>
              </c:ext>
            </c:extLst>
          </c:dPt>
          <c:dPt>
            <c:idx val="1"/>
            <c:bubble3D val="0"/>
            <c:explosion val="10"/>
            <c:spPr>
              <a:solidFill>
                <a:srgbClr val="FF00FF"/>
              </a:solidFill>
              <a:effectLst>
                <a:outerShdw blurRad="152400" dist="317500" dir="5400000" sx="90000" sy="-19000" rotWithShape="0">
                  <a:prstClr val="black">
                    <a:alpha val="15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01600" prst="riblet"/>
              </a:sp3d>
            </c:spPr>
            <c:extLst>
              <c:ext xmlns:c16="http://schemas.microsoft.com/office/drawing/2014/chart" uri="{C3380CC4-5D6E-409C-BE32-E72D297353CC}">
                <c16:uniqueId val="{00000001-A566-4023-83C3-A38D0DED625E}"/>
              </c:ext>
            </c:extLst>
          </c:dPt>
          <c:dPt>
            <c:idx val="2"/>
            <c:bubble3D val="0"/>
            <c:explosion val="10"/>
            <c:spPr>
              <a:gradFill>
                <a:gsLst>
                  <a:gs pos="0">
                    <a:srgbClr val="FF9900"/>
                  </a:gs>
                  <a:gs pos="41000">
                    <a:srgbClr val="CC6600"/>
                  </a:gs>
                  <a:gs pos="98000">
                    <a:srgbClr val="FF9900"/>
                  </a:gs>
                </a:gsLst>
                <a:path path="circle">
                  <a:fillToRect l="100000" t="100000"/>
                </a:path>
              </a:gradFill>
              <a:effectLst>
                <a:outerShdw blurRad="152400" dist="317500" dir="5400000" sx="90000" sy="-19000" rotWithShape="0">
                  <a:prstClr val="black">
                    <a:alpha val="15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01600" prst="riblet"/>
              </a:sp3d>
            </c:spPr>
            <c:extLst>
              <c:ext xmlns:c16="http://schemas.microsoft.com/office/drawing/2014/chart" uri="{C3380CC4-5D6E-409C-BE32-E72D297353CC}">
                <c16:uniqueId val="{00000002-A566-4023-83C3-A38D0DED625E}"/>
              </c:ext>
            </c:extLst>
          </c:dPt>
          <c:dPt>
            <c:idx val="3"/>
            <c:bubble3D val="0"/>
            <c:explosion val="14"/>
            <c:spPr>
              <a:gradFill>
                <a:gsLst>
                  <a:gs pos="0">
                    <a:schemeClr val="bg1">
                      <a:lumMod val="75000"/>
                    </a:schemeClr>
                  </a:gs>
                  <a:gs pos="75000">
                    <a:schemeClr val="bg1">
                      <a:lumMod val="50000"/>
                    </a:schemeClr>
                  </a:gs>
                  <a:gs pos="100000">
                    <a:schemeClr val="bg2">
                      <a:lumMod val="0"/>
                      <a:lumOff val="100000"/>
                    </a:schemeClr>
                  </a:gs>
                </a:gsLst>
                <a:path path="circle">
                  <a:fillToRect l="100000" t="100000"/>
                </a:path>
              </a:gradFill>
              <a:ln w="38077">
                <a:solidFill>
                  <a:srgbClr val="FFFF00"/>
                </a:solidFill>
              </a:ln>
              <a:effectLst>
                <a:outerShdw blurRad="152400" dist="317500" dir="5400000" sx="90000" sy="-19000" rotWithShape="0">
                  <a:prstClr val="black">
                    <a:alpha val="15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01600" prst="riblet"/>
              </a:sp3d>
            </c:spPr>
            <c:extLst>
              <c:ext xmlns:c16="http://schemas.microsoft.com/office/drawing/2014/chart" uri="{C3380CC4-5D6E-409C-BE32-E72D297353CC}">
                <c16:uniqueId val="{00000003-A566-4023-83C3-A38D0DED625E}"/>
              </c:ext>
            </c:extLst>
          </c:dPt>
          <c:dPt>
            <c:idx val="4"/>
            <c:bubble3D val="0"/>
            <c:spPr>
              <a:gradFill>
                <a:gsLst>
                  <a:gs pos="0">
                    <a:srgbClr val="FF9966"/>
                  </a:gs>
                  <a:gs pos="41000">
                    <a:srgbClr val="FF0000"/>
                  </a:gs>
                  <a:gs pos="100000">
                    <a:schemeClr val="accent3">
                      <a:lumMod val="20000"/>
                      <a:lumOff val="80000"/>
                    </a:schemeClr>
                  </a:gs>
                </a:gsLst>
                <a:path path="circle">
                  <a:fillToRect l="100000" t="100000"/>
                </a:path>
              </a:gradFill>
              <a:ln w="28558">
                <a:solidFill>
                  <a:srgbClr val="FF0000"/>
                </a:solidFill>
              </a:ln>
              <a:effectLst>
                <a:outerShdw blurRad="152400" dist="317500" dir="5400000" sx="90000" sy="-19000" rotWithShape="0">
                  <a:prstClr val="black">
                    <a:alpha val="15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01600" prst="riblet"/>
              </a:sp3d>
            </c:spPr>
            <c:extLst>
              <c:ext xmlns:c16="http://schemas.microsoft.com/office/drawing/2014/chart" uri="{C3380CC4-5D6E-409C-BE32-E72D297353CC}">
                <c16:uniqueId val="{00000004-A566-4023-83C3-A38D0DED625E}"/>
              </c:ext>
            </c:extLst>
          </c:dPt>
          <c:dPt>
            <c:idx val="5"/>
            <c:bubble3D val="0"/>
            <c:spPr>
              <a:gradFill>
                <a:gsLst>
                  <a:gs pos="0">
                    <a:srgbClr val="F19917"/>
                  </a:gs>
                  <a:gs pos="99167">
                    <a:srgbClr val="FF9900"/>
                  </a:gs>
                  <a:gs pos="84000">
                    <a:schemeClr val="bg1"/>
                  </a:gs>
                </a:gsLst>
                <a:path path="circle">
                  <a:fillToRect l="100000" t="100000"/>
                </a:path>
              </a:gradFill>
              <a:ln w="12692"/>
              <a:effectLst>
                <a:outerShdw blurRad="152400" dist="317500" dir="5400000" sx="90000" sy="-19000" rotWithShape="0">
                  <a:prstClr val="black">
                    <a:alpha val="15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01600" prst="riblet"/>
              </a:sp3d>
            </c:spPr>
            <c:extLst>
              <c:ext xmlns:c16="http://schemas.microsoft.com/office/drawing/2014/chart" uri="{C3380CC4-5D6E-409C-BE32-E72D297353CC}">
                <c16:uniqueId val="{00000005-A566-4023-83C3-A38D0DED625E}"/>
              </c:ext>
            </c:extLst>
          </c:dPt>
          <c:dPt>
            <c:idx val="6"/>
            <c:bubble3D val="0"/>
            <c:spPr>
              <a:gradFill>
                <a:gsLst>
                  <a:gs pos="0">
                    <a:schemeClr val="accent3">
                      <a:lumMod val="40000"/>
                      <a:lumOff val="60000"/>
                    </a:schemeClr>
                  </a:gs>
                  <a:gs pos="41000">
                    <a:schemeClr val="accent3">
                      <a:lumMod val="60000"/>
                      <a:lumOff val="40000"/>
                    </a:schemeClr>
                  </a:gs>
                  <a:gs pos="98000">
                    <a:schemeClr val="tx2">
                      <a:lumMod val="75000"/>
                    </a:schemeClr>
                  </a:gs>
                </a:gsLst>
                <a:path path="circle">
                  <a:fillToRect l="100000" t="100000"/>
                </a:path>
              </a:gradFill>
              <a:effectLst>
                <a:outerShdw blurRad="152400" dist="317500" dir="5400000" sx="90000" sy="-19000" rotWithShape="0">
                  <a:prstClr val="black">
                    <a:alpha val="15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01600" prst="riblet"/>
              </a:sp3d>
            </c:spPr>
            <c:extLst>
              <c:ext xmlns:c16="http://schemas.microsoft.com/office/drawing/2014/chart" uri="{C3380CC4-5D6E-409C-BE32-E72D297353CC}">
                <c16:uniqueId val="{00000006-A566-4023-83C3-A38D0DED625E}"/>
              </c:ext>
            </c:extLst>
          </c:dPt>
          <c:dPt>
            <c:idx val="7"/>
            <c:bubble3D val="0"/>
            <c:spPr>
              <a:solidFill>
                <a:srgbClr val="FFFF00"/>
              </a:solidFill>
              <a:effectLst>
                <a:outerShdw blurRad="152400" dist="317500" dir="5400000" sx="90000" sy="-19000" rotWithShape="0">
                  <a:prstClr val="black">
                    <a:alpha val="15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01600" prst="riblet"/>
              </a:sp3d>
            </c:spPr>
            <c:extLst>
              <c:ext xmlns:c16="http://schemas.microsoft.com/office/drawing/2014/chart" uri="{C3380CC4-5D6E-409C-BE32-E72D297353CC}">
                <c16:uniqueId val="{00000007-A566-4023-83C3-A38D0DED625E}"/>
              </c:ext>
            </c:extLst>
          </c:dPt>
          <c:dPt>
            <c:idx val="8"/>
            <c:bubble3D val="0"/>
            <c:spPr>
              <a:solidFill>
                <a:srgbClr val="C00000"/>
              </a:solidFill>
              <a:effectLst>
                <a:outerShdw blurRad="152400" dist="317500" dir="5400000" sx="90000" sy="-19000" rotWithShape="0">
                  <a:prstClr val="black">
                    <a:alpha val="15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01600" prst="riblet"/>
              </a:sp3d>
            </c:spPr>
            <c:extLst>
              <c:ext xmlns:c16="http://schemas.microsoft.com/office/drawing/2014/chart" uri="{C3380CC4-5D6E-409C-BE32-E72D297353CC}">
                <c16:uniqueId val="{00000008-A566-4023-83C3-A38D0DED625E}"/>
              </c:ext>
            </c:extLst>
          </c:dPt>
          <c:dLbls>
            <c:dLbl>
              <c:idx val="0"/>
              <c:layout>
                <c:manualLayout>
                  <c:x val="6.6138826104931894E-2"/>
                  <c:y val="-6.769849699155713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566-4023-83C3-A38D0DED625E}"/>
                </c:ext>
              </c:extLst>
            </c:dLbl>
            <c:dLbl>
              <c:idx val="1"/>
              <c:layout>
                <c:manualLayout>
                  <c:x val="1.0123078310060289E-2"/>
                  <c:y val="1.864564354526276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566-4023-83C3-A38D0DED625E}"/>
                </c:ext>
              </c:extLst>
            </c:dLbl>
            <c:dLbl>
              <c:idx val="2"/>
              <c:layout>
                <c:manualLayout>
                  <c:x val="0"/>
                  <c:y val="0.1259360136908513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566-4023-83C3-A38D0DED625E}"/>
                </c:ext>
              </c:extLst>
            </c:dLbl>
            <c:dLbl>
              <c:idx val="3"/>
              <c:layout>
                <c:manualLayout>
                  <c:x val="0.11030183804713867"/>
                  <c:y val="3.646151360059618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566-4023-83C3-A38D0DED625E}"/>
                </c:ext>
              </c:extLst>
            </c:dLbl>
            <c:dLbl>
              <c:idx val="4"/>
              <c:layout>
                <c:manualLayout>
                  <c:x val="1.5902149305814857E-2"/>
                  <c:y val="0.12145511348941145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566-4023-83C3-A38D0DED625E}"/>
                </c:ext>
              </c:extLst>
            </c:dLbl>
            <c:dLbl>
              <c:idx val="5"/>
              <c:layout>
                <c:manualLayout>
                  <c:x val="-8.1043590784994735E-2"/>
                  <c:y val="-0.16151964503128924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566-4023-83C3-A38D0DED625E}"/>
                </c:ext>
              </c:extLst>
            </c:dLbl>
            <c:dLbl>
              <c:idx val="6"/>
              <c:layout>
                <c:manualLayout>
                  <c:x val="-2.2121972786266059E-2"/>
                  <c:y val="-0.15422212024807677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566-4023-83C3-A38D0DED625E}"/>
                </c:ext>
              </c:extLst>
            </c:dLbl>
            <c:dLbl>
              <c:idx val="7"/>
              <c:layout>
                <c:manualLayout>
                  <c:x val="-9.2774518385207227E-2"/>
                  <c:y val="-5.0111363956743336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566-4023-83C3-A38D0DED625E}"/>
                </c:ext>
              </c:extLst>
            </c:dLbl>
            <c:dLbl>
              <c:idx val="8"/>
              <c:layout>
                <c:manualLayout>
                  <c:x val="2.7106846962359404E-2"/>
                  <c:y val="-6.8982836682238313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A566-4023-83C3-A38D0DED625E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99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Лист1!$A$2:$A$13</c:f>
              <c:strCache>
                <c:ptCount val="12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Образование</c:v>
                </c:pt>
                <c:pt idx="6">
                  <c:v>Охрана окружающей среды</c:v>
                </c:pt>
                <c:pt idx="7">
                  <c:v>Культура, кинематография</c:v>
                </c:pt>
                <c:pt idx="8">
                  <c:v>Социальная политика</c:v>
                </c:pt>
                <c:pt idx="9">
                  <c:v>Физическая культура и спорт</c:v>
                </c:pt>
                <c:pt idx="10">
                  <c:v>Средства массовой информации</c:v>
                </c:pt>
                <c:pt idx="11">
                  <c:v>Обслуживание государственного и муниципального долга</c:v>
                </c:pt>
              </c:strCache>
            </c:strRef>
          </c:cat>
          <c:val>
            <c:numRef>
              <c:f>Лист1!$B$2:$B$13</c:f>
              <c:numCache>
                <c:formatCode>General</c:formatCode>
                <c:ptCount val="12"/>
                <c:pt idx="0">
                  <c:v>106191.5</c:v>
                </c:pt>
                <c:pt idx="1">
                  <c:v>448.7</c:v>
                </c:pt>
                <c:pt idx="2">
                  <c:v>7807.9</c:v>
                </c:pt>
                <c:pt idx="3">
                  <c:v>21797.1</c:v>
                </c:pt>
                <c:pt idx="4">
                  <c:v>28497.4</c:v>
                </c:pt>
                <c:pt idx="5">
                  <c:v>320082.8</c:v>
                </c:pt>
                <c:pt idx="6">
                  <c:v>657.1</c:v>
                </c:pt>
                <c:pt idx="7">
                  <c:v>43683.7</c:v>
                </c:pt>
                <c:pt idx="8">
                  <c:v>41755.5</c:v>
                </c:pt>
                <c:pt idx="9">
                  <c:v>353.6</c:v>
                </c:pt>
                <c:pt idx="10">
                  <c:v>362.1</c:v>
                </c:pt>
                <c:pt idx="11">
                  <c:v>0.36000000000000021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A566-4023-83C3-A38D0DED62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85">
          <a:noFill/>
        </a:ln>
      </c:spPr>
    </c:plotArea>
    <c:plotVisOnly val="1"/>
    <c:dispBlanksAs val="zero"/>
    <c:showDLblsOverMax val="0"/>
  </c:chart>
  <c:spPr>
    <a:gradFill flip="none" rotWithShape="1">
      <a:gsLst>
        <a:gs pos="77092">
          <a:srgbClr val="DBFCFD"/>
        </a:gs>
        <a:gs pos="0">
          <a:schemeClr val="bg1"/>
        </a:gs>
        <a:gs pos="0">
          <a:schemeClr val="bg1"/>
        </a:gs>
        <a:gs pos="100000">
          <a:schemeClr val="accent3">
            <a:lumMod val="20000"/>
            <a:lumOff val="80000"/>
          </a:schemeClr>
        </a:gs>
      </a:gsLst>
      <a:path path="circle">
        <a:fillToRect l="100000" t="100000"/>
      </a:path>
      <a:tileRect r="-100000" b="-100000"/>
    </a:gradFill>
  </c:spPr>
  <c:txPr>
    <a:bodyPr/>
    <a:lstStyle/>
    <a:p>
      <a:pPr>
        <a:defRPr sz="1799"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0280864197530884E-3"/>
          <c:y val="0.14546147445658825"/>
          <c:w val="0.96529830246913695"/>
          <c:h val="0.8545385638154899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explosion val="26"/>
          <c:dPt>
            <c:idx val="0"/>
            <c:bubble3D val="0"/>
            <c:spPr>
              <a:solidFill>
                <a:srgbClr val="92D050"/>
              </a:solidFill>
              <a:ln>
                <a:solidFill>
                  <a:srgbClr val="954ECA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0-2D7D-494C-A433-C61539146D21}"/>
              </c:ext>
            </c:extLst>
          </c:dPt>
          <c:dPt>
            <c:idx val="1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rgbClr val="00B05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  <c:extLst>
              <c:ext xmlns:c16="http://schemas.microsoft.com/office/drawing/2014/chart" uri="{C3380CC4-5D6E-409C-BE32-E72D297353CC}">
                <c16:uniqueId val="{00000001-2D7D-494C-A433-C61539146D21}"/>
              </c:ext>
            </c:extLst>
          </c:dPt>
          <c:dPt>
            <c:idx val="2"/>
            <c:bubble3D val="0"/>
            <c:spPr>
              <a:solidFill>
                <a:srgbClr val="F8F200"/>
              </a:solidFill>
              <a:ln>
                <a:solidFill>
                  <a:srgbClr val="0070C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  <c:extLst>
              <c:ext xmlns:c16="http://schemas.microsoft.com/office/drawing/2014/chart" uri="{C3380CC4-5D6E-409C-BE32-E72D297353CC}">
                <c16:uniqueId val="{00000002-2D7D-494C-A433-C61539146D21}"/>
              </c:ext>
            </c:extLst>
          </c:dPt>
          <c:dPt>
            <c:idx val="3"/>
            <c:bubble3D val="0"/>
            <c:spPr>
              <a:solidFill>
                <a:srgbClr val="EE0000"/>
              </a:solidFill>
              <a:ln w="0">
                <a:solidFill>
                  <a:srgbClr val="FFFF0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  <c:extLst>
              <c:ext xmlns:c16="http://schemas.microsoft.com/office/drawing/2014/chart" uri="{C3380CC4-5D6E-409C-BE32-E72D297353CC}">
                <c16:uniqueId val="{00000003-2D7D-494C-A433-C61539146D21}"/>
              </c:ext>
            </c:extLst>
          </c:dPt>
          <c:dPt>
            <c:idx val="4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  <a:ln>
                <a:solidFill>
                  <a:srgbClr val="C0000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  <c:extLst>
              <c:ext xmlns:c16="http://schemas.microsoft.com/office/drawing/2014/chart" uri="{C3380CC4-5D6E-409C-BE32-E72D297353CC}">
                <c16:uniqueId val="{00000004-2D7D-494C-A433-C61539146D21}"/>
              </c:ext>
            </c:extLst>
          </c:dPt>
          <c:dPt>
            <c:idx val="5"/>
            <c:bubble3D val="0"/>
            <c:spPr>
              <a:solidFill>
                <a:srgbClr val="F676E4"/>
              </a:solidFill>
              <a:ln>
                <a:solidFill>
                  <a:srgbClr val="00B0F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  <c:extLst>
              <c:ext xmlns:c16="http://schemas.microsoft.com/office/drawing/2014/chart" uri="{C3380CC4-5D6E-409C-BE32-E72D297353CC}">
                <c16:uniqueId val="{00000005-2D7D-494C-A433-C61539146D21}"/>
              </c:ext>
            </c:extLst>
          </c:dPt>
          <c:dPt>
            <c:idx val="6"/>
            <c:bubble3D val="0"/>
            <c:spPr>
              <a:solidFill>
                <a:srgbClr val="7030A0"/>
              </a:solidFill>
              <a:ln>
                <a:solidFill>
                  <a:srgbClr val="FFFF0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  <c:extLst>
              <c:ext xmlns:c16="http://schemas.microsoft.com/office/drawing/2014/chart" uri="{C3380CC4-5D6E-409C-BE32-E72D297353CC}">
                <c16:uniqueId val="{00000006-2D7D-494C-A433-C61539146D21}"/>
              </c:ext>
            </c:extLst>
          </c:dPt>
          <c:dPt>
            <c:idx val="7"/>
            <c:bubble3D val="0"/>
            <c:spPr>
              <a:solidFill>
                <a:srgbClr val="F68426"/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  <c:extLst>
              <c:ext xmlns:c16="http://schemas.microsoft.com/office/drawing/2014/chart" uri="{C3380CC4-5D6E-409C-BE32-E72D297353CC}">
                <c16:uniqueId val="{00000007-2D7D-494C-A433-C61539146D21}"/>
              </c:ext>
            </c:extLst>
          </c:dPt>
          <c:dLbls>
            <c:dLbl>
              <c:idx val="0"/>
              <c:layout>
                <c:manualLayout>
                  <c:x val="-0.15613688271604959"/>
                  <c:y val="-0.20412427293024787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59,4%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D7D-494C-A433-C61539146D21}"/>
                </c:ext>
              </c:extLst>
            </c:dLbl>
            <c:dLbl>
              <c:idx val="1"/>
              <c:layout>
                <c:manualLayout>
                  <c:x val="-2.5600000000000012E-2"/>
                  <c:y val="3.1865187022230554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10,4%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D7D-494C-A433-C61539146D21}"/>
                </c:ext>
              </c:extLst>
            </c:dLbl>
            <c:dLbl>
              <c:idx val="2"/>
              <c:layout>
                <c:manualLayout>
                  <c:x val="-3.1904012345679064E-2"/>
                  <c:y val="-1.1163634148177105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7,6%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D7D-494C-A433-C61539146D21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11,2%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D7D-494C-A433-C61539146D21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6,3%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D7D-494C-A433-C61539146D21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3,5%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D7D-494C-A433-C61539146D21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 dirty="0"/>
                      <a:t>0,3%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D7D-494C-A433-C61539146D21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/>
                      <a:t>1,3%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D7D-494C-A433-C61539146D2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Лист1!$A$2:$A$9</c:f>
              <c:strCache>
                <c:ptCount val="8"/>
                <c:pt idx="0">
                  <c:v>Образование</c:v>
                </c:pt>
                <c:pt idx="1">
                  <c:v>Жилищно-коммунальное хозяйство</c:v>
                </c:pt>
                <c:pt idx="2">
                  <c:v>Общегосударственные вопросы</c:v>
                </c:pt>
                <c:pt idx="3">
                  <c:v>Национальная экономика</c:v>
                </c:pt>
                <c:pt idx="4">
                  <c:v>Социальная политика</c:v>
                </c:pt>
                <c:pt idx="5">
                  <c:v>Культура</c:v>
                </c:pt>
                <c:pt idx="6">
                  <c:v>Физическая культура и спорт</c:v>
                </c:pt>
                <c:pt idx="7">
                  <c:v>Другие расходы</c:v>
                </c:pt>
              </c:strCache>
            </c:strRef>
          </c:cat>
          <c:val>
            <c:numRef>
              <c:f>Лист1!$B$2:$B$9</c:f>
              <c:numCache>
                <c:formatCode>0.0</c:formatCode>
                <c:ptCount val="8"/>
                <c:pt idx="0">
                  <c:v>55.993987801366458</c:v>
                </c:pt>
                <c:pt idx="1">
                  <c:v>4.9852196618208291</c:v>
                </c:pt>
                <c:pt idx="2">
                  <c:v>18.576710637400112</c:v>
                </c:pt>
                <c:pt idx="3">
                  <c:v>3.8130963347770197</c:v>
                </c:pt>
                <c:pt idx="4">
                  <c:v>7.3045379434320079</c:v>
                </c:pt>
                <c:pt idx="5">
                  <c:v>7.6418494368287044</c:v>
                </c:pt>
                <c:pt idx="6">
                  <c:v>1</c:v>
                </c:pt>
                <c:pt idx="7">
                  <c:v>1.6227583270385553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D7D-494C-A433-C61539146D2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Столбец3</c:v>
                </c:pt>
              </c:strCache>
            </c:strRef>
          </c:tx>
          <c:explosion val="25"/>
          <c:cat>
            <c:strRef>
              <c:f>Лист1!$A$2:$A$9</c:f>
              <c:strCache>
                <c:ptCount val="8"/>
                <c:pt idx="0">
                  <c:v>Образование</c:v>
                </c:pt>
                <c:pt idx="1">
                  <c:v>Жилищно-коммунальное хозяйство</c:v>
                </c:pt>
                <c:pt idx="2">
                  <c:v>Общегосударственные вопросы</c:v>
                </c:pt>
                <c:pt idx="3">
                  <c:v>Национальная экономика</c:v>
                </c:pt>
                <c:pt idx="4">
                  <c:v>Социальная политика</c:v>
                </c:pt>
                <c:pt idx="5">
                  <c:v>Культура</c:v>
                </c:pt>
                <c:pt idx="6">
                  <c:v>Физическая культура и спорт</c:v>
                </c:pt>
                <c:pt idx="7">
                  <c:v>Другие расходы</c:v>
                </c:pt>
              </c:strCache>
            </c:strRef>
          </c:cat>
          <c:val>
            <c:numRef>
              <c:f>Лист1!$C$2:$C$9</c:f>
              <c:numCache>
                <c:formatCode>0.0</c:formatCode>
                <c:ptCount val="8"/>
                <c:pt idx="0">
                  <c:v>320082.8</c:v>
                </c:pt>
                <c:pt idx="1">
                  <c:v>28497.4</c:v>
                </c:pt>
                <c:pt idx="2">
                  <c:v>106191.5</c:v>
                </c:pt>
                <c:pt idx="3">
                  <c:v>21797.1</c:v>
                </c:pt>
                <c:pt idx="4">
                  <c:v>41755.5</c:v>
                </c:pt>
                <c:pt idx="5">
                  <c:v>43683.7</c:v>
                </c:pt>
                <c:pt idx="6">
                  <c:v>353.6</c:v>
                </c:pt>
                <c:pt idx="7">
                  <c:v>9276.299999999992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2D7D-494C-A433-C61539146D21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Столбец4</c:v>
                </c:pt>
              </c:strCache>
            </c:strRef>
          </c:tx>
          <c:explosion val="25"/>
          <c:cat>
            <c:strRef>
              <c:f>Лист1!$A$2:$A$9</c:f>
              <c:strCache>
                <c:ptCount val="8"/>
                <c:pt idx="0">
                  <c:v>Образование</c:v>
                </c:pt>
                <c:pt idx="1">
                  <c:v>Жилищно-коммунальное хозяйство</c:v>
                </c:pt>
                <c:pt idx="2">
                  <c:v>Общегосударственные вопросы</c:v>
                </c:pt>
                <c:pt idx="3">
                  <c:v>Национальная экономика</c:v>
                </c:pt>
                <c:pt idx="4">
                  <c:v>Социальная политика</c:v>
                </c:pt>
                <c:pt idx="5">
                  <c:v>Культура</c:v>
                </c:pt>
                <c:pt idx="6">
                  <c:v>Физическая культура и спорт</c:v>
                </c:pt>
                <c:pt idx="7">
                  <c:v>Другие расходы</c:v>
                </c:pt>
              </c:strCache>
            </c:strRef>
          </c:cat>
          <c:val>
            <c:numRef>
              <c:f>Лист1!$D$2:$D$9</c:f>
              <c:numCache>
                <c:formatCode>0.0</c:formatCode>
                <c:ptCount val="8"/>
                <c:pt idx="0">
                  <c:v>571637.80000000005</c:v>
                </c:pt>
                <c:pt idx="1">
                  <c:v>571637.80000000005</c:v>
                </c:pt>
                <c:pt idx="2">
                  <c:v>571637.80000000005</c:v>
                </c:pt>
                <c:pt idx="3">
                  <c:v>571637.80000000005</c:v>
                </c:pt>
                <c:pt idx="4">
                  <c:v>571637.80000000005</c:v>
                </c:pt>
                <c:pt idx="5">
                  <c:v>571637.80000000005</c:v>
                </c:pt>
                <c:pt idx="6">
                  <c:v>571637.80000000005</c:v>
                </c:pt>
                <c:pt idx="7">
                  <c:v>571637.80000000005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2D7D-494C-A433-C61539146D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9525" cap="flat" cmpd="sng" algn="ctr">
          <a:noFill/>
          <a:prstDash val="solid"/>
        </a:ln>
        <a:effectLst/>
        <a:scene3d>
          <a:camera prst="orthographicFront"/>
          <a:lightRig rig="threePt" dir="t"/>
        </a:scene3d>
      </c:spPr>
    </c:plotArea>
    <c:plotVisOnly val="1"/>
    <c:dispBlanksAs val="zero"/>
    <c:showDLblsOverMax val="0"/>
  </c:chart>
  <c:spPr>
    <a:solidFill>
      <a:srgbClr val="FFFFE7"/>
    </a:solidFill>
    <a:ln w="57150">
      <a:solidFill>
        <a:schemeClr val="accent1"/>
      </a:solidFill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  <c:spPr>
        <a:solidFill>
          <a:srgbClr val="FFFF00"/>
        </a:solidFill>
      </c:spPr>
    </c:backWall>
    <c:plotArea>
      <c:layout>
        <c:manualLayout>
          <c:layoutTarget val="inner"/>
          <c:xMode val="edge"/>
          <c:yMode val="edge"/>
          <c:x val="0.18133596529192594"/>
          <c:y val="2.6774223378271646E-2"/>
          <c:w val="0.77966625575168091"/>
          <c:h val="0.5208012542344499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исполнено, %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Лист1!$A$2:$A$14</c:f>
              <c:strCache>
                <c:ptCount val="13"/>
                <c:pt idx="0">
                  <c:v>Расходы, всего</c:v>
                </c:pt>
                <c:pt idx="1">
                  <c:v>Общегосударственные вопросы</c:v>
                </c:pt>
                <c:pt idx="2">
                  <c:v>Национальная оборона</c:v>
                </c:pt>
                <c:pt idx="3">
                  <c:v>Национальная безопасность</c:v>
                </c:pt>
                <c:pt idx="4">
                  <c:v>Национальная экономика</c:v>
                </c:pt>
                <c:pt idx="5">
                  <c:v>Жилищно - коммунальное хозяйство</c:v>
                </c:pt>
                <c:pt idx="6">
                  <c:v>Охрана окружающей среды</c:v>
                </c:pt>
                <c:pt idx="7">
                  <c:v>Образование</c:v>
                </c:pt>
                <c:pt idx="8">
                  <c:v>Культура, кинематография</c:v>
                </c:pt>
                <c:pt idx="9">
                  <c:v>Социальная политика</c:v>
                </c:pt>
                <c:pt idx="10">
                  <c:v>Физическая культура и спорт</c:v>
                </c:pt>
                <c:pt idx="11">
                  <c:v>Обслуживание муниципального долга</c:v>
                </c:pt>
                <c:pt idx="12">
                  <c:v>средства массовой информации</c:v>
                </c:pt>
              </c:strCache>
            </c:strRef>
          </c:cat>
          <c:val>
            <c:numRef>
              <c:f>Лист1!$B$2:$B$14</c:f>
              <c:numCache>
                <c:formatCode>General</c:formatCode>
                <c:ptCount val="13"/>
                <c:pt idx="0">
                  <c:v>95.3</c:v>
                </c:pt>
                <c:pt idx="1">
                  <c:v>98.3</c:v>
                </c:pt>
                <c:pt idx="2">
                  <c:v>99.1</c:v>
                </c:pt>
                <c:pt idx="3">
                  <c:v>95.7</c:v>
                </c:pt>
                <c:pt idx="4">
                  <c:v>73.7</c:v>
                </c:pt>
                <c:pt idx="5">
                  <c:v>77.5</c:v>
                </c:pt>
                <c:pt idx="6">
                  <c:v>79.2</c:v>
                </c:pt>
                <c:pt idx="7">
                  <c:v>98</c:v>
                </c:pt>
                <c:pt idx="8">
                  <c:v>95.2</c:v>
                </c:pt>
                <c:pt idx="9">
                  <c:v>98</c:v>
                </c:pt>
                <c:pt idx="10">
                  <c:v>70.7</c:v>
                </c:pt>
                <c:pt idx="11">
                  <c:v>89.9</c:v>
                </c:pt>
                <c:pt idx="12">
                  <c:v>89.3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489-46D8-9555-A7A6F838892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 исполнено, в %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solidFill>
                <a:srgbClr val="00B050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Лист1!$A$2:$A$14</c:f>
              <c:strCache>
                <c:ptCount val="13"/>
                <c:pt idx="0">
                  <c:v>Расходы, всего</c:v>
                </c:pt>
                <c:pt idx="1">
                  <c:v>Общегосударственные вопросы</c:v>
                </c:pt>
                <c:pt idx="2">
                  <c:v>Национальная оборона</c:v>
                </c:pt>
                <c:pt idx="3">
                  <c:v>Национальная безопасность</c:v>
                </c:pt>
                <c:pt idx="4">
                  <c:v>Национальная экономика</c:v>
                </c:pt>
                <c:pt idx="5">
                  <c:v>Жилищно - коммунальное хозяйство</c:v>
                </c:pt>
                <c:pt idx="6">
                  <c:v>Охрана окружающей среды</c:v>
                </c:pt>
                <c:pt idx="7">
                  <c:v>Образование</c:v>
                </c:pt>
                <c:pt idx="8">
                  <c:v>Культура, кинематография</c:v>
                </c:pt>
                <c:pt idx="9">
                  <c:v>Социальная политика</c:v>
                </c:pt>
                <c:pt idx="10">
                  <c:v>Физическая культура и спорт</c:v>
                </c:pt>
                <c:pt idx="11">
                  <c:v>Обслуживание муниципального долга</c:v>
                </c:pt>
                <c:pt idx="12">
                  <c:v>средства массовой информации</c:v>
                </c:pt>
              </c:strCache>
            </c:strRef>
          </c:cat>
          <c:val>
            <c:numRef>
              <c:f>Лист1!$C$2:$C$14</c:f>
              <c:numCache>
                <c:formatCode>General</c:formatCode>
                <c:ptCount val="13"/>
                <c:pt idx="0">
                  <c:v>4.7</c:v>
                </c:pt>
                <c:pt idx="1">
                  <c:v>1.7</c:v>
                </c:pt>
                <c:pt idx="2">
                  <c:v>0.9</c:v>
                </c:pt>
                <c:pt idx="3">
                  <c:v>4.3</c:v>
                </c:pt>
                <c:pt idx="4">
                  <c:v>26.3</c:v>
                </c:pt>
                <c:pt idx="5">
                  <c:v>22.5</c:v>
                </c:pt>
                <c:pt idx="6">
                  <c:v>20.8</c:v>
                </c:pt>
                <c:pt idx="7">
                  <c:v>2</c:v>
                </c:pt>
                <c:pt idx="8">
                  <c:v>4.8</c:v>
                </c:pt>
                <c:pt idx="9">
                  <c:v>2</c:v>
                </c:pt>
                <c:pt idx="10">
                  <c:v>29.3</c:v>
                </c:pt>
                <c:pt idx="11">
                  <c:v>10.1</c:v>
                </c:pt>
                <c:pt idx="12">
                  <c:v>10.7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489-46D8-9555-A7A6F83889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11449600"/>
        <c:axId val="111451136"/>
        <c:axId val="0"/>
      </c:bar3DChart>
      <c:catAx>
        <c:axId val="1114496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 i="1" baseline="0">
                <a:latin typeface="Times New Roman" pitchFamily="18" charset="0"/>
              </a:defRPr>
            </a:pPr>
            <a:endParaRPr lang="ru-RU"/>
          </a:p>
        </c:txPr>
        <c:crossAx val="111451136"/>
        <c:crosses val="autoZero"/>
        <c:auto val="1"/>
        <c:lblAlgn val="ctr"/>
        <c:lblOffset val="100"/>
        <c:noMultiLvlLbl val="0"/>
      </c:catAx>
      <c:valAx>
        <c:axId val="11145113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11449600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1400" baseline="0">
              <a:latin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2162704867785111E-3"/>
          <c:y val="0.19109554958100394"/>
          <c:w val="0.5325720252789875"/>
          <c:h val="0.7859656525338759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 доля расходов, произведенных в 2018 году, млн. руб.</c:v>
                </c:pt>
              </c:strCache>
            </c:strRef>
          </c:tx>
          <c:explosion val="18"/>
          <c:dLbls>
            <c:dLbl>
              <c:idx val="4"/>
              <c:layout>
                <c:manualLayout>
                  <c:x val="0.14396860298201344"/>
                  <c:y val="-0.1217541284550448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4B1-42DC-8EA3-DF6FA1CEDC8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организация капитальных ремонтов общего имущества многоквартирных домов</c:v>
                </c:pt>
                <c:pt idx="1">
                  <c:v>взнос региональному оператору на капитальный ремонт общего имущества</c:v>
                </c:pt>
                <c:pt idx="2">
                  <c:v>Резервный фонд администрации Сосьвинского городского округа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30.6</c:v>
                </c:pt>
                <c:pt idx="1">
                  <c:v>63.4</c:v>
                </c:pt>
                <c:pt idx="2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4B1-42DC-8EA3-DF6FA1CEDC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0336139077917572"/>
          <c:y val="5.1364187669163152E-4"/>
          <c:w val="0.37279409231923832"/>
          <c:h val="0.99948627662755052"/>
        </c:manualLayout>
      </c:layout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solidFill>
          <a:srgbClr val="F2F2F2"/>
        </a:solidFill>
      </c:spPr>
    </c:floor>
    <c:sideWall>
      <c:thickness val="0"/>
      <c:spPr>
        <a:solidFill>
          <a:schemeClr val="bg1">
            <a:lumMod val="95000"/>
          </a:schemeClr>
        </a:soli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sideWall>
    <c:backWall>
      <c:thickness val="0"/>
      <c:spPr>
        <a:solidFill>
          <a:schemeClr val="bg1">
            <a:lumMod val="95000"/>
          </a:schemeClr>
        </a:soli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backWall>
    <c:plotArea>
      <c:layout>
        <c:manualLayout>
          <c:layoutTarget val="inner"/>
          <c:xMode val="edge"/>
          <c:yMode val="edge"/>
          <c:x val="0.11396650872127312"/>
          <c:y val="2.4520053327408017E-2"/>
          <c:w val="0.56602646999576356"/>
          <c:h val="0.88165564937229202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Дошкольное образование</c:v>
                </c:pt>
              </c:strCache>
            </c:strRef>
          </c:tx>
          <c:spPr>
            <a:solidFill>
              <a:srgbClr val="558ED5"/>
            </a:solidFill>
            <a:ln>
              <a:solidFill>
                <a:srgbClr val="558ED5"/>
              </a:solidFill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cat>
            <c:strRef>
              <c:f>Лист1!$A$2:$A$3</c:f>
              <c:strCache>
                <c:ptCount val="2"/>
                <c:pt idx="0">
                  <c:v>Факт 2017года</c:v>
                </c:pt>
                <c:pt idx="1">
                  <c:v>Факт 2018 года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84403.199999999997</c:v>
                </c:pt>
                <c:pt idx="1">
                  <c:v>80143.3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06C-4BDF-933B-10A9DB9D5D82}"/>
            </c:ext>
          </c:extLst>
        </c:ser>
        <c:ser>
          <c:idx val="3"/>
          <c:order val="1"/>
          <c:tx>
            <c:strRef>
              <c:f>Лист1!$C$1</c:f>
              <c:strCache>
                <c:ptCount val="1"/>
                <c:pt idx="0">
                  <c:v>Общее образование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rgbClr val="C00000"/>
              </a:solidFill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cat>
            <c:strRef>
              <c:f>Лист1!$A$2:$A$3</c:f>
              <c:strCache>
                <c:ptCount val="2"/>
                <c:pt idx="0">
                  <c:v>Факт 2017года</c:v>
                </c:pt>
                <c:pt idx="1">
                  <c:v>Факт 2018 года</c:v>
                </c:pt>
              </c:strCache>
            </c:strRef>
          </c:cat>
          <c:val>
            <c:numRef>
              <c:f>Лист1!$C$2:$C$3</c:f>
              <c:numCache>
                <c:formatCode>#,##0.0</c:formatCode>
                <c:ptCount val="2"/>
                <c:pt idx="0">
                  <c:v>164127.70000000001</c:v>
                </c:pt>
                <c:pt idx="1">
                  <c:v>177112.2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06C-4BDF-933B-10A9DB9D5D82}"/>
            </c:ext>
          </c:extLst>
        </c:ser>
        <c:ser>
          <c:idx val="4"/>
          <c:order val="2"/>
          <c:tx>
            <c:strRef>
              <c:f>Лист1!$D$1</c:f>
              <c:strCache>
                <c:ptCount val="1"/>
                <c:pt idx="0">
                  <c:v>Дополнительное образование детей</c:v>
                </c:pt>
              </c:strCache>
            </c:strRef>
          </c:tx>
          <c:spPr>
            <a:solidFill>
              <a:srgbClr val="66FF66"/>
            </a:solidFill>
            <a:ln w="9525" cap="flat" cmpd="sng" algn="ctr">
              <a:noFill/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cat>
            <c:strRef>
              <c:f>Лист1!$A$2:$A$3</c:f>
              <c:strCache>
                <c:ptCount val="2"/>
                <c:pt idx="0">
                  <c:v>Факт 2017года</c:v>
                </c:pt>
                <c:pt idx="1">
                  <c:v>Факт 2018 года</c:v>
                </c:pt>
              </c:strCache>
            </c:strRef>
          </c:cat>
          <c:val>
            <c:numRef>
              <c:f>Лист1!$D$2:$D$3</c:f>
              <c:numCache>
                <c:formatCode>#,##0.0</c:formatCode>
                <c:ptCount val="2"/>
                <c:pt idx="0">
                  <c:v>43229.1</c:v>
                </c:pt>
                <c:pt idx="1">
                  <c:v>50625.7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06C-4BDF-933B-10A9DB9D5D82}"/>
            </c:ext>
          </c:extLst>
        </c:ser>
        <c:ser>
          <c:idx val="1"/>
          <c:order val="3"/>
          <c:tx>
            <c:strRef>
              <c:f>Лист1!$E$1</c:f>
              <c:strCache>
                <c:ptCount val="1"/>
                <c:pt idx="0">
                  <c:v>Молодежная политика и оздоровление детей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</c:spPr>
          <c:invertIfNegative val="0"/>
          <c:cat>
            <c:strRef>
              <c:f>Лист1!$A$2:$A$3</c:f>
              <c:strCache>
                <c:ptCount val="2"/>
                <c:pt idx="0">
                  <c:v>Факт 2017года</c:v>
                </c:pt>
                <c:pt idx="1">
                  <c:v>Факт 2018 года</c:v>
                </c:pt>
              </c:strCache>
            </c:strRef>
          </c:cat>
          <c:val>
            <c:numRef>
              <c:f>Лист1!$E$2:$E$3</c:f>
              <c:numCache>
                <c:formatCode>#,##0.0</c:formatCode>
                <c:ptCount val="2"/>
                <c:pt idx="0">
                  <c:v>6007.6</c:v>
                </c:pt>
                <c:pt idx="1">
                  <c:v>6558.7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06C-4BDF-933B-10A9DB9D5D82}"/>
            </c:ext>
          </c:extLst>
        </c:ser>
        <c:ser>
          <c:idx val="2"/>
          <c:order val="4"/>
          <c:tx>
            <c:strRef>
              <c:f>Лист1!$F$1</c:f>
              <c:strCache>
                <c:ptCount val="1"/>
                <c:pt idx="0">
                  <c:v>Другие вопросы в области образования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Лист1!$A$2:$A$3</c:f>
              <c:strCache>
                <c:ptCount val="2"/>
                <c:pt idx="0">
                  <c:v>Факт 2017года</c:v>
                </c:pt>
                <c:pt idx="1">
                  <c:v>Факт 2018 года</c:v>
                </c:pt>
              </c:strCache>
            </c:strRef>
          </c:cat>
          <c:val>
            <c:numRef>
              <c:f>Лист1!$F$2:$F$3</c:f>
              <c:numCache>
                <c:formatCode>#,##0.0</c:formatCode>
                <c:ptCount val="2"/>
                <c:pt idx="0">
                  <c:v>5381.2</c:v>
                </c:pt>
                <c:pt idx="1">
                  <c:v>5642.9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06C-4BDF-933B-10A9DB9D5D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13835392"/>
        <c:axId val="113849472"/>
        <c:axId val="0"/>
      </c:bar3DChart>
      <c:catAx>
        <c:axId val="1138353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effectLst/>
                <a:latin typeface="Arial Narrow" panose="020B0606020202030204" pitchFamily="34" charset="0"/>
              </a:defRPr>
            </a:pPr>
            <a:endParaRPr lang="ru-RU"/>
          </a:p>
        </c:txPr>
        <c:crossAx val="113849472"/>
        <c:crosses val="autoZero"/>
        <c:auto val="1"/>
        <c:lblAlgn val="ctr"/>
        <c:lblOffset val="100"/>
        <c:noMultiLvlLbl val="0"/>
      </c:catAx>
      <c:valAx>
        <c:axId val="113849472"/>
        <c:scaling>
          <c:orientation val="minMax"/>
          <c:min val="0"/>
        </c:scaling>
        <c:delete val="0"/>
        <c:axPos val="l"/>
        <c:majorGridlines>
          <c:spPr>
            <a:ln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</c:majorGridlines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Arial Narrow" panose="020B0606020202030204" pitchFamily="34" charset="0"/>
              </a:defRPr>
            </a:pPr>
            <a:endParaRPr lang="ru-RU"/>
          </a:p>
        </c:txPr>
        <c:crossAx val="113835392"/>
        <c:crosses val="autoZero"/>
        <c:crossBetween val="between"/>
      </c:valAx>
      <c:spPr>
        <a:scene3d>
          <a:camera prst="orthographicFront"/>
          <a:lightRig rig="threePt" dir="t"/>
        </a:scene3d>
        <a:sp3d/>
      </c:spPr>
    </c:plotArea>
    <c:legend>
      <c:legendPos val="r"/>
      <c:layout>
        <c:manualLayout>
          <c:xMode val="edge"/>
          <c:yMode val="edge"/>
          <c:x val="0.67772491954947567"/>
          <c:y val="0.13615889084219429"/>
          <c:w val="0.32227504041712779"/>
          <c:h val="0.84494517970225536"/>
        </c:manualLayout>
      </c:layout>
      <c:overlay val="0"/>
      <c:txPr>
        <a:bodyPr/>
        <a:lstStyle/>
        <a:p>
          <a:pPr algn="l">
            <a:defRPr sz="1100">
              <a:latin typeface="Arial Narrow" panose="020B060602020203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gradFill>
      <a:gsLst>
        <a:gs pos="0">
          <a:srgbClr val="C6D9F1"/>
        </a:gs>
        <a:gs pos="49000">
          <a:srgbClr val="FFFFDD"/>
        </a:gs>
        <a:gs pos="100000">
          <a:srgbClr val="C6D9F1"/>
        </a:gs>
      </a:gsLst>
      <a:lin ang="16200000" scaled="1"/>
    </a:gradFill>
    <a:ln w="9525" cap="flat" cmpd="sng" algn="ctr">
      <a:noFill/>
      <a:prstDash val="solid"/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  <c:userShapes r:id="rId2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2162704867785103E-3"/>
          <c:y val="0.19109554958100394"/>
          <c:w val="0.5325720252789875"/>
          <c:h val="0.7859656525338748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 доля расходов, произведенных в 2018 году, млн. руб.</c:v>
                </c:pt>
              </c:strCache>
            </c:strRef>
          </c:tx>
          <c:explosion val="18"/>
          <c:dLbls>
            <c:dLbl>
              <c:idx val="4"/>
              <c:layout>
                <c:manualLayout>
                  <c:x val="0.14396860298201344"/>
                  <c:y val="-0.121754128455044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87D-47A0-9EF8-61E7561D6A7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доплата к пенсии</c:v>
                </c:pt>
                <c:pt idx="1">
                  <c:v>оплата ЖКУ отдельным категориям  граждан</c:v>
                </c:pt>
                <c:pt idx="2">
                  <c:v>предоставление гражданам субсидий на оплату жилищных помещений и коммунальных услуг</c:v>
                </c:pt>
                <c:pt idx="3">
                  <c:v>компенсация расходов на оплату  жилого помещения и коммунальных услуг</c:v>
                </c:pt>
                <c:pt idx="4">
                  <c:v>прочие расходы в области соц. политики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8.1</c:v>
                </c:pt>
                <c:pt idx="1">
                  <c:v>10</c:v>
                </c:pt>
                <c:pt idx="2">
                  <c:v>9.8000000000000007</c:v>
                </c:pt>
                <c:pt idx="3">
                  <c:v>62.2</c:v>
                </c:pt>
                <c:pt idx="4">
                  <c:v>7.5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87D-47A0-9EF8-61E7561D6A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gradFill rotWithShape="1">
          <a:gsLst>
            <a:gs pos="0">
              <a:schemeClr val="accent1">
                <a:tint val="62000"/>
                <a:satMod val="180000"/>
              </a:schemeClr>
            </a:gs>
            <a:gs pos="65000">
              <a:schemeClr val="accent1">
                <a:tint val="32000"/>
                <a:satMod val="250000"/>
              </a:schemeClr>
            </a:gs>
            <a:gs pos="100000">
              <a:schemeClr val="accent1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c:spPr>
    </c:plotArea>
    <c:legend>
      <c:legendPos val="r"/>
      <c:layout>
        <c:manualLayout>
          <c:xMode val="edge"/>
          <c:yMode val="edge"/>
          <c:x val="0.60336139077917572"/>
          <c:y val="5.1364187669163152E-4"/>
          <c:w val="0.3340119799838715"/>
          <c:h val="0.8852013534213484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600" dirty="0"/>
              <a:t>удельный вес расходов, направленных на реализацию муниципальных программ в 2018  году</a:t>
            </a:r>
          </a:p>
        </c:rich>
      </c:tx>
      <c:layout>
        <c:manualLayout>
          <c:xMode val="edge"/>
          <c:yMode val="edge"/>
          <c:x val="0.16423605035481675"/>
          <c:y val="0"/>
        </c:manualLayout>
      </c:layout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716049382716085E-2"/>
          <c:y val="2.0758579703582867E-3"/>
          <c:w val="0.61641513560804895"/>
          <c:h val="0.7724983079149091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удельный вес расходов, направленных на реальзацию муниципальных программ в 2015 году</c:v>
                </c:pt>
              </c:strCache>
            </c:strRef>
          </c:tx>
          <c:explosion val="47"/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tint val="50000"/>
                      <a:satMod val="300000"/>
                    </a:schemeClr>
                  </a:gs>
                  <a:gs pos="35000">
                    <a:schemeClr val="accent2">
                      <a:tint val="37000"/>
                      <a:satMod val="300000"/>
                    </a:schemeClr>
                  </a:gs>
                  <a:gs pos="100000">
                    <a:schemeClr val="accent2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2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0-AB76-4DDC-B1D1-F3F7B016010F}"/>
              </c:ext>
            </c:extLst>
          </c:dPt>
          <c:dLbls>
            <c:dLbl>
              <c:idx val="0"/>
              <c:layout>
                <c:manualLayout>
                  <c:x val="-2.6234567901234612E-2"/>
                  <c:y val="2.719405086825329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2,8%</a:t>
                    </a:r>
                  </a:p>
                  <a:p>
                    <a:endParaRPr lang="ru-RU" dirty="0"/>
                  </a:p>
                  <a:p>
                    <a:endParaRPr lang="en-US" dirty="0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B76-4DDC-B1D1-F3F7B016010F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ru-RU" dirty="0"/>
                      <a:t>95,1</a:t>
                    </a:r>
                  </a:p>
                  <a:p>
                    <a:endParaRPr lang="en-US" dirty="0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B76-4DDC-B1D1-F3F7B016010F}"/>
                </c:ext>
              </c:extLst>
            </c:dLbl>
            <c:spPr>
              <a:noFill/>
              <a:ln>
                <a:noFill/>
              </a:ln>
              <a:effectLst/>
            </c:sp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непрограммные расходы</c:v>
                </c:pt>
                <c:pt idx="1">
                  <c:v>расходы в рамках муниципальных программ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2.8</c:v>
                </c:pt>
                <c:pt idx="1">
                  <c:v>97.2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B76-4DDC-B1D1-F3F7B016010F}"/>
            </c:ext>
          </c:extLst>
        </c:ser>
        <c:ser>
          <c:idx val="1"/>
          <c:order val="1"/>
          <c:explosion val="25"/>
          <c:cat>
            <c:strRef>
              <c:f>Лист1!$A$2:$A$3</c:f>
              <c:strCache>
                <c:ptCount val="2"/>
                <c:pt idx="0">
                  <c:v>непрограммные расходы</c:v>
                </c:pt>
                <c:pt idx="1">
                  <c:v>расходы в рамках муниципальных программ</c:v>
                </c:pt>
              </c:strCache>
            </c:strRef>
          </c:cat>
          <c:val>
            <c:numRef>
              <c:f>Лист1!$C$2:$C$3</c:f>
            </c:numRef>
          </c:val>
          <c:extLst>
            <c:ext xmlns:c16="http://schemas.microsoft.com/office/drawing/2014/chart" uri="{C3380CC4-5D6E-409C-BE32-E72D297353CC}">
              <c16:uniqueId val="{00000003-AB76-4DDC-B1D1-F3F7B01601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layout>
        <c:manualLayout>
          <c:xMode val="edge"/>
          <c:yMode val="edge"/>
          <c:x val="0.69378475260036965"/>
          <c:y val="0.37633218243645888"/>
          <c:w val="0.30004240789346187"/>
          <c:h val="0.3508955252062768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endParaRPr lang="ru-RU" dirty="0"/>
          </a:p>
          <a:p>
            <a:pPr>
              <a:defRPr/>
            </a:pPr>
            <a:endParaRPr lang="ru-RU" dirty="0"/>
          </a:p>
        </c:rich>
      </c:tx>
      <c:overlay val="0"/>
    </c:title>
    <c:autoTitleDeleted val="0"/>
    <c:view3D>
      <c:rotX val="10"/>
      <c:hPercent val="80"/>
      <c:rotY val="20"/>
      <c:depthPercent val="90"/>
      <c:rAngAx val="0"/>
    </c:view3D>
    <c:floor>
      <c:thickness val="0"/>
      <c:spPr>
        <a:gradFill>
          <a:gsLst>
            <a:gs pos="86000">
              <a:srgbClr val="FFD8C9"/>
            </a:gs>
            <a:gs pos="67900">
              <a:srgbClr val="FFD5C4"/>
            </a:gs>
            <a:gs pos="0">
              <a:schemeClr val="accent1">
                <a:tint val="66000"/>
                <a:satMod val="160000"/>
              </a:schemeClr>
            </a:gs>
            <a:gs pos="17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>
          <a:noFill/>
        </a:ln>
        <a:effectLst>
          <a:outerShdw blurRad="50800" dist="50800" dir="5400000" algn="ctr" rotWithShape="0">
            <a:schemeClr val="accent1">
              <a:lumMod val="60000"/>
              <a:lumOff val="40000"/>
            </a:schemeClr>
          </a:outerShdw>
        </a:effectLst>
      </c:spPr>
    </c:floor>
    <c:sideWall>
      <c:thickness val="0"/>
      <c:spPr>
        <a:pattFill prst="pct50">
          <a:fgClr>
            <a:schemeClr val="accent1">
              <a:lumMod val="40000"/>
              <a:lumOff val="60000"/>
            </a:schemeClr>
          </a:fgClr>
          <a:bgClr>
            <a:schemeClr val="bg1"/>
          </a:bgClr>
        </a:pattFill>
      </c:spPr>
    </c:sideWall>
    <c:backWall>
      <c:thickness val="0"/>
      <c:spPr>
        <a:pattFill prst="pct50">
          <a:fgClr>
            <a:schemeClr val="accent1">
              <a:lumMod val="40000"/>
              <a:lumOff val="60000"/>
            </a:schemeClr>
          </a:fgClr>
          <a:bgClr>
            <a:schemeClr val="bg1"/>
          </a:bgClr>
        </a:pattFill>
      </c:spPr>
    </c:backWall>
    <c:plotArea>
      <c:layout>
        <c:manualLayout>
          <c:layoutTarget val="inner"/>
          <c:xMode val="edge"/>
          <c:yMode val="edge"/>
          <c:x val="0.10562467472916373"/>
          <c:y val="2.2000956960527722E-2"/>
          <c:w val="0.90675868390102254"/>
          <c:h val="0.66990214188473252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gradFill flip="none" rotWithShape="1">
                <a:gsLst>
                  <a:gs pos="0">
                    <a:srgbClr val="3399FF"/>
                  </a:gs>
                  <a:gs pos="16000">
                    <a:srgbClr val="00CCCC"/>
                  </a:gs>
                  <a:gs pos="47000">
                    <a:srgbClr val="9999FF"/>
                  </a:gs>
                  <a:gs pos="60001">
                    <a:srgbClr val="2E6792"/>
                  </a:gs>
                  <a:gs pos="71001">
                    <a:srgbClr val="3333CC"/>
                  </a:gs>
                  <a:gs pos="81000">
                    <a:srgbClr val="1170FF"/>
                  </a:gs>
                  <a:gs pos="100000">
                    <a:srgbClr val="006699"/>
                  </a:gs>
                </a:gsLst>
                <a:lin ang="2700000" scaled="1"/>
                <a:tileRect/>
              </a:gradFill>
              <a:effectLst>
                <a:outerShdw blurRad="152400" dist="317500" dir="5400000" sx="90000" sy="-19000" rotWithShape="0">
                  <a:prstClr val="black">
                    <a:alpha val="1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0-48DC-43BA-A6EE-D1A81450FFF3}"/>
              </c:ext>
            </c:extLst>
          </c:dPt>
          <c:dPt>
            <c:idx val="1"/>
            <c:invertIfNegative val="0"/>
            <c:bubble3D val="0"/>
            <c:spPr>
              <a:gradFill>
                <a:gsLst>
                  <a:gs pos="0">
                    <a:srgbClr val="3399FF"/>
                  </a:gs>
                  <a:gs pos="16000">
                    <a:srgbClr val="00CCCC"/>
                  </a:gs>
                  <a:gs pos="47000">
                    <a:srgbClr val="9999FF"/>
                  </a:gs>
                  <a:gs pos="60001">
                    <a:srgbClr val="2E6792"/>
                  </a:gs>
                  <a:gs pos="71001">
                    <a:srgbClr val="3333CC"/>
                  </a:gs>
                  <a:gs pos="81000">
                    <a:srgbClr val="1170FF"/>
                  </a:gs>
                  <a:gs pos="100000">
                    <a:srgbClr val="006699"/>
                  </a:gs>
                </a:gsLst>
                <a:lin ang="2700000" scaled="1"/>
              </a:gradFill>
              <a:effectLst>
                <a:outerShdw blurRad="152400" dist="317500" dir="5400000" sx="90000" sy="-19000" rotWithShape="0">
                  <a:prstClr val="black">
                    <a:alpha val="1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48DC-43BA-A6EE-D1A81450FFF3}"/>
              </c:ext>
            </c:extLst>
          </c:dPt>
          <c:cat>
            <c:strRef>
              <c:f>Лист1!$A$2:$A$3</c:f>
              <c:strCache>
                <c:ptCount val="2"/>
                <c:pt idx="0">
                  <c:v>2017 год</c:v>
                </c:pt>
                <c:pt idx="1">
                  <c:v>2018 год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406915.3</c:v>
                </c:pt>
                <c:pt idx="1">
                  <c:v>425714.7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8DC-43BA-A6EE-D1A81450FFF3}"/>
            </c:ext>
          </c:extLst>
        </c:ser>
        <c:ser>
          <c:idx val="1"/>
          <c:order val="1"/>
          <c:tx>
            <c:strRef>
              <c:f>Лист1!$D$1</c:f>
              <c:strCache>
                <c:ptCount val="1"/>
                <c:pt idx="0">
                  <c:v>Неналоговые доходы, включая доходы от оказания платных услуг</c:v>
                </c:pt>
              </c:strCache>
            </c:strRef>
          </c:tx>
          <c:spPr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2700000" scaled="0"/>
            </a:gradFill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c:spPr>
          <c:invertIfNegative val="0"/>
          <c:cat>
            <c:strRef>
              <c:f>Лист1!$A$2:$A$3</c:f>
              <c:strCache>
                <c:ptCount val="2"/>
                <c:pt idx="0">
                  <c:v>2017 год</c:v>
                </c:pt>
                <c:pt idx="1">
                  <c:v>2018 год</c:v>
                </c:pt>
              </c:strCache>
            </c:strRef>
          </c:cat>
          <c:val>
            <c:numRef>
              <c:f>Лист1!$D$2:$D$3</c:f>
              <c:numCache>
                <c:formatCode>#,##0.0</c:formatCode>
                <c:ptCount val="2"/>
                <c:pt idx="0">
                  <c:v>6293.7</c:v>
                </c:pt>
                <c:pt idx="1">
                  <c:v>6250.6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8DC-43BA-A6EE-D1A81450FFF3}"/>
            </c:ext>
          </c:extLst>
        </c:ser>
        <c:ser>
          <c:idx val="2"/>
          <c:order val="2"/>
          <c:tx>
            <c:strRef>
              <c:f>Лист1!$C$1</c:f>
              <c:strCache>
                <c:ptCount val="1"/>
                <c:pt idx="0">
                  <c:v>Налоговые доходы</c:v>
                </c:pt>
              </c:strCache>
            </c:strRef>
          </c:tx>
          <c:spPr>
            <a:gradFill>
              <a:gsLst>
                <a:gs pos="0">
                  <a:srgbClr val="825600"/>
                </a:gs>
                <a:gs pos="13000">
                  <a:srgbClr val="FFA800"/>
                </a:gs>
                <a:gs pos="28000">
                  <a:srgbClr val="825600"/>
                </a:gs>
                <a:gs pos="42999">
                  <a:srgbClr val="FFA800"/>
                </a:gs>
                <a:gs pos="58000">
                  <a:srgbClr val="825600"/>
                </a:gs>
                <a:gs pos="72000">
                  <a:srgbClr val="FFA800"/>
                </a:gs>
                <a:gs pos="87000">
                  <a:srgbClr val="825600"/>
                </a:gs>
                <a:gs pos="100000">
                  <a:srgbClr val="FFA800"/>
                </a:gs>
              </a:gsLst>
              <a:lin ang="2700000" scaled="0"/>
            </a:gradFill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c:spPr>
          <c:invertIfNegative val="0"/>
          <c:cat>
            <c:strRef>
              <c:f>Лист1!$A$2:$A$3</c:f>
              <c:strCache>
                <c:ptCount val="2"/>
                <c:pt idx="0">
                  <c:v>2017 год</c:v>
                </c:pt>
                <c:pt idx="1">
                  <c:v>2018 год</c:v>
                </c:pt>
              </c:strCache>
            </c:strRef>
          </c:cat>
          <c:val>
            <c:numRef>
              <c:f>Лист1!$C$2:$C$3</c:f>
              <c:numCache>
                <c:formatCode>#,##0.0</c:formatCode>
                <c:ptCount val="2"/>
                <c:pt idx="0">
                  <c:v>132035.1</c:v>
                </c:pt>
                <c:pt idx="1">
                  <c:v>137980.4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8DC-43BA-A6EE-D1A81450FF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84958208"/>
        <c:axId val="84960000"/>
        <c:axId val="81406144"/>
      </c:bar3DChart>
      <c:catAx>
        <c:axId val="84958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84960000"/>
        <c:crosses val="autoZero"/>
        <c:auto val="1"/>
        <c:lblAlgn val="ctr"/>
        <c:lblOffset val="100"/>
        <c:noMultiLvlLbl val="0"/>
      </c:catAx>
      <c:valAx>
        <c:axId val="84960000"/>
        <c:scaling>
          <c:orientation val="minMax"/>
        </c:scaling>
        <c:delete val="0"/>
        <c:axPos val="l"/>
        <c:majorGridlines/>
        <c:numFmt formatCode="#,##0.0" sourceLinked="1"/>
        <c:majorTickMark val="none"/>
        <c:minorTickMark val="none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84958208"/>
        <c:crosses val="autoZero"/>
        <c:crossBetween val="between"/>
      </c:valAx>
      <c:serAx>
        <c:axId val="81406144"/>
        <c:scaling>
          <c:orientation val="minMax"/>
        </c:scaling>
        <c:delete val="1"/>
        <c:axPos val="b"/>
        <c:majorTickMark val="out"/>
        <c:minorTickMark val="none"/>
        <c:tickLblPos val="none"/>
        <c:crossAx val="84960000"/>
        <c:crosses val="autoZero"/>
      </c:serAx>
      <c:dTable>
        <c:showHorzBorder val="1"/>
        <c:showVertBorder val="1"/>
        <c:showOutline val="1"/>
        <c:showKeys val="1"/>
        <c:spPr>
          <a:noFill/>
          <a:ln>
            <a:solidFill>
              <a:schemeClr val="accent1"/>
            </a:solidFill>
          </a:ln>
        </c:spPr>
        <c:txPr>
          <a:bodyPr/>
          <a:lstStyle/>
          <a:p>
            <a:pPr rtl="0"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dTable>
      <c:spPr>
        <a:noFill/>
        <a:ln w="25395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0"/>
      <c:rotY val="30"/>
      <c:depthPercent val="100"/>
      <c:rAngAx val="0"/>
    </c:view3D>
    <c:floor>
      <c:thickness val="0"/>
      <c:spPr>
        <a:gradFill>
          <a:gsLst>
            <a:gs pos="0">
              <a:schemeClr val="accent1">
                <a:lumMod val="40000"/>
                <a:lumOff val="60000"/>
              </a:schemeClr>
            </a:gs>
            <a:gs pos="65000">
              <a:schemeClr val="accent3">
                <a:lumMod val="20000"/>
                <a:lumOff val="80000"/>
              </a:schemeClr>
            </a:gs>
            <a:gs pos="41000">
              <a:schemeClr val="accent1">
                <a:lumMod val="20000"/>
                <a:lumOff val="80000"/>
              </a:schemeClr>
            </a:gs>
            <a:gs pos="100000">
              <a:schemeClr val="accent3">
                <a:lumMod val="20000"/>
                <a:lumOff val="80000"/>
              </a:schemeClr>
            </a:gs>
          </a:gsLst>
          <a:path path="circle">
            <a:fillToRect l="100000" t="100000"/>
          </a:path>
        </a:gradFill>
      </c:spPr>
    </c:floor>
    <c:sideWall>
      <c:thickness val="0"/>
      <c:spPr>
        <a:gradFill>
          <a:gsLst>
            <a:gs pos="0">
              <a:schemeClr val="accent1">
                <a:lumMod val="40000"/>
                <a:lumOff val="60000"/>
              </a:schemeClr>
            </a:gs>
            <a:gs pos="65000">
              <a:schemeClr val="accent3">
                <a:lumMod val="20000"/>
                <a:lumOff val="80000"/>
              </a:schemeClr>
            </a:gs>
            <a:gs pos="41000">
              <a:schemeClr val="accent1">
                <a:lumMod val="20000"/>
                <a:lumOff val="80000"/>
              </a:schemeClr>
            </a:gs>
            <a:gs pos="100000">
              <a:schemeClr val="accent3">
                <a:lumMod val="20000"/>
                <a:lumOff val="80000"/>
              </a:schemeClr>
            </a:gs>
          </a:gsLst>
          <a:path path="circle">
            <a:fillToRect l="100000" t="100000"/>
          </a:path>
        </a:gradFill>
      </c:spPr>
    </c:sideWall>
    <c:backWall>
      <c:thickness val="0"/>
      <c:spPr>
        <a:gradFill>
          <a:gsLst>
            <a:gs pos="0">
              <a:schemeClr val="accent1">
                <a:lumMod val="40000"/>
                <a:lumOff val="60000"/>
              </a:schemeClr>
            </a:gs>
            <a:gs pos="65000">
              <a:schemeClr val="accent3">
                <a:lumMod val="20000"/>
                <a:lumOff val="80000"/>
              </a:schemeClr>
            </a:gs>
            <a:gs pos="41000">
              <a:schemeClr val="accent1">
                <a:lumMod val="20000"/>
                <a:lumOff val="80000"/>
              </a:schemeClr>
            </a:gs>
            <a:gs pos="100000">
              <a:schemeClr val="accent3">
                <a:lumMod val="20000"/>
                <a:lumOff val="80000"/>
              </a:schemeClr>
            </a:gs>
          </a:gsLst>
          <a:path path="circle">
            <a:fillToRect l="100000" t="100000"/>
          </a:path>
        </a:gradFill>
      </c:spPr>
    </c:backWall>
    <c:plotArea>
      <c:layout>
        <c:manualLayout>
          <c:layoutTarget val="inner"/>
          <c:xMode val="edge"/>
          <c:yMode val="edge"/>
          <c:x val="9.5901381328000593E-2"/>
          <c:y val="1.7049031589082702E-2"/>
          <c:w val="0.90409861867200014"/>
          <c:h val="0.89773380559126559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Муниципальные программы</c:v>
                </c:pt>
              </c:strCache>
            </c:strRef>
          </c:tx>
          <c:spPr>
            <a:gradFill flip="none" rotWithShape="1">
              <a:gsLst>
                <a:gs pos="0">
                  <a:srgbClr val="FFF200"/>
                </a:gs>
                <a:gs pos="41000">
                  <a:srgbClr val="FF0000">
                    <a:lumMod val="65000"/>
                    <a:lumOff val="35000"/>
                  </a:srgbClr>
                </a:gs>
                <a:gs pos="70000">
                  <a:srgbClr val="FFC000"/>
                </a:gs>
                <a:gs pos="100000">
                  <a:srgbClr val="FFFF00"/>
                </a:gs>
              </a:gsLst>
              <a:lin ang="2700000" scaled="1"/>
              <a:tileRect/>
            </a:gradFill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gradFill flip="none" rotWithShape="1">
                <a:gsLst>
                  <a:gs pos="0">
                    <a:srgbClr val="00B050"/>
                  </a:gs>
                  <a:gs pos="47000">
                    <a:srgbClr val="FF0000">
                      <a:lumMod val="65000"/>
                      <a:lumOff val="35000"/>
                      <a:alpha val="75000"/>
                    </a:srgbClr>
                  </a:gs>
                  <a:gs pos="85000">
                    <a:srgbClr val="FFC000"/>
                  </a:gs>
                  <a:gs pos="99000">
                    <a:srgbClr val="FFFF00"/>
                  </a:gs>
                </a:gsLst>
                <a:lin ang="2700000" scaled="1"/>
                <a:tileRect/>
              </a:gradFill>
              <a:effectLst>
                <a:outerShdw blurRad="152400" dist="317500" dir="5400000" sx="90000" sy="-19000" rotWithShape="0">
                  <a:prstClr val="black">
                    <a:alpha val="1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0-B4BD-4383-97B9-CFA06E9B3326}"/>
              </c:ext>
            </c:extLst>
          </c:dPt>
          <c:dPt>
            <c:idx val="1"/>
            <c:invertIfNegative val="0"/>
            <c:bubble3D val="0"/>
            <c:spPr>
              <a:gradFill flip="none" rotWithShape="1">
                <a:gsLst>
                  <a:gs pos="0">
                    <a:srgbClr val="00B050"/>
                  </a:gs>
                  <a:gs pos="41000">
                    <a:srgbClr val="FF0000">
                      <a:lumMod val="65000"/>
                      <a:lumOff val="35000"/>
                      <a:alpha val="75000"/>
                    </a:srgbClr>
                  </a:gs>
                  <a:gs pos="82000">
                    <a:srgbClr val="FFC000"/>
                  </a:gs>
                  <a:gs pos="100000">
                    <a:srgbClr val="FFFF00"/>
                  </a:gs>
                </a:gsLst>
                <a:lin ang="2700000" scaled="1"/>
                <a:tileRect/>
              </a:gradFill>
              <a:effectLst>
                <a:outerShdw blurRad="152400" dist="317500" dir="5400000" sx="90000" sy="-19000" rotWithShape="0">
                  <a:prstClr val="black">
                    <a:alpha val="1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B4BD-4383-97B9-CFA06E9B3326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pPr>
                      <a:defRPr sz="1499" b="1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dirty="0"/>
                      <a:t>543556,8</a:t>
                    </a:r>
                  </a:p>
                </c:rich>
              </c:tx>
              <c:numFmt formatCode="#,##0.0" sourceLinked="0"/>
              <c:spPr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4BD-4383-97B9-CFA06E9B3326}"/>
                </c:ext>
              </c:extLst>
            </c:dLbl>
            <c:dLbl>
              <c:idx val="1"/>
              <c:layout>
                <c:manualLayout>
                  <c:x val="3.1778250865019037E-3"/>
                  <c:y val="-2.7995125762040621E-2"/>
                </c:manualLayout>
              </c:layout>
              <c:numFmt formatCode="#,##0.0" sourceLinked="0"/>
              <c:spPr/>
              <c:txPr>
                <a:bodyPr/>
                <a:lstStyle/>
                <a:p>
                  <a:pPr>
                    <a:defRPr sz="1499"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4BD-4383-97B9-CFA06E9B332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99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2017</c:v>
                </c:pt>
                <c:pt idx="1">
                  <c:v>2018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 formatCode="#,##0.00">
                  <c:v>543556.80000000005</c:v>
                </c:pt>
                <c:pt idx="1">
                  <c:v>555696.69999999902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4BD-4383-97B9-CFA06E9B33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16046848"/>
        <c:axId val="116048640"/>
        <c:axId val="0"/>
      </c:bar3DChart>
      <c:catAx>
        <c:axId val="1160468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99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6048640"/>
        <c:crosses val="autoZero"/>
        <c:auto val="1"/>
        <c:lblAlgn val="ctr"/>
        <c:lblOffset val="100"/>
        <c:noMultiLvlLbl val="0"/>
      </c:catAx>
      <c:valAx>
        <c:axId val="116048640"/>
        <c:scaling>
          <c:orientation val="minMax"/>
          <c:min val="0"/>
        </c:scaling>
        <c:delete val="0"/>
        <c:axPos val="l"/>
        <c:majorGridlines/>
        <c:numFmt formatCode="#,##0.00" sourceLinked="1"/>
        <c:majorTickMark val="out"/>
        <c:minorTickMark val="none"/>
        <c:tickLblPos val="nextTo"/>
        <c:txPr>
          <a:bodyPr/>
          <a:lstStyle/>
          <a:p>
            <a:pPr>
              <a:defRPr sz="1099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6046848"/>
        <c:crosses val="autoZero"/>
        <c:crossBetween val="between"/>
      </c:valAx>
      <c:spPr>
        <a:noFill/>
        <a:ln w="25387">
          <a:noFill/>
        </a:ln>
      </c:spPr>
    </c:plotArea>
    <c:plotVisOnly val="1"/>
    <c:dispBlanksAs val="gap"/>
    <c:showDLblsOverMax val="0"/>
  </c:chart>
  <c:spPr>
    <a:effectLst>
      <a:outerShdw blurRad="50800" dist="38100" dir="2700000" algn="tl" rotWithShape="0">
        <a:prstClr val="black">
          <a:alpha val="40000"/>
        </a:prstClr>
      </a:outerShdw>
    </a:effectLst>
  </c:spPr>
  <c:txPr>
    <a:bodyPr/>
    <a:lstStyle/>
    <a:p>
      <a:pPr>
        <a:defRPr sz="1799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30"/>
      <c:depthPercent val="10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12090118666526843"/>
          <c:w val="0.9944148647566271"/>
          <c:h val="0.8060026256622265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c:spPr>
          <c:explosion val="15"/>
          <c:dPt>
            <c:idx val="0"/>
            <c:bubble3D val="0"/>
            <c:spPr>
              <a:solidFill>
                <a:srgbClr val="97CBFF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0-0DAD-4F19-80E0-748980200166}"/>
              </c:ext>
            </c:extLst>
          </c:dPt>
          <c:dPt>
            <c:idx val="1"/>
            <c:bubble3D val="0"/>
            <c:spPr>
              <a:solidFill>
                <a:schemeClr val="accent3">
                  <a:lumMod val="75000"/>
                </a:schemeClr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1-0DAD-4F19-80E0-748980200166}"/>
              </c:ext>
            </c:extLst>
          </c:dPt>
          <c:dPt>
            <c:idx val="2"/>
            <c:bubble3D val="0"/>
            <c:spPr>
              <a:solidFill>
                <a:srgbClr val="F8F20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2-0DAD-4F19-80E0-748980200166}"/>
              </c:ext>
            </c:extLst>
          </c:dPt>
          <c:dPt>
            <c:idx val="3"/>
            <c:bubble3D val="0"/>
            <c:spPr>
              <a:solidFill>
                <a:srgbClr val="C0000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3-0DAD-4F19-80E0-748980200166}"/>
              </c:ext>
            </c:extLst>
          </c:dPt>
          <c:dPt>
            <c:idx val="4"/>
            <c:bubble3D val="0"/>
            <c:spPr>
              <a:solidFill>
                <a:srgbClr val="C9E7A7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4-0DAD-4F19-80E0-748980200166}"/>
              </c:ext>
            </c:extLst>
          </c:dPt>
          <c:dPt>
            <c:idx val="5"/>
            <c:bubble3D val="0"/>
            <c:spPr>
              <a:solidFill>
                <a:srgbClr val="F676E4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5-0DAD-4F19-80E0-748980200166}"/>
              </c:ext>
            </c:extLst>
          </c:dPt>
          <c:dPt>
            <c:idx val="6"/>
            <c:bubble3D val="0"/>
            <c:spPr>
              <a:solidFill>
                <a:srgbClr val="F79646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6-0DAD-4F19-80E0-748980200166}"/>
              </c:ext>
            </c:extLst>
          </c:dPt>
          <c:dPt>
            <c:idx val="7"/>
            <c:bubble3D val="0"/>
            <c:spPr>
              <a:solidFill>
                <a:srgbClr val="AC74D6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7-0DAD-4F19-80E0-748980200166}"/>
              </c:ext>
            </c:extLst>
          </c:dPt>
          <c:dLbls>
            <c:dLbl>
              <c:idx val="7"/>
              <c:tx>
                <c:rich>
                  <a:bodyPr/>
                  <a:lstStyle/>
                  <a:p>
                    <a:r>
                      <a:rPr lang="en-US"/>
                      <a:t>5,1%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DAD-4F19-80E0-748980200166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Лист1!$A$2:$A$9</c:f>
              <c:strCache>
                <c:ptCount val="7"/>
                <c:pt idx="0">
                  <c:v>Налог на доходы физических лиц</c:v>
                </c:pt>
                <c:pt idx="1">
                  <c:v>Налог на совокупный доход</c:v>
                </c:pt>
                <c:pt idx="2">
                  <c:v>Налог на имущество физических лиц</c:v>
                </c:pt>
                <c:pt idx="3">
                  <c:v>Земельный налог</c:v>
                </c:pt>
                <c:pt idx="4">
                  <c:v>Государственная пошлина</c:v>
                </c:pt>
                <c:pt idx="5">
                  <c:v>Акцизы</c:v>
                </c:pt>
                <c:pt idx="6">
                  <c:v>Неналоговые доходы</c:v>
                </c:pt>
              </c:strCache>
            </c:strRef>
          </c:cat>
          <c:val>
            <c:numRef>
              <c:f>Лист1!$B$2:$B$9</c:f>
              <c:numCache>
                <c:formatCode>0.0</c:formatCode>
                <c:ptCount val="8"/>
                <c:pt idx="0">
                  <c:v>119949.1</c:v>
                </c:pt>
                <c:pt idx="1">
                  <c:v>4108.9000000000005</c:v>
                </c:pt>
                <c:pt idx="2">
                  <c:v>1754.7</c:v>
                </c:pt>
                <c:pt idx="3">
                  <c:v>4167.2</c:v>
                </c:pt>
                <c:pt idx="4">
                  <c:v>354.4</c:v>
                </c:pt>
                <c:pt idx="5">
                  <c:v>7646.1</c:v>
                </c:pt>
                <c:pt idx="6">
                  <c:v>6252.8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DAD-4F19-80E0-748980200166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  <c:spPr>
        <a:solidFill>
          <a:srgbClr val="FFFFBD"/>
        </a:solidFill>
        <a:ln>
          <a:noFill/>
        </a:ln>
      </c:spPr>
    </c:plotArea>
    <c:plotVisOnly val="1"/>
    <c:dispBlanksAs val="zero"/>
    <c:showDLblsOverMax val="0"/>
  </c:chart>
  <c:spPr>
    <a:solidFill>
      <a:srgbClr val="FFFFBD"/>
    </a:solidFill>
    <a:ln w="57150">
      <a:solidFill>
        <a:schemeClr val="accent1"/>
      </a:solidFill>
    </a:ln>
    <a:scene3d>
      <a:camera prst="orthographicFront"/>
      <a:lightRig rig="threePt" dir="t"/>
    </a:scene3d>
  </c:spPr>
  <c:txPr>
    <a:bodyPr/>
    <a:lstStyle/>
    <a:p>
      <a:pPr>
        <a:defRPr sz="1800">
          <a:latin typeface="Arial Narrow" panose="020B0606020202030204" pitchFamily="34" charset="0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8293928731767431"/>
          <c:y val="0"/>
          <c:w val="0.80685816138936317"/>
          <c:h val="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доходов, в %</c:v>
                </c:pt>
              </c:strCache>
            </c:strRef>
          </c:tx>
          <c:spPr>
            <a:solidFill>
              <a:srgbClr val="66FFCC"/>
            </a:solidFill>
            <a:ln w="63500" cap="flat" cmpd="thickThin" algn="ctr">
              <a:solidFill>
                <a:schemeClr val="lt1"/>
              </a:solidFill>
              <a:prstDash val="solid"/>
            </a:ln>
            <a:effectLst>
              <a:outerShdw blurRad="50800" dist="38100" dir="5400000" rotWithShape="0">
                <a:srgbClr val="000000">
                  <a:alpha val="35000"/>
                </a:srgbClr>
              </a:outerShdw>
            </a:effectLst>
          </c:spPr>
          <c:explosion val="31"/>
          <c:dLbls>
            <c:dLbl>
              <c:idx val="0"/>
              <c:tx>
                <c:rich>
                  <a:bodyPr/>
                  <a:lstStyle/>
                  <a:p>
                    <a:r>
                      <a:rPr lang="en-US" sz="2000" dirty="0"/>
                      <a:t>24,2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910-431C-B6FA-AF50BE68DE4F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z="1600" baseline="0" dirty="0"/>
                      <a:t>1,1</a:t>
                    </a:r>
                  </a:p>
                  <a:p>
                    <a:endParaRPr lang="en-US" sz="2000" baseline="0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910-431C-B6FA-AF50BE68DE4F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74,7</a:t>
                    </a:r>
                  </a:p>
                  <a:p>
                    <a:endParaRPr lang="en-US" sz="2000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910-431C-B6FA-AF50BE68DE4F}"/>
                </c:ext>
              </c:extLst>
            </c:dLbl>
            <c:spPr>
              <a:noFill/>
              <a:ln>
                <a:noFill/>
              </a:ln>
              <a:effectLst/>
            </c:sp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перечисления из областного бюджета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24.2</c:v>
                </c:pt>
                <c:pt idx="1">
                  <c:v>1.1000000000000001</c:v>
                </c:pt>
                <c:pt idx="2">
                  <c:v>74.7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910-431C-B6FA-AF50BE68DE4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перечисления из областного бюджета</c:v>
                </c:pt>
              </c:strCache>
            </c:strRef>
          </c:cat>
          <c:val>
            <c:numRef>
              <c:f>Лист1!$C$2:$C$4</c:f>
            </c:numRef>
          </c:val>
          <c:extLst>
            <c:ext xmlns:c16="http://schemas.microsoft.com/office/drawing/2014/chart" uri="{C3380CC4-5D6E-409C-BE32-E72D297353CC}">
              <c16:uniqueId val="{00000004-4910-431C-B6FA-AF50BE68DE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b"/>
      <c:layout>
        <c:manualLayout>
          <c:xMode val="edge"/>
          <c:yMode val="edge"/>
          <c:x val="0.173928663337554"/>
          <c:y val="0.73429298881843352"/>
          <c:w val="0.58469759256421594"/>
          <c:h val="0.26570701118156625"/>
        </c:manualLayout>
      </c:layout>
      <c:overlay val="0"/>
      <c:txPr>
        <a:bodyPr/>
        <a:lstStyle/>
        <a:p>
          <a:pPr>
            <a:defRPr sz="1400" baseline="0">
              <a:latin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view3D>
      <c:rotX val="0"/>
      <c:rotY val="10"/>
      <c:depthPercent val="100"/>
      <c:rAngAx val="0"/>
    </c:view3D>
    <c:floor>
      <c:thickness val="0"/>
      <c:spPr>
        <a:gradFill>
          <a:gsLst>
            <a:gs pos="0">
              <a:schemeClr val="accent1">
                <a:tint val="66000"/>
                <a:satMod val="160000"/>
              </a:schemeClr>
            </a:gs>
            <a:gs pos="36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c:spPr>
    </c:floor>
    <c:sideWall>
      <c:thickness val="0"/>
      <c:spPr>
        <a:gradFill>
          <a:gsLst>
            <a:gs pos="0">
              <a:schemeClr val="accent1">
                <a:tint val="66000"/>
                <a:satMod val="160000"/>
              </a:schemeClr>
            </a:gs>
            <a:gs pos="34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</a:gradFill>
      </c:spPr>
    </c:sideWall>
    <c:backWall>
      <c:thickness val="0"/>
      <c:spPr>
        <a:gradFill>
          <a:gsLst>
            <a:gs pos="0">
              <a:schemeClr val="accent1">
                <a:tint val="66000"/>
                <a:satMod val="160000"/>
              </a:schemeClr>
            </a:gs>
            <a:gs pos="34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c:spPr>
    </c:backWall>
    <c:plotArea>
      <c:layout>
        <c:manualLayout>
          <c:layoutTarget val="inner"/>
          <c:xMode val="edge"/>
          <c:yMode val="edge"/>
          <c:x val="0.1448881174730493"/>
          <c:y val="0.11607759468711608"/>
          <c:w val="0.83187733719297563"/>
          <c:h val="0.66140368211885836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spPr>
            <a:gradFill flip="none" rotWithShape="1">
              <a:gsLst>
                <a:gs pos="0">
                  <a:srgbClr val="CCCCFF"/>
                </a:gs>
                <a:gs pos="17999">
                  <a:srgbClr val="99CCFF"/>
                </a:gs>
                <a:gs pos="36000">
                  <a:srgbClr val="9966FF"/>
                </a:gs>
                <a:gs pos="61000">
                  <a:srgbClr val="CC99FF"/>
                </a:gs>
                <a:gs pos="82001">
                  <a:srgbClr val="99CCFF"/>
                </a:gs>
                <a:gs pos="100000">
                  <a:srgbClr val="CCCCFF"/>
                </a:gs>
              </a:gsLst>
              <a:lin ang="2700000" scaled="0"/>
              <a:tileRect/>
            </a:gradFill>
          </c:spPr>
          <c:invertIfNegative val="0"/>
          <c:dPt>
            <c:idx val="0"/>
            <c:invertIfNegative val="0"/>
            <c:bubble3D val="0"/>
            <c:spPr>
              <a:gradFill flip="none" rotWithShape="1">
                <a:gsLst>
                  <a:gs pos="0">
                    <a:schemeClr val="bg2">
                      <a:lumMod val="25000"/>
                    </a:schemeClr>
                  </a:gs>
                  <a:gs pos="17999">
                    <a:schemeClr val="accent3">
                      <a:lumMod val="75000"/>
                    </a:schemeClr>
                  </a:gs>
                  <a:gs pos="36000">
                    <a:srgbClr val="9966FF"/>
                  </a:gs>
                  <a:gs pos="61000">
                    <a:srgbClr val="CC99FF"/>
                  </a:gs>
                  <a:gs pos="82001">
                    <a:srgbClr val="99CCFF"/>
                  </a:gs>
                  <a:gs pos="100000">
                    <a:srgbClr val="CCCCFF"/>
                  </a:gs>
                </a:gsLst>
                <a:lin ang="2700000" scaled="0"/>
                <a:tileRect/>
              </a:gradFill>
            </c:spPr>
            <c:extLst>
              <c:ext xmlns:c16="http://schemas.microsoft.com/office/drawing/2014/chart" uri="{C3380CC4-5D6E-409C-BE32-E72D297353CC}">
                <c16:uniqueId val="{00000000-EC26-4059-9840-93AE8C163863}"/>
              </c:ext>
            </c:extLst>
          </c:dPt>
          <c:dLbls>
            <c:dLbl>
              <c:idx val="0"/>
              <c:layout>
                <c:manualLayout>
                  <c:x val="1.9267000211927947E-2"/>
                  <c:y val="4.2300445550178083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25,3%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C26-4059-9840-93AE8C163863}"/>
                </c:ext>
              </c:extLst>
            </c:dLbl>
            <c:dLbl>
              <c:idx val="1"/>
              <c:layout>
                <c:manualLayout>
                  <c:x val="8.8925693597070449E-3"/>
                  <c:y val="3.3395226989373882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ysClr val="windowText" lastClr="000000"/>
                        </a:solidFill>
                      </a:rPr>
                      <a:t>26,1%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C26-4059-9840-93AE8C163863}"/>
                </c:ext>
              </c:extLst>
            </c:dLbl>
            <c:dLbl>
              <c:idx val="2"/>
              <c:layout>
                <c:manualLayout>
                  <c:x val="5.8586598315634271E-3"/>
                  <c:y val="8.8839533592449584E-3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ysClr val="windowText" lastClr="000000"/>
                        </a:solidFill>
                      </a:rPr>
                      <a:t>26,5%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C26-4059-9840-93AE8C16386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ysClr val="windowText" lastClr="00000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Исполнено</c:v>
                </c:pt>
                <c:pt idx="1">
                  <c:v>Уточненный план</c:v>
                </c:pt>
                <c:pt idx="2">
                  <c:v>Первоначальный план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144231</c:v>
                </c:pt>
                <c:pt idx="1">
                  <c:v>151654.9</c:v>
                </c:pt>
                <c:pt idx="2">
                  <c:v>147101.4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C26-4059-9840-93AE8C16386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gradFill>
              <a:gsLst>
                <a:gs pos="0">
                  <a:srgbClr val="FFF200"/>
                </a:gs>
                <a:gs pos="45000">
                  <a:srgbClr val="FFC000"/>
                </a:gs>
                <a:gs pos="70000">
                  <a:srgbClr val="FFC000"/>
                </a:gs>
                <a:gs pos="100000">
                  <a:srgbClr val="FFFF00"/>
                </a:gs>
              </a:gsLst>
              <a:lin ang="5400000" scaled="0"/>
            </a:gradFill>
          </c:spPr>
          <c:invertIfNegative val="0"/>
          <c:cat>
            <c:strRef>
              <c:f>Лист1!$A$2:$A$4</c:f>
              <c:strCache>
                <c:ptCount val="3"/>
                <c:pt idx="0">
                  <c:v>Исполнено</c:v>
                </c:pt>
                <c:pt idx="1">
                  <c:v>Уточненный план</c:v>
                </c:pt>
                <c:pt idx="2">
                  <c:v>Первоначальный план</c:v>
                </c:pt>
              </c:strCache>
            </c:strRef>
          </c:cat>
          <c:val>
            <c:numRef>
              <c:f>Лист1!$C$2:$C$4</c:f>
              <c:numCache>
                <c:formatCode>#,##0.0</c:formatCode>
                <c:ptCount val="3"/>
                <c:pt idx="0">
                  <c:v>425714.7</c:v>
                </c:pt>
                <c:pt idx="1">
                  <c:v>429673.7</c:v>
                </c:pt>
                <c:pt idx="2">
                  <c:v>408678.6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C26-4059-9840-93AE8C1638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cylinder"/>
        <c:axId val="78682368"/>
        <c:axId val="78692352"/>
        <c:axId val="0"/>
      </c:bar3DChart>
      <c:catAx>
        <c:axId val="78682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199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78692352"/>
        <c:crosses val="autoZero"/>
        <c:auto val="1"/>
        <c:lblAlgn val="ctr"/>
        <c:lblOffset val="100"/>
        <c:noMultiLvlLbl val="0"/>
      </c:catAx>
      <c:valAx>
        <c:axId val="78692352"/>
        <c:scaling>
          <c:orientation val="minMax"/>
        </c:scaling>
        <c:delete val="0"/>
        <c:axPos val="l"/>
        <c:majorGridlines>
          <c:spPr>
            <a:ln>
              <a:solidFill>
                <a:schemeClr val="accent1"/>
              </a:solidFill>
            </a:ln>
          </c:spPr>
        </c:majorGridlines>
        <c:numFmt formatCode="#,##0.0" sourceLinked="1"/>
        <c:majorTickMark val="none"/>
        <c:minorTickMark val="none"/>
        <c:tickLblPos val="nextTo"/>
        <c:txPr>
          <a:bodyPr/>
          <a:lstStyle/>
          <a:p>
            <a:pPr>
              <a:defRPr sz="1199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7868236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>
            <a:solidFill>
              <a:schemeClr val="accent1"/>
            </a:solidFill>
          </a:ln>
        </c:spPr>
        <c:txPr>
          <a:bodyPr/>
          <a:lstStyle/>
          <a:p>
            <a:pPr rtl="0">
              <a:defRPr sz="1199" baseline="0">
                <a:latin typeface="Times New Roman" pitchFamily="18" charset="0"/>
              </a:defRPr>
            </a:pPr>
            <a:endParaRPr lang="ru-RU"/>
          </a:p>
        </c:txPr>
      </c:dTable>
      <c:spPr>
        <a:noFill/>
        <a:ln w="25387">
          <a:noFill/>
        </a:ln>
      </c:spPr>
    </c:plotArea>
    <c:plotVisOnly val="1"/>
    <c:dispBlanksAs val="gap"/>
    <c:showDLblsOverMax val="0"/>
  </c:chart>
  <c:txPr>
    <a:bodyPr/>
    <a:lstStyle/>
    <a:p>
      <a:pPr>
        <a:defRPr sz="1799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</c:view3D>
    <c:floor>
      <c:thickness val="0"/>
      <c:spPr>
        <a:noFill/>
        <a:ln w="9525">
          <a:noFill/>
        </a:ln>
      </c:spPr>
    </c:floor>
    <c:sideWall>
      <c:thickness val="0"/>
      <c:spPr>
        <a:noFill/>
        <a:ln w="19146">
          <a:noFill/>
        </a:ln>
      </c:spPr>
    </c:sideWall>
    <c:backWall>
      <c:thickness val="0"/>
      <c:spPr>
        <a:noFill/>
        <a:ln w="19146">
          <a:noFill/>
        </a:ln>
      </c:spPr>
    </c:backWall>
    <c:plotArea>
      <c:layout>
        <c:manualLayout>
          <c:layoutTarget val="inner"/>
          <c:xMode val="edge"/>
          <c:yMode val="edge"/>
          <c:x val="5.3435992425102392E-2"/>
          <c:y val="7.4760320503409833E-2"/>
          <c:w val="0.84152778417028196"/>
          <c:h val="0.77203101116609862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spPr>
            <a:gradFill flip="none" rotWithShape="1">
              <a:gsLst>
                <a:gs pos="0">
                  <a:srgbClr val="1F497D">
                    <a:lumMod val="60000"/>
                    <a:lumOff val="40000"/>
                  </a:srgbClr>
                </a:gs>
                <a:gs pos="50000">
                  <a:srgbClr val="1F497D">
                    <a:lumMod val="60000"/>
                    <a:lumOff val="40000"/>
                  </a:srgb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9573">
              <a:noFill/>
              <a:prstDash val="solid"/>
            </a:ln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Лист1!$B$2:$B$5</c:f>
              <c:numCache>
                <c:formatCode>0.0</c:formatCode>
                <c:ptCount val="4"/>
                <c:pt idx="0">
                  <c:v>148236.79999999999</c:v>
                </c:pt>
                <c:pt idx="1">
                  <c:v>138743.4</c:v>
                </c:pt>
                <c:pt idx="2">
                  <c:v>138328.79999999999</c:v>
                </c:pt>
                <c:pt idx="3">
                  <c:v>144231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AAF-4249-9861-9D5470A7719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solidFill>
              <a:srgbClr val="66FFCC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353727.3</c:v>
                </c:pt>
                <c:pt idx="1">
                  <c:v>358914.5</c:v>
                </c:pt>
                <c:pt idx="2">
                  <c:v>406915.3</c:v>
                </c:pt>
                <c:pt idx="3">
                  <c:v>425714.7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AAF-4249-9861-9D5470A771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shape val="cone"/>
        <c:axId val="107199104"/>
        <c:axId val="107209088"/>
        <c:axId val="85002880"/>
      </c:bar3DChart>
      <c:catAx>
        <c:axId val="1071991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07209088"/>
        <c:crosses val="autoZero"/>
        <c:auto val="1"/>
        <c:lblAlgn val="ctr"/>
        <c:lblOffset val="100"/>
        <c:noMultiLvlLbl val="0"/>
      </c:catAx>
      <c:valAx>
        <c:axId val="107209088"/>
        <c:scaling>
          <c:orientation val="minMax"/>
        </c:scaling>
        <c:delete val="1"/>
        <c:axPos val="l"/>
        <c:numFmt formatCode="#,##0" sourceLinked="0"/>
        <c:majorTickMark val="out"/>
        <c:minorTickMark val="none"/>
        <c:tickLblPos val="none"/>
        <c:crossAx val="107199104"/>
        <c:crosses val="autoZero"/>
        <c:crossBetween val="between"/>
      </c:valAx>
      <c:serAx>
        <c:axId val="85002880"/>
        <c:scaling>
          <c:orientation val="minMax"/>
        </c:scaling>
        <c:delete val="1"/>
        <c:axPos val="b"/>
        <c:majorTickMark val="out"/>
        <c:minorTickMark val="none"/>
        <c:tickLblPos val="nextTo"/>
        <c:crossAx val="107209088"/>
        <c:crosses val="autoZero"/>
      </c:serAx>
    </c:plotArea>
    <c:legend>
      <c:legendPos val="b"/>
      <c:overlay val="0"/>
      <c:txPr>
        <a:bodyPr/>
        <a:lstStyle/>
        <a:p>
          <a:pPr>
            <a:defRPr sz="1400" b="1"/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87">
          <a:latin typeface="Calibri" pitchFamily="34" charset="0"/>
        </a:defRPr>
      </a:pPr>
      <a:endParaRPr lang="ru-RU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  <c:spPr>
        <a:gradFill flip="none" rotWithShape="1">
          <a:gsLst>
            <a:gs pos="0">
              <a:schemeClr val="bg1">
                <a:lumMod val="75000"/>
              </a:schemeClr>
            </a:gs>
            <a:gs pos="50000">
              <a:srgbClr val="FFFFFF">
                <a:lumMod val="95000"/>
              </a:srgbClr>
            </a:gs>
            <a:gs pos="100000">
              <a:srgbClr val="FFFFFF">
                <a:lumMod val="75000"/>
              </a:srgbClr>
            </a:gs>
          </a:gsLst>
          <a:lin ang="2700000" scaled="1"/>
          <a:tileRect/>
        </a:gradFill>
        <a:ln w="9525">
          <a:solidFill>
            <a:schemeClr val="bg1">
              <a:lumMod val="50000"/>
            </a:schemeClr>
          </a:solidFill>
        </a:ln>
      </c:spPr>
    </c:floor>
    <c:sideWall>
      <c:thickness val="0"/>
    </c:sideWall>
    <c:backWall>
      <c:thickness val="0"/>
      <c:spPr>
        <a:noFill/>
        <a:ln>
          <a:solidFill>
            <a:schemeClr val="bg1">
              <a:lumMod val="50000"/>
            </a:schemeClr>
          </a:solidFill>
        </a:ln>
      </c:spPr>
    </c:backWall>
    <c:plotArea>
      <c:layout>
        <c:manualLayout>
          <c:layoutTarget val="inner"/>
          <c:xMode val="edge"/>
          <c:yMode val="edge"/>
          <c:x val="0.12065242331498972"/>
          <c:y val="4.3498090855402897E-2"/>
          <c:w val="0.87934757668501884"/>
          <c:h val="0.70439589399628033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неналоговые доходы</c:v>
                </c:pt>
              </c:strCache>
            </c:strRef>
          </c:tx>
          <c:spPr>
            <a:gradFill>
              <a:gsLst>
                <a:gs pos="0">
                  <a:srgbClr val="2A8649">
                    <a:alpha val="90000"/>
                  </a:srgbClr>
                </a:gs>
                <a:gs pos="50000">
                  <a:srgbClr val="79D5A3">
                    <a:alpha val="90000"/>
                  </a:srgbClr>
                </a:gs>
                <a:gs pos="100000">
                  <a:srgbClr val="2A8649">
                    <a:alpha val="90000"/>
                  </a:srgbClr>
                </a:gs>
              </a:gsLst>
              <a:lin ang="16200000" scaled="1"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plastic">
              <a:bevelT/>
            </a:sp3d>
          </c:spPr>
          <c:invertIfNegative val="0"/>
          <c:dLbls>
            <c:dLbl>
              <c:idx val="0"/>
              <c:layout>
                <c:manualLayout>
                  <c:x val="2.2862686038999807E-2"/>
                  <c:y val="4.199268864306082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C04-461A-992E-49931D6F16B9}"/>
                </c:ext>
              </c:extLst>
            </c:dLbl>
            <c:dLbl>
              <c:idx val="1"/>
              <c:layout>
                <c:manualLayout>
                  <c:x val="1.6330490027857063E-2"/>
                  <c:y val="-8.398537728612164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C04-461A-992E-49931D6F16B9}"/>
                </c:ext>
              </c:extLst>
            </c:dLbl>
            <c:dLbl>
              <c:idx val="2"/>
              <c:layout>
                <c:manualLayout>
                  <c:x val="1.9596588033428581E-2"/>
                  <c:y val="-8.398537728612164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C04-461A-992E-49931D6F16B9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2015 год</c:v>
                </c:pt>
                <c:pt idx="1">
                  <c:v>2016 год</c:v>
                </c:pt>
                <c:pt idx="2">
                  <c:v>2017 год</c:v>
                </c:pt>
                <c:pt idx="3">
                  <c:v>2018 год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7276.4</c:v>
                </c:pt>
                <c:pt idx="1">
                  <c:v>6923.5</c:v>
                </c:pt>
                <c:pt idx="2">
                  <c:v>7062</c:v>
                </c:pt>
                <c:pt idx="3">
                  <c:v>6250.6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C04-461A-992E-49931D6F16B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налоговые доходы2</c:v>
                </c:pt>
              </c:strCache>
            </c:strRef>
          </c:tx>
          <c:spPr>
            <a:gradFill flip="none" rotWithShape="1">
              <a:gsLst>
                <a:gs pos="0">
                  <a:srgbClr val="8064A2">
                    <a:lumMod val="60000"/>
                    <a:lumOff val="40000"/>
                    <a:alpha val="90000"/>
                  </a:srgbClr>
                </a:gs>
                <a:gs pos="50000">
                  <a:srgbClr val="8064A2">
                    <a:lumMod val="40000"/>
                    <a:lumOff val="60000"/>
                  </a:srgbClr>
                </a:gs>
                <a:gs pos="100000">
                  <a:srgbClr val="8064A2">
                    <a:lumMod val="60000"/>
                    <a:lumOff val="40000"/>
                  </a:srgbClr>
                </a:gs>
              </a:gsLst>
              <a:lin ang="5400000" scaled="0"/>
              <a:tileRect r="-100000" b="-100000"/>
            </a:gradFill>
            <a:ln>
              <a:solidFill>
                <a:schemeClr val="accent4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FFFF00"/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4-5C04-461A-992E-49931D6F16B9}"/>
              </c:ext>
            </c:extLst>
          </c:dPt>
          <c:dPt>
            <c:idx val="1"/>
            <c:invertIfNegative val="0"/>
            <c:bubble3D val="0"/>
            <c:spPr>
              <a:solidFill>
                <a:srgbClr val="FFFF00"/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5C04-461A-992E-49931D6F16B9}"/>
              </c:ext>
            </c:extLst>
          </c:dPt>
          <c:dPt>
            <c:idx val="2"/>
            <c:invertIfNegative val="0"/>
            <c:bubble3D val="0"/>
            <c:spPr>
              <a:solidFill>
                <a:srgbClr val="FFFF00"/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6-5C04-461A-992E-49931D6F16B9}"/>
              </c:ext>
            </c:extLst>
          </c:dPt>
          <c:dPt>
            <c:idx val="3"/>
            <c:invertIfNegative val="0"/>
            <c:bubble3D val="0"/>
            <c:spPr>
              <a:solidFill>
                <a:srgbClr val="FFFF00"/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5C04-461A-992E-49931D6F16B9}"/>
              </c:ext>
            </c:extLst>
          </c:dPt>
          <c:dLbls>
            <c:dLbl>
              <c:idx val="0"/>
              <c:layout>
                <c:manualLayout>
                  <c:x val="3.5755029276582438E-2"/>
                  <c:y val="-7.25650192306674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C04-461A-992E-49931D6F16B9}"/>
                </c:ext>
              </c:extLst>
            </c:dLbl>
            <c:dLbl>
              <c:idx val="1"/>
              <c:layout>
                <c:manualLayout>
                  <c:x val="3.6520890682928242E-2"/>
                  <c:y val="-6.7463403537173533E-2"/>
                </c:manualLayout>
              </c:layout>
              <c:tx>
                <c:rich>
                  <a:bodyPr/>
                  <a:lstStyle/>
                  <a:p>
                    <a:r>
                      <a:rPr lang="en-US" sz="1200" baseline="0" dirty="0"/>
                      <a:t>140360,4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C04-461A-992E-49931D6F16B9}"/>
                </c:ext>
              </c:extLst>
            </c:dLbl>
            <c:dLbl>
              <c:idx val="2"/>
              <c:layout>
                <c:manualLayout>
                  <c:x val="3.9041701127858236E-2"/>
                  <c:y val="-6.0869890118029332E-2"/>
                </c:manualLayout>
              </c:layout>
              <c:tx>
                <c:rich>
                  <a:bodyPr/>
                  <a:lstStyle/>
                  <a:p>
                    <a:r>
                      <a:rPr lang="en-US" sz="1200" baseline="0" dirty="0"/>
                      <a:t>131819,9</a:t>
                    </a:r>
                  </a:p>
                  <a:p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C04-461A-992E-49931D6F16B9}"/>
                </c:ext>
              </c:extLst>
            </c:dLbl>
            <c:dLbl>
              <c:idx val="3"/>
              <c:layout>
                <c:manualLayout>
                  <c:x val="2.5813101402354061E-2"/>
                  <c:y val="-5.19825282570942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C04-461A-992E-49931D6F16B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2015 год</c:v>
                </c:pt>
                <c:pt idx="1">
                  <c:v>2016 год</c:v>
                </c:pt>
                <c:pt idx="2">
                  <c:v>2017 год</c:v>
                </c:pt>
                <c:pt idx="3">
                  <c:v>2018 год</c:v>
                </c:pt>
              </c:strCache>
            </c:strRef>
          </c:cat>
          <c:val>
            <c:numRef>
              <c:f>Лист1!$C$2:$C$5</c:f>
              <c:numCache>
                <c:formatCode>0.0</c:formatCode>
                <c:ptCount val="4"/>
                <c:pt idx="0">
                  <c:v>140900.4</c:v>
                </c:pt>
                <c:pt idx="1">
                  <c:v>131819.9</c:v>
                </c:pt>
                <c:pt idx="2">
                  <c:v>131269</c:v>
                </c:pt>
                <c:pt idx="3">
                  <c:v>137980.4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C04-461A-992E-49931D6F16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gapDepth val="100"/>
        <c:shape val="box"/>
        <c:axId val="101880960"/>
        <c:axId val="101882496"/>
        <c:axId val="0"/>
      </c:bar3DChart>
      <c:catAx>
        <c:axId val="1018809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chemeClr val="bg1">
                <a:lumMod val="50000"/>
              </a:schemeClr>
            </a:solidFill>
          </a:ln>
        </c:spPr>
        <c:txPr>
          <a:bodyPr/>
          <a:lstStyle/>
          <a:p>
            <a:pPr>
              <a:defRPr sz="1200" b="1" baseline="0"/>
            </a:pPr>
            <a:endParaRPr lang="ru-RU"/>
          </a:p>
        </c:txPr>
        <c:crossAx val="101882496"/>
        <c:crosses val="autoZero"/>
        <c:auto val="1"/>
        <c:lblAlgn val="r"/>
        <c:lblOffset val="100"/>
        <c:noMultiLvlLbl val="0"/>
      </c:catAx>
      <c:valAx>
        <c:axId val="101882496"/>
        <c:scaling>
          <c:orientation val="minMax"/>
          <c:max val="25000"/>
          <c:min val="5000"/>
        </c:scaling>
        <c:delete val="1"/>
        <c:axPos val="l"/>
        <c:majorGridlines>
          <c:spPr>
            <a:ln>
              <a:solidFill>
                <a:schemeClr val="bg1">
                  <a:lumMod val="50000"/>
                </a:schemeClr>
              </a:solidFill>
            </a:ln>
          </c:spPr>
        </c:majorGridlines>
        <c:numFmt formatCode="#,##0" sourceLinked="0"/>
        <c:majorTickMark val="out"/>
        <c:minorTickMark val="none"/>
        <c:tickLblPos val="nextTo"/>
        <c:crossAx val="101880960"/>
        <c:crosses val="autoZero"/>
        <c:crossBetween val="between"/>
        <c:majorUnit val="10000"/>
      </c:valAx>
      <c:spPr>
        <a:ln>
          <a:noFill/>
        </a:ln>
      </c:spPr>
    </c:plotArea>
    <c:legend>
      <c:legendPos val="b"/>
      <c:layout>
        <c:manualLayout>
          <c:xMode val="edge"/>
          <c:yMode val="edge"/>
          <c:x val="0.10497146397662586"/>
          <c:y val="0.91934651110193555"/>
          <c:w val="0.8334295564551738"/>
          <c:h val="5.8433019384139064E-2"/>
        </c:manualLayout>
      </c:layout>
      <c:overlay val="0"/>
      <c:txPr>
        <a:bodyPr/>
        <a:lstStyle/>
        <a:p>
          <a:pPr>
            <a:defRPr sz="120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>
          <a:latin typeface="Calibri" pitchFamily="34" charset="0"/>
        </a:defRPr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227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737434308959138E-2"/>
          <c:y val="1.5705164988958741E-3"/>
          <c:w val="0.96262576048882986"/>
          <c:h val="0.9809577136191316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млн. рублей</c:v>
                </c:pt>
              </c:strCache>
            </c:strRef>
          </c:tx>
          <c:explosion val="18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384-4DD3-A454-C6C077C04786}"/>
                </c:ext>
              </c:extLst>
            </c:dLbl>
            <c:dLbl>
              <c:idx val="1"/>
              <c:layout>
                <c:manualLayout>
                  <c:x val="-8.7210273835879121E-2"/>
                  <c:y val="8.7288693988578483E-2"/>
                </c:manualLayout>
              </c:layout>
              <c:tx>
                <c:rich>
                  <a:bodyPr/>
                  <a:lstStyle/>
                  <a:p>
                    <a:r>
                      <a:rPr lang="en-US" sz="1100" b="1" dirty="0"/>
                      <a:t>19,9</a:t>
                    </a:r>
                    <a:r>
                      <a:rPr lang="en-US" sz="1100" b="1" baseline="0" dirty="0"/>
                      <a:t> </a:t>
                    </a:r>
                  </a:p>
                  <a:p>
                    <a:r>
                      <a:rPr lang="en-US" sz="1100" b="1" baseline="0" dirty="0"/>
                      <a:t>83,1%</a:t>
                    </a:r>
                  </a:p>
                  <a:p>
                    <a:endParaRPr lang="en-US" sz="1100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384-4DD3-A454-C6C077C04786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sz="1100" dirty="0"/>
                      <a:t>9,3 </a:t>
                    </a:r>
                  </a:p>
                  <a:p>
                    <a:r>
                      <a:rPr lang="en-US" sz="1100" dirty="0"/>
                      <a:t>6,7%</a:t>
                    </a:r>
                  </a:p>
                  <a:p>
                    <a:endParaRPr lang="en-US" sz="1100" dirty="0"/>
                  </a:p>
                  <a:p>
                    <a:endParaRPr lang="en-US" sz="1100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384-4DD3-A454-C6C077C04786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sz="1100" b="1" dirty="0"/>
                      <a:t>1,2</a:t>
                    </a:r>
                  </a:p>
                  <a:p>
                    <a:r>
                      <a:rPr lang="en-US" dirty="0"/>
                      <a:t>
0,9 %</a:t>
                    </a:r>
                  </a:p>
                  <a:p>
                    <a:endParaRPr lang="en-US" dirty="0"/>
                  </a:p>
                  <a:p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384-4DD3-A454-C6C077C04786}"/>
                </c:ext>
              </c:extLst>
            </c:dLbl>
            <c:dLbl>
              <c:idx val="4"/>
              <c:layout>
                <c:manualLayout>
                  <c:x val="2.8071632510570418E-2"/>
                  <c:y val="-0.10808460136155444"/>
                </c:manualLayout>
              </c:layout>
              <c:tx>
                <c:rich>
                  <a:bodyPr/>
                  <a:lstStyle/>
                  <a:p>
                    <a:r>
                      <a:rPr lang="en-US" sz="1100" b="1" dirty="0"/>
                      <a:t>2,5 1,8%</a:t>
                    </a:r>
                  </a:p>
                  <a:p>
                    <a:endParaRPr lang="en-US" sz="1100" b="1" dirty="0"/>
                  </a:p>
                  <a:p>
                    <a:endParaRPr lang="en-US" sz="1000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384-4DD3-A454-C6C077C04786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384-4DD3-A454-C6C077C04786}"/>
                </c:ext>
              </c:extLst>
            </c:dLbl>
            <c:dLbl>
              <c:idx val="6"/>
              <c:layout>
                <c:manualLayout>
                  <c:x val="0.11588582557173246"/>
                  <c:y val="6.1621651877526822E-2"/>
                </c:manualLayout>
              </c:layout>
              <c:tx>
                <c:rich>
                  <a:bodyPr/>
                  <a:lstStyle/>
                  <a:p>
                    <a:r>
                      <a:rPr lang="ru-RU" sz="1100" b="1" dirty="0"/>
                      <a:t>215,9</a:t>
                    </a:r>
                    <a:r>
                      <a:rPr lang="en-US" dirty="0"/>
                      <a:t>
</a:t>
                    </a:r>
                    <a:r>
                      <a:rPr lang="ru-RU" dirty="0"/>
                      <a:t>1,1</a:t>
                    </a:r>
                    <a:r>
                      <a:rPr lang="en-US" dirty="0"/>
                      <a:t>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384-4DD3-A454-C6C077C04786}"/>
                </c:ext>
              </c:extLst>
            </c:dLbl>
            <c:dLbl>
              <c:idx val="7"/>
              <c:layout>
                <c:manualLayout>
                  <c:x val="3.0447131480528841E-2"/>
                  <c:y val="6.7473206963433424E-2"/>
                </c:manualLayout>
              </c:layout>
              <c:tx>
                <c:rich>
                  <a:bodyPr/>
                  <a:lstStyle/>
                  <a:p>
                    <a:r>
                      <a:rPr lang="ru-RU" sz="1100" b="1" dirty="0"/>
                      <a:t>186,2</a:t>
                    </a:r>
                    <a:r>
                      <a:rPr lang="en-US" dirty="0"/>
                      <a:t>
</a:t>
                    </a:r>
                    <a:r>
                      <a:rPr lang="ru-RU" dirty="0"/>
                      <a:t>1</a:t>
                    </a:r>
                    <a:r>
                      <a:rPr lang="en-US" dirty="0"/>
                      <a:t>,0%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384-4DD3-A454-C6C077C04786}"/>
                </c:ext>
              </c:extLst>
            </c:dLbl>
            <c:dLbl>
              <c:idx val="8"/>
              <c:layout>
                <c:manualLayout>
                  <c:x val="1.7906883724170569E-2"/>
                  <c:y val="-1.7667849029125902E-2"/>
                </c:manualLayout>
              </c:layout>
              <c:tx>
                <c:rich>
                  <a:bodyPr/>
                  <a:lstStyle/>
                  <a:p>
                    <a:r>
                      <a:rPr lang="ru-RU" sz="1100" b="1" dirty="0"/>
                      <a:t>305,3</a:t>
                    </a:r>
                    <a:r>
                      <a:rPr lang="en-US" dirty="0"/>
                      <a:t>
</a:t>
                    </a:r>
                    <a:r>
                      <a:rPr lang="ru-RU" dirty="0"/>
                      <a:t>3</a:t>
                    </a:r>
                    <a:r>
                      <a:rPr lang="en-US" dirty="0"/>
                      <a:t>,1%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384-4DD3-A454-C6C077C04786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r>
                      <a:rPr lang="en-US" sz="1100" b="1" dirty="0"/>
                      <a:t>8</a:t>
                    </a:r>
                    <a:r>
                      <a:rPr lang="en-US" sz="1400" dirty="0"/>
                      <a:t>06,5</a:t>
                    </a:r>
                    <a:r>
                      <a:rPr lang="en-US" dirty="0"/>
                      <a:t>
3,0%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384-4DD3-A454-C6C077C04786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Единый налог на вмененный доход</c:v>
                </c:pt>
                <c:pt idx="1">
                  <c:v>НДФЛ</c:v>
                </c:pt>
                <c:pt idx="2">
                  <c:v>Акцизы</c:v>
                </c:pt>
                <c:pt idx="3">
                  <c:v>Налог на имущество физических лиц</c:v>
                </c:pt>
                <c:pt idx="4">
                  <c:v>Земельный налог</c:v>
                </c:pt>
                <c:pt idx="5">
                  <c:v>неналоговые доходы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4.0999999999999996</c:v>
                </c:pt>
                <c:pt idx="1">
                  <c:v>119.9</c:v>
                </c:pt>
                <c:pt idx="2">
                  <c:v>7.6</c:v>
                </c:pt>
                <c:pt idx="3">
                  <c:v>1.8</c:v>
                </c:pt>
                <c:pt idx="4">
                  <c:v>3.4</c:v>
                </c:pt>
                <c:pt idx="5">
                  <c:v>6.3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B384-4DD3-A454-C6C077C047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>
        <c:manualLayout>
          <c:xMode val="edge"/>
          <c:yMode val="edge"/>
          <c:x val="0.14946803562025382"/>
          <c:y val="0.76107354249248826"/>
          <c:w val="0.83302858006158265"/>
          <c:h val="0.23560380083554658"/>
        </c:manualLayout>
      </c:layout>
      <c:overlay val="0"/>
      <c:txPr>
        <a:bodyPr/>
        <a:lstStyle/>
        <a:p>
          <a:pPr>
            <a:defRPr sz="1100"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000">
          <a:latin typeface="Calibri" pitchFamily="34" charset="0"/>
        </a:defRPr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0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3.2061968878296002E-2"/>
          <c:y val="1.1122603618020187E-2"/>
          <c:w val="0.9646869983948636"/>
          <c:h val="0.93318147304480048"/>
        </c:manualLayout>
      </c:layout>
      <c:bar3DChart>
        <c:barDir val="col"/>
        <c:grouping val="clustered"/>
        <c:varyColors val="0"/>
        <c:ser>
          <c:idx val="1"/>
          <c:order val="0"/>
          <c:invertIfNegative val="0"/>
          <c:dPt>
            <c:idx val="0"/>
            <c:invertIfNegative val="0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0-5718-44F5-B7C6-4402E4486D32}"/>
              </c:ext>
            </c:extLst>
          </c:dPt>
          <c:dPt>
            <c:idx val="1"/>
            <c:invertIfNegative val="0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1-5718-44F5-B7C6-4402E4486D32}"/>
              </c:ext>
            </c:extLst>
          </c:dPt>
          <c:dPt>
            <c:idx val="2"/>
            <c:invertIfNegative val="0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2-5718-44F5-B7C6-4402E4486D32}"/>
              </c:ext>
            </c:extLst>
          </c:dPt>
          <c:dLbls>
            <c:dLbl>
              <c:idx val="0"/>
              <c:layout>
                <c:manualLayout>
                  <c:x val="-1.9261637239165404E-2"/>
                  <c:y val="-4.5558086560364343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rgbClr val="00421E"/>
                        </a:solidFill>
                      </a:rPr>
                      <a:t>9691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718-44F5-B7C6-4402E4486D32}"/>
                </c:ext>
              </c:extLst>
            </c:dLbl>
            <c:dLbl>
              <c:idx val="1"/>
              <c:layout>
                <c:manualLayout>
                  <c:x val="3.6918138041733488E-2"/>
                  <c:y val="-6.0744115413819289E-3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rgbClr val="00421E"/>
                        </a:solidFill>
                      </a:rPr>
                      <a:t>9853</a:t>
                    </a:r>
                  </a:p>
                  <a:p>
                    <a:endParaRPr lang="en-US" dirty="0">
                      <a:solidFill>
                        <a:srgbClr val="00421E"/>
                      </a:solidFill>
                    </a:endParaRPr>
                  </a:p>
                  <a:p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718-44F5-B7C6-4402E4486D32}"/>
                </c:ext>
              </c:extLst>
            </c:dLbl>
            <c:dLbl>
              <c:idx val="2"/>
              <c:layout>
                <c:manualLayout>
                  <c:x val="3.691813804173355E-2"/>
                  <c:y val="-4.8595292331055452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10384</a:t>
                    </a:r>
                  </a:p>
                  <a:p>
                    <a:endParaRPr lang="en-US" dirty="0"/>
                  </a:p>
                  <a:p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718-44F5-B7C6-4402E4486D3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798" b="1">
                    <a:solidFill>
                      <a:srgbClr val="00421E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Лист1!$C$38:$E$38</c:f>
              <c:numCache>
                <c:formatCode>General</c:formatCode>
                <c:ptCount val="3"/>
                <c:pt idx="0">
                  <c:v>9691</c:v>
                </c:pt>
                <c:pt idx="1">
                  <c:v>9853</c:v>
                </c:pt>
                <c:pt idx="2" formatCode="#,##0.00">
                  <c:v>10384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718-44F5-B7C6-4402E4486D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07662336"/>
        <c:axId val="107668224"/>
        <c:axId val="0"/>
      </c:bar3DChart>
      <c:catAx>
        <c:axId val="107662336"/>
        <c:scaling>
          <c:orientation val="minMax"/>
        </c:scaling>
        <c:delete val="1"/>
        <c:axPos val="b"/>
        <c:majorTickMark val="out"/>
        <c:minorTickMark val="none"/>
        <c:tickLblPos val="none"/>
        <c:crossAx val="107668224"/>
        <c:crosses val="autoZero"/>
        <c:auto val="1"/>
        <c:lblAlgn val="ctr"/>
        <c:lblOffset val="100"/>
        <c:noMultiLvlLbl val="0"/>
      </c:catAx>
      <c:valAx>
        <c:axId val="10766822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07662336"/>
        <c:crosses val="autoZero"/>
        <c:crossBetween val="between"/>
      </c:valAx>
      <c:spPr>
        <a:noFill/>
        <a:ln w="25390">
          <a:noFill/>
        </a:ln>
      </c:spPr>
    </c:plotArea>
    <c:plotVisOnly val="1"/>
    <c:dispBlanksAs val="gap"/>
    <c:showDLblsOverMax val="0"/>
  </c:chart>
  <c:externalData r:id="rId1">
    <c:autoUpdate val="0"/>
  </c:externalData>
  <c:userShapes r:id="rId2"/>
</c:chartSpace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image" Target="../media/image23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8.jpe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8.jpe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image" Target="../media/image29.png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image" Target="../media/image36.png"/><Relationship Id="rId4" Type="http://schemas.openxmlformats.org/officeDocument/2006/relationships/image" Target="../media/image39.pn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png"/><Relationship Id="rId1" Type="http://schemas.openxmlformats.org/officeDocument/2006/relationships/image" Target="../media/image40.png"/><Relationship Id="rId5" Type="http://schemas.openxmlformats.org/officeDocument/2006/relationships/image" Target="../media/image44.png"/><Relationship Id="rId4" Type="http://schemas.openxmlformats.org/officeDocument/2006/relationships/image" Target="../media/image43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image" Target="../media/image23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image" Target="../media/image29.png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image" Target="../media/image36.png"/><Relationship Id="rId4" Type="http://schemas.openxmlformats.org/officeDocument/2006/relationships/image" Target="../media/image39.pn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png"/><Relationship Id="rId1" Type="http://schemas.openxmlformats.org/officeDocument/2006/relationships/image" Target="../media/image40.png"/><Relationship Id="rId5" Type="http://schemas.openxmlformats.org/officeDocument/2006/relationships/image" Target="../media/image44.png"/><Relationship Id="rId4" Type="http://schemas.openxmlformats.org/officeDocument/2006/relationships/image" Target="../media/image4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D459E3E-B553-4CB3-9CF4-5D7B3C42FBC3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B4CFC2F-5092-45E7-BE00-02B8738CEE04}">
      <dgm:prSet phldrT="[Текст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>
        <a:solidFill>
          <a:schemeClr val="bg2"/>
        </a:solidFill>
      </dgm:spPr>
      <dgm:t>
        <a:bodyPr/>
        <a:lstStyle/>
        <a:p>
          <a:r>
            <a:rPr lang="ru-RU" sz="3200" b="1" i="1" dirty="0">
              <a:solidFill>
                <a:schemeClr val="tx2">
                  <a:lumMod val="50000"/>
                </a:schemeClr>
              </a:solidFill>
            </a:rPr>
            <a:t>Исполнение бюджета</a:t>
          </a:r>
        </a:p>
      </dgm:t>
    </dgm:pt>
    <dgm:pt modelId="{9028FFAF-387F-48D4-A367-9C915E5DBBE6}" type="parTrans" cxnId="{37B0F53E-AFA6-41C9-B0F6-0AFC218FAF6E}">
      <dgm:prSet/>
      <dgm:spPr/>
      <dgm:t>
        <a:bodyPr/>
        <a:lstStyle/>
        <a:p>
          <a:endParaRPr lang="ru-RU"/>
        </a:p>
      </dgm:t>
    </dgm:pt>
    <dgm:pt modelId="{020E63A9-8DB7-4D47-B292-97F5F4CC8947}" type="sibTrans" cxnId="{37B0F53E-AFA6-41C9-B0F6-0AFC218FAF6E}">
      <dgm:prSet/>
      <dgm:spPr/>
      <dgm:t>
        <a:bodyPr/>
        <a:lstStyle/>
        <a:p>
          <a:endParaRPr lang="ru-RU"/>
        </a:p>
      </dgm:t>
    </dgm:pt>
    <dgm:pt modelId="{ADC4222C-F51B-4188-B969-4F80DB5A38BE}">
      <dgm:prSet phldrT="[Текст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olidFill>
          <a:schemeClr val="bg2"/>
        </a:solidFill>
      </dgm:spPr>
      <dgm:t>
        <a:bodyPr/>
        <a:lstStyle/>
        <a:p>
          <a:r>
            <a:rPr lang="ru-RU" sz="2400" dirty="0">
              <a:solidFill>
                <a:schemeClr val="tx2">
                  <a:lumMod val="50000"/>
                </a:schemeClr>
              </a:solidFill>
            </a:rPr>
            <a:t>По доходам</a:t>
          </a:r>
        </a:p>
      </dgm:t>
    </dgm:pt>
    <dgm:pt modelId="{B93C7C4D-2FC1-447A-A564-7BFCAF9390FC}" type="parTrans" cxnId="{FA6B1939-6757-486A-8777-784C8D532949}">
      <dgm:prSet/>
      <dgm:spPr/>
      <dgm:t>
        <a:bodyPr/>
        <a:lstStyle/>
        <a:p>
          <a:endParaRPr lang="ru-RU"/>
        </a:p>
      </dgm:t>
    </dgm:pt>
    <dgm:pt modelId="{C2A8AE73-E513-4A1B-A4B3-86F71C6299E4}" type="sibTrans" cxnId="{FA6B1939-6757-486A-8777-784C8D532949}">
      <dgm:prSet/>
      <dgm:spPr/>
      <dgm:t>
        <a:bodyPr/>
        <a:lstStyle/>
        <a:p>
          <a:endParaRPr lang="ru-RU"/>
        </a:p>
      </dgm:t>
    </dgm:pt>
    <dgm:pt modelId="{EF0772D6-ACAB-43F5-901A-8D2EB4F72D70}">
      <dgm:prSet phldrT="[Текст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olidFill>
          <a:schemeClr val="bg2"/>
        </a:solidFill>
      </dgm:spPr>
      <dgm:t>
        <a:bodyPr/>
        <a:lstStyle/>
        <a:p>
          <a:r>
            <a:rPr lang="ru-RU" sz="2000" b="0" dirty="0">
              <a:solidFill>
                <a:schemeClr val="tx1"/>
              </a:solidFill>
            </a:rPr>
            <a:t>Составление и утверждение  отчета об исполнении бюджета</a:t>
          </a:r>
        </a:p>
      </dgm:t>
    </dgm:pt>
    <dgm:pt modelId="{42F2EA33-7358-43D2-B68E-E31EDC82FCEC}" type="parTrans" cxnId="{97230335-CE6E-4AAA-8F1D-80AB151ECA5C}">
      <dgm:prSet/>
      <dgm:spPr/>
      <dgm:t>
        <a:bodyPr/>
        <a:lstStyle/>
        <a:p>
          <a:endParaRPr lang="ru-RU"/>
        </a:p>
      </dgm:t>
    </dgm:pt>
    <dgm:pt modelId="{8EA93B4F-26C1-4DBD-B378-E9E122D84C48}" type="sibTrans" cxnId="{97230335-CE6E-4AAA-8F1D-80AB151ECA5C}">
      <dgm:prSet/>
      <dgm:spPr/>
      <dgm:t>
        <a:bodyPr/>
        <a:lstStyle/>
        <a:p>
          <a:endParaRPr lang="ru-RU"/>
        </a:p>
      </dgm:t>
    </dgm:pt>
    <dgm:pt modelId="{5A02BC7E-CB51-437D-B951-B3E5BB617693}">
      <dgm:prSet phldrT="[Текст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olidFill>
          <a:schemeClr val="bg2"/>
        </a:solidFill>
      </dgm:spPr>
      <dgm:t>
        <a:bodyPr/>
        <a:lstStyle/>
        <a:p>
          <a:r>
            <a:rPr lang="ru-RU" sz="2400" dirty="0">
              <a:solidFill>
                <a:schemeClr val="tx2">
                  <a:lumMod val="50000"/>
                </a:schemeClr>
              </a:solidFill>
            </a:rPr>
            <a:t>По расходам</a:t>
          </a:r>
        </a:p>
      </dgm:t>
    </dgm:pt>
    <dgm:pt modelId="{809E288C-F7EC-4542-B48A-84629FE29509}" type="parTrans" cxnId="{4FD30D85-E05B-4F71-A9D5-182330EAFAA6}">
      <dgm:prSet/>
      <dgm:spPr/>
      <dgm:t>
        <a:bodyPr/>
        <a:lstStyle/>
        <a:p>
          <a:endParaRPr lang="ru-RU"/>
        </a:p>
      </dgm:t>
    </dgm:pt>
    <dgm:pt modelId="{A9245D45-A873-4D80-B12A-264FDAEA9609}" type="sibTrans" cxnId="{4FD30D85-E05B-4F71-A9D5-182330EAFAA6}">
      <dgm:prSet/>
      <dgm:spPr/>
      <dgm:t>
        <a:bodyPr/>
        <a:lstStyle/>
        <a:p>
          <a:endParaRPr lang="ru-RU"/>
        </a:p>
      </dgm:t>
    </dgm:pt>
    <dgm:pt modelId="{7B2DFC8E-94C5-41BB-857D-0E203096B4A5}" type="pres">
      <dgm:prSet presAssocID="{4D459E3E-B553-4CB3-9CF4-5D7B3C42FBC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97A839C9-72C4-46AA-914B-7DDD5256EB2B}" type="pres">
      <dgm:prSet presAssocID="{7B4CFC2F-5092-45E7-BE00-02B8738CEE04}" presName="hierRoot1" presStyleCnt="0">
        <dgm:presLayoutVars>
          <dgm:hierBranch val="init"/>
        </dgm:presLayoutVars>
      </dgm:prSet>
      <dgm:spPr/>
    </dgm:pt>
    <dgm:pt modelId="{CE16FEA0-1483-4E04-9E7C-1E4A66389AB8}" type="pres">
      <dgm:prSet presAssocID="{7B4CFC2F-5092-45E7-BE00-02B8738CEE04}" presName="rootComposite1" presStyleCnt="0"/>
      <dgm:spPr/>
    </dgm:pt>
    <dgm:pt modelId="{218D45E1-11EC-4D27-B3A3-B4AA5427EC3E}" type="pres">
      <dgm:prSet presAssocID="{7B4CFC2F-5092-45E7-BE00-02B8738CEE04}" presName="rootText1" presStyleLbl="node0" presStyleIdx="0" presStyleCnt="1" custScaleX="207573">
        <dgm:presLayoutVars>
          <dgm:chPref val="3"/>
        </dgm:presLayoutVars>
      </dgm:prSet>
      <dgm:spPr/>
    </dgm:pt>
    <dgm:pt modelId="{2074FF52-1867-49E9-87A3-16C3F436AD59}" type="pres">
      <dgm:prSet presAssocID="{7B4CFC2F-5092-45E7-BE00-02B8738CEE04}" presName="rootConnector1" presStyleLbl="node1" presStyleIdx="0" presStyleCnt="0"/>
      <dgm:spPr/>
    </dgm:pt>
    <dgm:pt modelId="{29E45C64-7A27-48F7-ACF2-6E63BD1AF4AA}" type="pres">
      <dgm:prSet presAssocID="{7B4CFC2F-5092-45E7-BE00-02B8738CEE04}" presName="hierChild2" presStyleCnt="0"/>
      <dgm:spPr/>
    </dgm:pt>
    <dgm:pt modelId="{F14B66F3-8824-41A0-A0D2-F5054E3526F0}" type="pres">
      <dgm:prSet presAssocID="{B93C7C4D-2FC1-447A-A564-7BFCAF9390FC}" presName="Name37" presStyleLbl="parChTrans1D2" presStyleIdx="0" presStyleCnt="3"/>
      <dgm:spPr/>
    </dgm:pt>
    <dgm:pt modelId="{3BD4C222-A6BB-406D-A424-8B3D079864C1}" type="pres">
      <dgm:prSet presAssocID="{ADC4222C-F51B-4188-B969-4F80DB5A38BE}" presName="hierRoot2" presStyleCnt="0">
        <dgm:presLayoutVars>
          <dgm:hierBranch val="init"/>
        </dgm:presLayoutVars>
      </dgm:prSet>
      <dgm:spPr/>
    </dgm:pt>
    <dgm:pt modelId="{00BA914F-D21E-4758-B9E9-420B45B0351A}" type="pres">
      <dgm:prSet presAssocID="{ADC4222C-F51B-4188-B969-4F80DB5A38BE}" presName="rootComposite" presStyleCnt="0"/>
      <dgm:spPr/>
    </dgm:pt>
    <dgm:pt modelId="{8C877542-9DE7-45F9-9BDA-F8401D548A16}" type="pres">
      <dgm:prSet presAssocID="{ADC4222C-F51B-4188-B969-4F80DB5A38BE}" presName="rootText" presStyleLbl="node2" presStyleIdx="0" presStyleCnt="3">
        <dgm:presLayoutVars>
          <dgm:chPref val="3"/>
        </dgm:presLayoutVars>
      </dgm:prSet>
      <dgm:spPr/>
    </dgm:pt>
    <dgm:pt modelId="{33934BC0-AD90-43D3-9DCD-3C019748A808}" type="pres">
      <dgm:prSet presAssocID="{ADC4222C-F51B-4188-B969-4F80DB5A38BE}" presName="rootConnector" presStyleLbl="node2" presStyleIdx="0" presStyleCnt="3"/>
      <dgm:spPr/>
    </dgm:pt>
    <dgm:pt modelId="{A1694B4C-F805-4D7F-AEE6-EA593FD0D6BF}" type="pres">
      <dgm:prSet presAssocID="{ADC4222C-F51B-4188-B969-4F80DB5A38BE}" presName="hierChild4" presStyleCnt="0"/>
      <dgm:spPr/>
    </dgm:pt>
    <dgm:pt modelId="{F58E1B7A-CB68-4144-A370-EA6597A4A06E}" type="pres">
      <dgm:prSet presAssocID="{ADC4222C-F51B-4188-B969-4F80DB5A38BE}" presName="hierChild5" presStyleCnt="0"/>
      <dgm:spPr/>
    </dgm:pt>
    <dgm:pt modelId="{65F1A386-56C1-482A-9249-B8F73FD37369}" type="pres">
      <dgm:prSet presAssocID="{809E288C-F7EC-4542-B48A-84629FE29509}" presName="Name37" presStyleLbl="parChTrans1D2" presStyleIdx="1" presStyleCnt="3"/>
      <dgm:spPr/>
    </dgm:pt>
    <dgm:pt modelId="{B7951440-38DB-4A5C-BB7C-0EDE3A1E7746}" type="pres">
      <dgm:prSet presAssocID="{5A02BC7E-CB51-437D-B951-B3E5BB617693}" presName="hierRoot2" presStyleCnt="0">
        <dgm:presLayoutVars>
          <dgm:hierBranch val="init"/>
        </dgm:presLayoutVars>
      </dgm:prSet>
      <dgm:spPr/>
    </dgm:pt>
    <dgm:pt modelId="{8037A568-B10A-4E90-A33D-BDEF50D1997E}" type="pres">
      <dgm:prSet presAssocID="{5A02BC7E-CB51-437D-B951-B3E5BB617693}" presName="rootComposite" presStyleCnt="0"/>
      <dgm:spPr/>
    </dgm:pt>
    <dgm:pt modelId="{4F95FF47-7B9A-4DFD-BB6D-1E1A3003CA63}" type="pres">
      <dgm:prSet presAssocID="{5A02BC7E-CB51-437D-B951-B3E5BB617693}" presName="rootText" presStyleLbl="node2" presStyleIdx="1" presStyleCnt="3">
        <dgm:presLayoutVars>
          <dgm:chPref val="3"/>
        </dgm:presLayoutVars>
      </dgm:prSet>
      <dgm:spPr/>
    </dgm:pt>
    <dgm:pt modelId="{7E15D334-297B-4557-AB40-0BA4FCBFC6D3}" type="pres">
      <dgm:prSet presAssocID="{5A02BC7E-CB51-437D-B951-B3E5BB617693}" presName="rootConnector" presStyleLbl="node2" presStyleIdx="1" presStyleCnt="3"/>
      <dgm:spPr/>
    </dgm:pt>
    <dgm:pt modelId="{D98D6148-F087-4A69-B8E1-863A3A86DFFC}" type="pres">
      <dgm:prSet presAssocID="{5A02BC7E-CB51-437D-B951-B3E5BB617693}" presName="hierChild4" presStyleCnt="0"/>
      <dgm:spPr/>
    </dgm:pt>
    <dgm:pt modelId="{B9A71AB5-453F-49A3-9822-74F19DA4CF00}" type="pres">
      <dgm:prSet presAssocID="{5A02BC7E-CB51-437D-B951-B3E5BB617693}" presName="hierChild5" presStyleCnt="0"/>
      <dgm:spPr/>
    </dgm:pt>
    <dgm:pt modelId="{34D78702-D9A7-4359-9BF0-47D33157FF95}" type="pres">
      <dgm:prSet presAssocID="{42F2EA33-7358-43D2-B68E-E31EDC82FCEC}" presName="Name37" presStyleLbl="parChTrans1D2" presStyleIdx="2" presStyleCnt="3"/>
      <dgm:spPr/>
    </dgm:pt>
    <dgm:pt modelId="{7F151EA5-606C-4977-93BA-7ED004EE2FD9}" type="pres">
      <dgm:prSet presAssocID="{EF0772D6-ACAB-43F5-901A-8D2EB4F72D70}" presName="hierRoot2" presStyleCnt="0">
        <dgm:presLayoutVars>
          <dgm:hierBranch val="init"/>
        </dgm:presLayoutVars>
      </dgm:prSet>
      <dgm:spPr/>
    </dgm:pt>
    <dgm:pt modelId="{959256E0-0DDD-473F-AC32-849757C75014}" type="pres">
      <dgm:prSet presAssocID="{EF0772D6-ACAB-43F5-901A-8D2EB4F72D70}" presName="rootComposite" presStyleCnt="0"/>
      <dgm:spPr/>
    </dgm:pt>
    <dgm:pt modelId="{4ABF9C19-3238-4093-90F4-219BFE12C913}" type="pres">
      <dgm:prSet presAssocID="{EF0772D6-ACAB-43F5-901A-8D2EB4F72D70}" presName="rootText" presStyleLbl="node2" presStyleIdx="2" presStyleCnt="3" custScaleX="102263" custScaleY="161925">
        <dgm:presLayoutVars>
          <dgm:chPref val="3"/>
        </dgm:presLayoutVars>
      </dgm:prSet>
      <dgm:spPr/>
    </dgm:pt>
    <dgm:pt modelId="{0F61DD2F-5606-41B3-AFC7-2B91E9E5E533}" type="pres">
      <dgm:prSet presAssocID="{EF0772D6-ACAB-43F5-901A-8D2EB4F72D70}" presName="rootConnector" presStyleLbl="node2" presStyleIdx="2" presStyleCnt="3"/>
      <dgm:spPr/>
    </dgm:pt>
    <dgm:pt modelId="{614386A0-103E-4C9E-A20A-F3A28E553880}" type="pres">
      <dgm:prSet presAssocID="{EF0772D6-ACAB-43F5-901A-8D2EB4F72D70}" presName="hierChild4" presStyleCnt="0"/>
      <dgm:spPr/>
    </dgm:pt>
    <dgm:pt modelId="{006230ED-D5BF-471E-AAD4-14768584C9C6}" type="pres">
      <dgm:prSet presAssocID="{EF0772D6-ACAB-43F5-901A-8D2EB4F72D70}" presName="hierChild5" presStyleCnt="0"/>
      <dgm:spPr/>
    </dgm:pt>
    <dgm:pt modelId="{44B9911D-F9BA-4D12-8AEF-50F3D2AEEC0D}" type="pres">
      <dgm:prSet presAssocID="{7B4CFC2F-5092-45E7-BE00-02B8738CEE04}" presName="hierChild3" presStyleCnt="0"/>
      <dgm:spPr/>
    </dgm:pt>
  </dgm:ptLst>
  <dgm:cxnLst>
    <dgm:cxn modelId="{E421D016-B34F-4DAE-982D-07E35CE0D9E0}" type="presOf" srcId="{ADC4222C-F51B-4188-B969-4F80DB5A38BE}" destId="{8C877542-9DE7-45F9-9BDA-F8401D548A16}" srcOrd="0" destOrd="0" presId="urn:microsoft.com/office/officeart/2005/8/layout/orgChart1"/>
    <dgm:cxn modelId="{97230335-CE6E-4AAA-8F1D-80AB151ECA5C}" srcId="{7B4CFC2F-5092-45E7-BE00-02B8738CEE04}" destId="{EF0772D6-ACAB-43F5-901A-8D2EB4F72D70}" srcOrd="2" destOrd="0" parTransId="{42F2EA33-7358-43D2-B68E-E31EDC82FCEC}" sibTransId="{8EA93B4F-26C1-4DBD-B378-E9E122D84C48}"/>
    <dgm:cxn modelId="{FA6B1939-6757-486A-8777-784C8D532949}" srcId="{7B4CFC2F-5092-45E7-BE00-02B8738CEE04}" destId="{ADC4222C-F51B-4188-B969-4F80DB5A38BE}" srcOrd="0" destOrd="0" parTransId="{B93C7C4D-2FC1-447A-A564-7BFCAF9390FC}" sibTransId="{C2A8AE73-E513-4A1B-A4B3-86F71C6299E4}"/>
    <dgm:cxn modelId="{37B0F53E-AFA6-41C9-B0F6-0AFC218FAF6E}" srcId="{4D459E3E-B553-4CB3-9CF4-5D7B3C42FBC3}" destId="{7B4CFC2F-5092-45E7-BE00-02B8738CEE04}" srcOrd="0" destOrd="0" parTransId="{9028FFAF-387F-48D4-A367-9C915E5DBBE6}" sibTransId="{020E63A9-8DB7-4D47-B292-97F5F4CC8947}"/>
    <dgm:cxn modelId="{133B4040-5D0B-4E49-B45B-1BC85C48C55B}" type="presOf" srcId="{EF0772D6-ACAB-43F5-901A-8D2EB4F72D70}" destId="{0F61DD2F-5606-41B3-AFC7-2B91E9E5E533}" srcOrd="1" destOrd="0" presId="urn:microsoft.com/office/officeart/2005/8/layout/orgChart1"/>
    <dgm:cxn modelId="{4C690D42-2F79-4FAE-B32C-2BC549350AA0}" type="presOf" srcId="{ADC4222C-F51B-4188-B969-4F80DB5A38BE}" destId="{33934BC0-AD90-43D3-9DCD-3C019748A808}" srcOrd="1" destOrd="0" presId="urn:microsoft.com/office/officeart/2005/8/layout/orgChart1"/>
    <dgm:cxn modelId="{F7214B49-9FCE-4BE3-A895-C871C02DDFE3}" type="presOf" srcId="{4D459E3E-B553-4CB3-9CF4-5D7B3C42FBC3}" destId="{7B2DFC8E-94C5-41BB-857D-0E203096B4A5}" srcOrd="0" destOrd="0" presId="urn:microsoft.com/office/officeart/2005/8/layout/orgChart1"/>
    <dgm:cxn modelId="{2EAC9156-00DB-43C1-A5D1-1C66E82DC377}" type="presOf" srcId="{7B4CFC2F-5092-45E7-BE00-02B8738CEE04}" destId="{218D45E1-11EC-4D27-B3A3-B4AA5427EC3E}" srcOrd="0" destOrd="0" presId="urn:microsoft.com/office/officeart/2005/8/layout/orgChart1"/>
    <dgm:cxn modelId="{9B520558-B4E8-4731-942F-E278B2388F6C}" type="presOf" srcId="{7B4CFC2F-5092-45E7-BE00-02B8738CEE04}" destId="{2074FF52-1867-49E9-87A3-16C3F436AD59}" srcOrd="1" destOrd="0" presId="urn:microsoft.com/office/officeart/2005/8/layout/orgChart1"/>
    <dgm:cxn modelId="{4FD30D85-E05B-4F71-A9D5-182330EAFAA6}" srcId="{7B4CFC2F-5092-45E7-BE00-02B8738CEE04}" destId="{5A02BC7E-CB51-437D-B951-B3E5BB617693}" srcOrd="1" destOrd="0" parTransId="{809E288C-F7EC-4542-B48A-84629FE29509}" sibTransId="{A9245D45-A873-4D80-B12A-264FDAEA9609}"/>
    <dgm:cxn modelId="{5C01AE8A-6808-42C6-89FB-5DF942B54338}" type="presOf" srcId="{B93C7C4D-2FC1-447A-A564-7BFCAF9390FC}" destId="{F14B66F3-8824-41A0-A0D2-F5054E3526F0}" srcOrd="0" destOrd="0" presId="urn:microsoft.com/office/officeart/2005/8/layout/orgChart1"/>
    <dgm:cxn modelId="{6D3CF290-976A-43FB-88ED-0638B4E7855B}" type="presOf" srcId="{42F2EA33-7358-43D2-B68E-E31EDC82FCEC}" destId="{34D78702-D9A7-4359-9BF0-47D33157FF95}" srcOrd="0" destOrd="0" presId="urn:microsoft.com/office/officeart/2005/8/layout/orgChart1"/>
    <dgm:cxn modelId="{5DAD38AA-B8C6-4CD6-A22E-FA789FB1E289}" type="presOf" srcId="{EF0772D6-ACAB-43F5-901A-8D2EB4F72D70}" destId="{4ABF9C19-3238-4093-90F4-219BFE12C913}" srcOrd="0" destOrd="0" presId="urn:microsoft.com/office/officeart/2005/8/layout/orgChart1"/>
    <dgm:cxn modelId="{503BBBBC-2935-4869-B40B-A17EF43193E5}" type="presOf" srcId="{5A02BC7E-CB51-437D-B951-B3E5BB617693}" destId="{7E15D334-297B-4557-AB40-0BA4FCBFC6D3}" srcOrd="1" destOrd="0" presId="urn:microsoft.com/office/officeart/2005/8/layout/orgChart1"/>
    <dgm:cxn modelId="{06370BE0-38B9-4B89-8210-6599C838D9F6}" type="presOf" srcId="{809E288C-F7EC-4542-B48A-84629FE29509}" destId="{65F1A386-56C1-482A-9249-B8F73FD37369}" srcOrd="0" destOrd="0" presId="urn:microsoft.com/office/officeart/2005/8/layout/orgChart1"/>
    <dgm:cxn modelId="{0A9454E2-0FAB-4A74-A5E5-016EFDE57994}" type="presOf" srcId="{5A02BC7E-CB51-437D-B951-B3E5BB617693}" destId="{4F95FF47-7B9A-4DFD-BB6D-1E1A3003CA63}" srcOrd="0" destOrd="0" presId="urn:microsoft.com/office/officeart/2005/8/layout/orgChart1"/>
    <dgm:cxn modelId="{EB033BC8-C27C-4B87-AF4D-A8712AE7E96C}" type="presParOf" srcId="{7B2DFC8E-94C5-41BB-857D-0E203096B4A5}" destId="{97A839C9-72C4-46AA-914B-7DDD5256EB2B}" srcOrd="0" destOrd="0" presId="urn:microsoft.com/office/officeart/2005/8/layout/orgChart1"/>
    <dgm:cxn modelId="{D555523E-89CB-4381-B7B8-A4443822F44C}" type="presParOf" srcId="{97A839C9-72C4-46AA-914B-7DDD5256EB2B}" destId="{CE16FEA0-1483-4E04-9E7C-1E4A66389AB8}" srcOrd="0" destOrd="0" presId="urn:microsoft.com/office/officeart/2005/8/layout/orgChart1"/>
    <dgm:cxn modelId="{06F38991-2CAF-4BC3-BAE0-99604F78E82E}" type="presParOf" srcId="{CE16FEA0-1483-4E04-9E7C-1E4A66389AB8}" destId="{218D45E1-11EC-4D27-B3A3-B4AA5427EC3E}" srcOrd="0" destOrd="0" presId="urn:microsoft.com/office/officeart/2005/8/layout/orgChart1"/>
    <dgm:cxn modelId="{27AB3887-E27B-4E87-BA4E-357E39421527}" type="presParOf" srcId="{CE16FEA0-1483-4E04-9E7C-1E4A66389AB8}" destId="{2074FF52-1867-49E9-87A3-16C3F436AD59}" srcOrd="1" destOrd="0" presId="urn:microsoft.com/office/officeart/2005/8/layout/orgChart1"/>
    <dgm:cxn modelId="{1B60CC2D-9FFB-46C7-AE3E-27A0AD55A49B}" type="presParOf" srcId="{97A839C9-72C4-46AA-914B-7DDD5256EB2B}" destId="{29E45C64-7A27-48F7-ACF2-6E63BD1AF4AA}" srcOrd="1" destOrd="0" presId="urn:microsoft.com/office/officeart/2005/8/layout/orgChart1"/>
    <dgm:cxn modelId="{C9A8D803-4EB1-42B7-8F69-92F628A38C68}" type="presParOf" srcId="{29E45C64-7A27-48F7-ACF2-6E63BD1AF4AA}" destId="{F14B66F3-8824-41A0-A0D2-F5054E3526F0}" srcOrd="0" destOrd="0" presId="urn:microsoft.com/office/officeart/2005/8/layout/orgChart1"/>
    <dgm:cxn modelId="{4731857E-5610-4C63-8A5B-62C379170539}" type="presParOf" srcId="{29E45C64-7A27-48F7-ACF2-6E63BD1AF4AA}" destId="{3BD4C222-A6BB-406D-A424-8B3D079864C1}" srcOrd="1" destOrd="0" presId="urn:microsoft.com/office/officeart/2005/8/layout/orgChart1"/>
    <dgm:cxn modelId="{E302CF36-2511-475F-B409-547A65B92B6C}" type="presParOf" srcId="{3BD4C222-A6BB-406D-A424-8B3D079864C1}" destId="{00BA914F-D21E-4758-B9E9-420B45B0351A}" srcOrd="0" destOrd="0" presId="urn:microsoft.com/office/officeart/2005/8/layout/orgChart1"/>
    <dgm:cxn modelId="{8ED38CA4-5690-4861-9736-9A7A19506136}" type="presParOf" srcId="{00BA914F-D21E-4758-B9E9-420B45B0351A}" destId="{8C877542-9DE7-45F9-9BDA-F8401D548A16}" srcOrd="0" destOrd="0" presId="urn:microsoft.com/office/officeart/2005/8/layout/orgChart1"/>
    <dgm:cxn modelId="{99710C44-167E-48AF-BCA1-939AF5AD9B4E}" type="presParOf" srcId="{00BA914F-D21E-4758-B9E9-420B45B0351A}" destId="{33934BC0-AD90-43D3-9DCD-3C019748A808}" srcOrd="1" destOrd="0" presId="urn:microsoft.com/office/officeart/2005/8/layout/orgChart1"/>
    <dgm:cxn modelId="{7B93D1FB-838D-4A5A-8FD7-8FDD8979B180}" type="presParOf" srcId="{3BD4C222-A6BB-406D-A424-8B3D079864C1}" destId="{A1694B4C-F805-4D7F-AEE6-EA593FD0D6BF}" srcOrd="1" destOrd="0" presId="urn:microsoft.com/office/officeart/2005/8/layout/orgChart1"/>
    <dgm:cxn modelId="{F3DA2465-FA4B-472C-929B-E954B515ACCB}" type="presParOf" srcId="{3BD4C222-A6BB-406D-A424-8B3D079864C1}" destId="{F58E1B7A-CB68-4144-A370-EA6597A4A06E}" srcOrd="2" destOrd="0" presId="urn:microsoft.com/office/officeart/2005/8/layout/orgChart1"/>
    <dgm:cxn modelId="{6ED8EE58-0ECF-403F-8352-DA6D3D13EFD0}" type="presParOf" srcId="{29E45C64-7A27-48F7-ACF2-6E63BD1AF4AA}" destId="{65F1A386-56C1-482A-9249-B8F73FD37369}" srcOrd="2" destOrd="0" presId="urn:microsoft.com/office/officeart/2005/8/layout/orgChart1"/>
    <dgm:cxn modelId="{F1B67756-F969-4BD5-8273-B44A93EC5AA5}" type="presParOf" srcId="{29E45C64-7A27-48F7-ACF2-6E63BD1AF4AA}" destId="{B7951440-38DB-4A5C-BB7C-0EDE3A1E7746}" srcOrd="3" destOrd="0" presId="urn:microsoft.com/office/officeart/2005/8/layout/orgChart1"/>
    <dgm:cxn modelId="{0B9D5155-31A1-49B1-AA2A-66541E6964DE}" type="presParOf" srcId="{B7951440-38DB-4A5C-BB7C-0EDE3A1E7746}" destId="{8037A568-B10A-4E90-A33D-BDEF50D1997E}" srcOrd="0" destOrd="0" presId="urn:microsoft.com/office/officeart/2005/8/layout/orgChart1"/>
    <dgm:cxn modelId="{82D136AC-2B3C-4C56-ADEE-D52CF9A3EF0C}" type="presParOf" srcId="{8037A568-B10A-4E90-A33D-BDEF50D1997E}" destId="{4F95FF47-7B9A-4DFD-BB6D-1E1A3003CA63}" srcOrd="0" destOrd="0" presId="urn:microsoft.com/office/officeart/2005/8/layout/orgChart1"/>
    <dgm:cxn modelId="{411B9397-2D3F-4A67-8464-A18F859195EE}" type="presParOf" srcId="{8037A568-B10A-4E90-A33D-BDEF50D1997E}" destId="{7E15D334-297B-4557-AB40-0BA4FCBFC6D3}" srcOrd="1" destOrd="0" presId="urn:microsoft.com/office/officeart/2005/8/layout/orgChart1"/>
    <dgm:cxn modelId="{8FAE6C13-5061-47A1-926A-C9BE6E49A821}" type="presParOf" srcId="{B7951440-38DB-4A5C-BB7C-0EDE3A1E7746}" destId="{D98D6148-F087-4A69-B8E1-863A3A86DFFC}" srcOrd="1" destOrd="0" presId="urn:microsoft.com/office/officeart/2005/8/layout/orgChart1"/>
    <dgm:cxn modelId="{5979C150-94D8-4472-A8A4-45BB755181C8}" type="presParOf" srcId="{B7951440-38DB-4A5C-BB7C-0EDE3A1E7746}" destId="{B9A71AB5-453F-49A3-9822-74F19DA4CF00}" srcOrd="2" destOrd="0" presId="urn:microsoft.com/office/officeart/2005/8/layout/orgChart1"/>
    <dgm:cxn modelId="{3EDAC70F-2E5F-428C-8EA5-11E29A5D1603}" type="presParOf" srcId="{29E45C64-7A27-48F7-ACF2-6E63BD1AF4AA}" destId="{34D78702-D9A7-4359-9BF0-47D33157FF95}" srcOrd="4" destOrd="0" presId="urn:microsoft.com/office/officeart/2005/8/layout/orgChart1"/>
    <dgm:cxn modelId="{00E5B070-BA8A-4D4D-BE25-23ED05AD650E}" type="presParOf" srcId="{29E45C64-7A27-48F7-ACF2-6E63BD1AF4AA}" destId="{7F151EA5-606C-4977-93BA-7ED004EE2FD9}" srcOrd="5" destOrd="0" presId="urn:microsoft.com/office/officeart/2005/8/layout/orgChart1"/>
    <dgm:cxn modelId="{5B2DBB96-85C2-4310-8C0E-483377CD77A7}" type="presParOf" srcId="{7F151EA5-606C-4977-93BA-7ED004EE2FD9}" destId="{959256E0-0DDD-473F-AC32-849757C75014}" srcOrd="0" destOrd="0" presId="urn:microsoft.com/office/officeart/2005/8/layout/orgChart1"/>
    <dgm:cxn modelId="{351779B1-5ECF-47B4-96A2-B46888BAE7FC}" type="presParOf" srcId="{959256E0-0DDD-473F-AC32-849757C75014}" destId="{4ABF9C19-3238-4093-90F4-219BFE12C913}" srcOrd="0" destOrd="0" presId="urn:microsoft.com/office/officeart/2005/8/layout/orgChart1"/>
    <dgm:cxn modelId="{38652C05-07D4-4FA4-8AF1-2E3C663055A9}" type="presParOf" srcId="{959256E0-0DDD-473F-AC32-849757C75014}" destId="{0F61DD2F-5606-41B3-AFC7-2B91E9E5E533}" srcOrd="1" destOrd="0" presId="urn:microsoft.com/office/officeart/2005/8/layout/orgChart1"/>
    <dgm:cxn modelId="{CA6805F5-21AA-4902-A2F0-58F3B8F9E137}" type="presParOf" srcId="{7F151EA5-606C-4977-93BA-7ED004EE2FD9}" destId="{614386A0-103E-4C9E-A20A-F3A28E553880}" srcOrd="1" destOrd="0" presId="urn:microsoft.com/office/officeart/2005/8/layout/orgChart1"/>
    <dgm:cxn modelId="{CC4E3D0A-7988-4236-9EC2-25E87070D784}" type="presParOf" srcId="{7F151EA5-606C-4977-93BA-7ED004EE2FD9}" destId="{006230ED-D5BF-471E-AAD4-14768584C9C6}" srcOrd="2" destOrd="0" presId="urn:microsoft.com/office/officeart/2005/8/layout/orgChart1"/>
    <dgm:cxn modelId="{4F9A6A90-6093-4EFB-BD68-01775F6E1F61}" type="presParOf" srcId="{97A839C9-72C4-46AA-914B-7DDD5256EB2B}" destId="{44B9911D-F9BA-4D12-8AEF-50F3D2AEEC0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B4A9C71-5243-4375-98C7-BA189146832B}" type="doc">
      <dgm:prSet loTypeId="urn:microsoft.com/office/officeart/2005/8/layout/radial5" loCatId="cycle" qsTypeId="urn:microsoft.com/office/officeart/2005/8/quickstyle/3d1" qsCatId="3D" csTypeId="urn:microsoft.com/office/officeart/2005/8/colors/colorful1#3" csCatId="colorful" phldr="1"/>
      <dgm:spPr/>
      <dgm:t>
        <a:bodyPr/>
        <a:lstStyle/>
        <a:p>
          <a:endParaRPr lang="ru-RU"/>
        </a:p>
      </dgm:t>
    </dgm:pt>
    <dgm:pt modelId="{6F647F05-65E5-443B-9310-4AF895EEC1B0}">
      <dgm:prSet phldrT="[Текст]" custT="1"/>
      <dgm:spPr/>
      <dgm:t>
        <a:bodyPr/>
        <a:lstStyle/>
        <a:p>
          <a:pPr algn="ctr"/>
          <a:r>
            <a:rPr lang="ru-RU" sz="1000" b="1" dirty="0"/>
            <a:t>Расходы бюджета – это выплачиваемые из бюджета денежные средства, за исключением средств, являющихся источниками финансирования дефицита бюджета</a:t>
          </a:r>
        </a:p>
      </dgm:t>
    </dgm:pt>
    <dgm:pt modelId="{75BFC95B-EA58-4583-BC2B-08582B3ED8DC}" type="parTrans" cxnId="{F280695C-BCD4-44D5-BD42-7B1024E9C69E}">
      <dgm:prSet/>
      <dgm:spPr/>
      <dgm:t>
        <a:bodyPr/>
        <a:lstStyle/>
        <a:p>
          <a:endParaRPr lang="ru-RU"/>
        </a:p>
      </dgm:t>
    </dgm:pt>
    <dgm:pt modelId="{FCC559A8-CB2E-461F-864E-CCB99C0FD9A4}" type="sibTrans" cxnId="{F280695C-BCD4-44D5-BD42-7B1024E9C69E}">
      <dgm:prSet/>
      <dgm:spPr/>
      <dgm:t>
        <a:bodyPr/>
        <a:lstStyle/>
        <a:p>
          <a:endParaRPr lang="ru-RU"/>
        </a:p>
      </dgm:t>
    </dgm:pt>
    <dgm:pt modelId="{3BA0FA79-0F0A-4F39-8C6F-85BF113366C3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  <a:p>
          <a:endParaRPr lang="ru-RU" dirty="0"/>
        </a:p>
      </dgm:t>
    </dgm:pt>
    <dgm:pt modelId="{66E51CD7-05D6-4658-BDAA-92C6F3E19708}" type="parTrans" cxnId="{4A189105-0239-4451-ACE0-D31E9CBF66B8}">
      <dgm:prSet/>
      <dgm:spPr/>
      <dgm:t>
        <a:bodyPr/>
        <a:lstStyle/>
        <a:p>
          <a:endParaRPr lang="ru-RU"/>
        </a:p>
      </dgm:t>
    </dgm:pt>
    <dgm:pt modelId="{3F86135B-3CC7-4CEB-B411-92453A9354E3}" type="sibTrans" cxnId="{4A189105-0239-4451-ACE0-D31E9CBF66B8}">
      <dgm:prSet/>
      <dgm:spPr/>
      <dgm:t>
        <a:bodyPr/>
        <a:lstStyle/>
        <a:p>
          <a:endParaRPr lang="ru-RU"/>
        </a:p>
      </dgm:t>
    </dgm:pt>
    <dgm:pt modelId="{420BA717-63F2-4ED1-9193-BDF0AD7BC7EB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A8FC0520-4E1C-47C9-9459-5A566E2A3269}" type="parTrans" cxnId="{420E5929-73A4-4A38-8264-96367E09F888}">
      <dgm:prSet/>
      <dgm:spPr/>
      <dgm:t>
        <a:bodyPr/>
        <a:lstStyle/>
        <a:p>
          <a:endParaRPr lang="ru-RU"/>
        </a:p>
      </dgm:t>
    </dgm:pt>
    <dgm:pt modelId="{93B10FAD-F9FB-447F-AB26-67CC3C3A8B52}" type="sibTrans" cxnId="{420E5929-73A4-4A38-8264-96367E09F888}">
      <dgm:prSet/>
      <dgm:spPr/>
      <dgm:t>
        <a:bodyPr/>
        <a:lstStyle/>
        <a:p>
          <a:endParaRPr lang="ru-RU"/>
        </a:p>
      </dgm:t>
    </dgm:pt>
    <dgm:pt modelId="{AA0A2BD5-A368-4F17-8E9D-23F1FC377812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6598F354-400C-439C-BDD5-729D663E252E}" type="parTrans" cxnId="{48ECD170-E6C5-489E-A263-20CC615C17AB}">
      <dgm:prSet/>
      <dgm:spPr/>
      <dgm:t>
        <a:bodyPr/>
        <a:lstStyle/>
        <a:p>
          <a:endParaRPr lang="ru-RU"/>
        </a:p>
      </dgm:t>
    </dgm:pt>
    <dgm:pt modelId="{0A69E1AC-CA25-4F66-967D-B64CF01B740F}" type="sibTrans" cxnId="{48ECD170-E6C5-489E-A263-20CC615C17AB}">
      <dgm:prSet/>
      <dgm:spPr/>
      <dgm:t>
        <a:bodyPr/>
        <a:lstStyle/>
        <a:p>
          <a:endParaRPr lang="ru-RU"/>
        </a:p>
      </dgm:t>
    </dgm:pt>
    <dgm:pt modelId="{D78F1D4C-A2EF-4C56-940B-FB3F18A7298D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3B6B2775-EA0D-4CA6-A4A3-0187E341F68C}" type="sibTrans" cxnId="{A00878C0-A87A-42B9-83D7-EE8880E34935}">
      <dgm:prSet/>
      <dgm:spPr/>
      <dgm:t>
        <a:bodyPr/>
        <a:lstStyle/>
        <a:p>
          <a:endParaRPr lang="ru-RU"/>
        </a:p>
      </dgm:t>
    </dgm:pt>
    <dgm:pt modelId="{08170AFC-8E89-4179-A96D-636AFFD8C3F3}" type="parTrans" cxnId="{A00878C0-A87A-42B9-83D7-EE8880E34935}">
      <dgm:prSet/>
      <dgm:spPr/>
      <dgm:t>
        <a:bodyPr/>
        <a:lstStyle/>
        <a:p>
          <a:endParaRPr lang="ru-RU"/>
        </a:p>
      </dgm:t>
    </dgm:pt>
    <dgm:pt modelId="{62E153EB-408C-4CB3-B6CA-2A439518E14B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69F9F7AF-4DAB-4B6C-A26F-22C945FB8A80}" type="sibTrans" cxnId="{54059384-7D56-4783-9E6B-CB7051B26B45}">
      <dgm:prSet/>
      <dgm:spPr/>
      <dgm:t>
        <a:bodyPr/>
        <a:lstStyle/>
        <a:p>
          <a:endParaRPr lang="ru-RU"/>
        </a:p>
      </dgm:t>
    </dgm:pt>
    <dgm:pt modelId="{77DF95E1-3397-43CE-99EF-E82D1E9B2066}" type="parTrans" cxnId="{54059384-7D56-4783-9E6B-CB7051B26B45}">
      <dgm:prSet/>
      <dgm:spPr/>
      <dgm:t>
        <a:bodyPr/>
        <a:lstStyle/>
        <a:p>
          <a:endParaRPr lang="ru-RU"/>
        </a:p>
      </dgm:t>
    </dgm:pt>
    <dgm:pt modelId="{9F96D360-CB55-48DB-9778-BF90DCE1129E}">
      <dgm:prSet phldrT="[Текст]"/>
      <dgm:spPr>
        <a:solidFill>
          <a:schemeClr val="accent3">
            <a:lumMod val="75000"/>
          </a:schemeClr>
        </a:solid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286A4893-ECEC-4EFE-BAC3-3F1C84511E21}" type="sibTrans" cxnId="{ABB8D3AC-32ED-44B8-98D1-601987ACC1D1}">
      <dgm:prSet/>
      <dgm:spPr/>
      <dgm:t>
        <a:bodyPr/>
        <a:lstStyle/>
        <a:p>
          <a:endParaRPr lang="ru-RU"/>
        </a:p>
      </dgm:t>
    </dgm:pt>
    <dgm:pt modelId="{BC4B6763-2F33-4CCB-B9CC-377BBD0F0800}" type="parTrans" cxnId="{ABB8D3AC-32ED-44B8-98D1-601987ACC1D1}">
      <dgm:prSet/>
      <dgm:spPr/>
      <dgm:t>
        <a:bodyPr/>
        <a:lstStyle/>
        <a:p>
          <a:endParaRPr lang="ru-RU"/>
        </a:p>
      </dgm:t>
    </dgm:pt>
    <dgm:pt modelId="{D2A69AB7-A0A6-4501-95CD-2902A3384DE3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B4AB27D7-F679-4C2F-B351-354C992C8F30}" type="sibTrans" cxnId="{BDBC8127-C9A5-4636-AF0A-79E42F53D923}">
      <dgm:prSet/>
      <dgm:spPr/>
      <dgm:t>
        <a:bodyPr/>
        <a:lstStyle/>
        <a:p>
          <a:endParaRPr lang="ru-RU"/>
        </a:p>
      </dgm:t>
    </dgm:pt>
    <dgm:pt modelId="{9DEE7B50-C1CB-48D2-999B-DF1098A88396}" type="parTrans" cxnId="{BDBC8127-C9A5-4636-AF0A-79E42F53D923}">
      <dgm:prSet/>
      <dgm:spPr/>
      <dgm:t>
        <a:bodyPr/>
        <a:lstStyle/>
        <a:p>
          <a:endParaRPr lang="ru-RU"/>
        </a:p>
      </dgm:t>
    </dgm:pt>
    <dgm:pt modelId="{637E412C-91EE-486E-8354-15F2384BE3EA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C021BE46-16AF-4372-B2A0-67875E2C82CF}" type="parTrans" cxnId="{EA60BD94-54CE-450D-A117-19A3057D3DE3}">
      <dgm:prSet/>
      <dgm:spPr/>
      <dgm:t>
        <a:bodyPr/>
        <a:lstStyle/>
        <a:p>
          <a:endParaRPr lang="ru-RU"/>
        </a:p>
      </dgm:t>
    </dgm:pt>
    <dgm:pt modelId="{6923DAD3-03A3-4184-9D76-6CCF9386A60A}" type="sibTrans" cxnId="{EA60BD94-54CE-450D-A117-19A3057D3DE3}">
      <dgm:prSet/>
      <dgm:spPr/>
      <dgm:t>
        <a:bodyPr/>
        <a:lstStyle/>
        <a:p>
          <a:endParaRPr lang="ru-RU"/>
        </a:p>
      </dgm:t>
    </dgm:pt>
    <dgm:pt modelId="{D63A74EC-A1EC-4823-AB28-835C2DE63D58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8D513BD1-7137-4BB2-A1F4-1B02EFB0F34F}" type="parTrans" cxnId="{A5BC18A6-1C74-45AC-A35E-DB57538BF8E8}">
      <dgm:prSet/>
      <dgm:spPr/>
      <dgm:t>
        <a:bodyPr/>
        <a:lstStyle/>
        <a:p>
          <a:endParaRPr lang="ru-RU"/>
        </a:p>
      </dgm:t>
    </dgm:pt>
    <dgm:pt modelId="{791BBDCE-20BF-42D5-A05C-65C02968CEA7}" type="sibTrans" cxnId="{A5BC18A6-1C74-45AC-A35E-DB57538BF8E8}">
      <dgm:prSet/>
      <dgm:spPr/>
      <dgm:t>
        <a:bodyPr/>
        <a:lstStyle/>
        <a:p>
          <a:endParaRPr lang="ru-RU"/>
        </a:p>
      </dgm:t>
    </dgm:pt>
    <dgm:pt modelId="{4B1A8440-411B-4A5D-AFC7-3583C59ADD0E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082CE592-953F-441B-B0C2-F864433A8493}" type="parTrans" cxnId="{C76B1FDD-1515-4548-A84A-CDE5C2B70761}">
      <dgm:prSet/>
      <dgm:spPr/>
      <dgm:t>
        <a:bodyPr/>
        <a:lstStyle/>
        <a:p>
          <a:endParaRPr lang="ru-RU"/>
        </a:p>
      </dgm:t>
    </dgm:pt>
    <dgm:pt modelId="{0D0679BE-35CF-4C4A-B8A9-7CB6E4D6163D}" type="sibTrans" cxnId="{C76B1FDD-1515-4548-A84A-CDE5C2B70761}">
      <dgm:prSet/>
      <dgm:spPr/>
      <dgm:t>
        <a:bodyPr/>
        <a:lstStyle/>
        <a:p>
          <a:endParaRPr lang="ru-RU"/>
        </a:p>
      </dgm:t>
    </dgm:pt>
    <dgm:pt modelId="{8B82EA68-B59A-424E-9756-C221A13DB47F}" type="pres">
      <dgm:prSet presAssocID="{6B4A9C71-5243-4375-98C7-BA189146832B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ED72E44C-8498-48F8-9652-E5DD6AC5818D}" type="pres">
      <dgm:prSet presAssocID="{6F647F05-65E5-443B-9310-4AF895EEC1B0}" presName="centerShape" presStyleLbl="node0" presStyleIdx="0" presStyleCnt="1" custScaleX="172936" custScaleY="181259" custLinFactNeighborX="-908" custLinFactNeighborY="1704"/>
      <dgm:spPr/>
    </dgm:pt>
    <dgm:pt modelId="{4731EA70-1FA8-49F5-A6BF-4AE9CB97C303}" type="pres">
      <dgm:prSet presAssocID="{8D513BD1-7137-4BB2-A1F4-1B02EFB0F34F}" presName="parTrans" presStyleLbl="sibTrans2D1" presStyleIdx="0" presStyleCnt="10"/>
      <dgm:spPr/>
    </dgm:pt>
    <dgm:pt modelId="{8D15C70B-27DC-4BC4-8B54-1A6B8CC1DBC1}" type="pres">
      <dgm:prSet presAssocID="{8D513BD1-7137-4BB2-A1F4-1B02EFB0F34F}" presName="connectorText" presStyleLbl="sibTrans2D1" presStyleIdx="0" presStyleCnt="10"/>
      <dgm:spPr/>
    </dgm:pt>
    <dgm:pt modelId="{E2EC1D87-F728-458A-8AB1-7A3D78F9D25E}" type="pres">
      <dgm:prSet presAssocID="{D63A74EC-A1EC-4823-AB28-835C2DE63D58}" presName="node" presStyleLbl="node1" presStyleIdx="0" presStyleCnt="10">
        <dgm:presLayoutVars>
          <dgm:bulletEnabled val="1"/>
        </dgm:presLayoutVars>
      </dgm:prSet>
      <dgm:spPr/>
    </dgm:pt>
    <dgm:pt modelId="{A0E222DD-64BD-4A89-BBB9-2B80D8318D4A}" type="pres">
      <dgm:prSet presAssocID="{082CE592-953F-441B-B0C2-F864433A8493}" presName="parTrans" presStyleLbl="sibTrans2D1" presStyleIdx="1" presStyleCnt="10"/>
      <dgm:spPr/>
    </dgm:pt>
    <dgm:pt modelId="{839DF450-14DD-4280-9AEE-DA73938E9B9D}" type="pres">
      <dgm:prSet presAssocID="{082CE592-953F-441B-B0C2-F864433A8493}" presName="connectorText" presStyleLbl="sibTrans2D1" presStyleIdx="1" presStyleCnt="10"/>
      <dgm:spPr/>
    </dgm:pt>
    <dgm:pt modelId="{73BC26A8-8D0F-45E6-9E3B-37EADD227262}" type="pres">
      <dgm:prSet presAssocID="{4B1A8440-411B-4A5D-AFC7-3583C59ADD0E}" presName="node" presStyleLbl="node1" presStyleIdx="1" presStyleCnt="10">
        <dgm:presLayoutVars>
          <dgm:bulletEnabled val="1"/>
        </dgm:presLayoutVars>
      </dgm:prSet>
      <dgm:spPr/>
    </dgm:pt>
    <dgm:pt modelId="{06F93DE9-E67A-4CE1-BC6B-5C458B1137B0}" type="pres">
      <dgm:prSet presAssocID="{C021BE46-16AF-4372-B2A0-67875E2C82CF}" presName="parTrans" presStyleLbl="sibTrans2D1" presStyleIdx="2" presStyleCnt="10"/>
      <dgm:spPr/>
    </dgm:pt>
    <dgm:pt modelId="{DA660ED5-C4B7-4208-928A-B8DD66837486}" type="pres">
      <dgm:prSet presAssocID="{C021BE46-16AF-4372-B2A0-67875E2C82CF}" presName="connectorText" presStyleLbl="sibTrans2D1" presStyleIdx="2" presStyleCnt="10"/>
      <dgm:spPr/>
    </dgm:pt>
    <dgm:pt modelId="{D8B200F5-4D07-49B2-A587-C2FE6CEC49F8}" type="pres">
      <dgm:prSet presAssocID="{637E412C-91EE-486E-8354-15F2384BE3EA}" presName="node" presStyleLbl="node1" presStyleIdx="2" presStyleCnt="10">
        <dgm:presLayoutVars>
          <dgm:bulletEnabled val="1"/>
        </dgm:presLayoutVars>
      </dgm:prSet>
      <dgm:spPr/>
    </dgm:pt>
    <dgm:pt modelId="{E7EAB10C-E176-4610-B2C6-BE8F83AD0F9B}" type="pres">
      <dgm:prSet presAssocID="{A8FC0520-4E1C-47C9-9459-5A566E2A3269}" presName="parTrans" presStyleLbl="sibTrans2D1" presStyleIdx="3" presStyleCnt="10"/>
      <dgm:spPr/>
    </dgm:pt>
    <dgm:pt modelId="{47F0322C-5978-482D-A409-1280E22C6D82}" type="pres">
      <dgm:prSet presAssocID="{A8FC0520-4E1C-47C9-9459-5A566E2A3269}" presName="connectorText" presStyleLbl="sibTrans2D1" presStyleIdx="3" presStyleCnt="10"/>
      <dgm:spPr/>
    </dgm:pt>
    <dgm:pt modelId="{FFE63D16-C443-42C8-BB30-4CA61876A647}" type="pres">
      <dgm:prSet presAssocID="{420BA717-63F2-4ED1-9193-BDF0AD7BC7EB}" presName="node" presStyleLbl="node1" presStyleIdx="3" presStyleCnt="10">
        <dgm:presLayoutVars>
          <dgm:bulletEnabled val="1"/>
        </dgm:presLayoutVars>
      </dgm:prSet>
      <dgm:spPr/>
    </dgm:pt>
    <dgm:pt modelId="{FA950D33-9BD9-4D37-A533-789F5554AFB5}" type="pres">
      <dgm:prSet presAssocID="{6598F354-400C-439C-BDD5-729D663E252E}" presName="parTrans" presStyleLbl="sibTrans2D1" presStyleIdx="4" presStyleCnt="10"/>
      <dgm:spPr/>
    </dgm:pt>
    <dgm:pt modelId="{F326903B-AF5C-41D9-A950-9DE60C069BDF}" type="pres">
      <dgm:prSet presAssocID="{6598F354-400C-439C-BDD5-729D663E252E}" presName="connectorText" presStyleLbl="sibTrans2D1" presStyleIdx="4" presStyleCnt="10"/>
      <dgm:spPr/>
    </dgm:pt>
    <dgm:pt modelId="{EB1C3899-7B42-47CD-912B-DD035472498D}" type="pres">
      <dgm:prSet presAssocID="{AA0A2BD5-A368-4F17-8E9D-23F1FC377812}" presName="node" presStyleLbl="node1" presStyleIdx="4" presStyleCnt="10">
        <dgm:presLayoutVars>
          <dgm:bulletEnabled val="1"/>
        </dgm:presLayoutVars>
      </dgm:prSet>
      <dgm:spPr/>
    </dgm:pt>
    <dgm:pt modelId="{2F5553CB-2478-4421-B002-5FA728364A78}" type="pres">
      <dgm:prSet presAssocID="{9DEE7B50-C1CB-48D2-999B-DF1098A88396}" presName="parTrans" presStyleLbl="sibTrans2D1" presStyleIdx="5" presStyleCnt="10"/>
      <dgm:spPr/>
    </dgm:pt>
    <dgm:pt modelId="{881BA4B6-6173-4BE7-ACB0-127409627ABA}" type="pres">
      <dgm:prSet presAssocID="{9DEE7B50-C1CB-48D2-999B-DF1098A88396}" presName="connectorText" presStyleLbl="sibTrans2D1" presStyleIdx="5" presStyleCnt="10"/>
      <dgm:spPr/>
    </dgm:pt>
    <dgm:pt modelId="{FED909B6-8F19-4D98-AAC2-EBEEF4830C2B}" type="pres">
      <dgm:prSet presAssocID="{D2A69AB7-A0A6-4501-95CD-2902A3384DE3}" presName="node" presStyleLbl="node1" presStyleIdx="5" presStyleCnt="10">
        <dgm:presLayoutVars>
          <dgm:bulletEnabled val="1"/>
        </dgm:presLayoutVars>
      </dgm:prSet>
      <dgm:spPr/>
    </dgm:pt>
    <dgm:pt modelId="{A0B7EB92-DF16-476D-BB87-6C0D26E26F61}" type="pres">
      <dgm:prSet presAssocID="{BC4B6763-2F33-4CCB-B9CC-377BBD0F0800}" presName="parTrans" presStyleLbl="sibTrans2D1" presStyleIdx="6" presStyleCnt="10"/>
      <dgm:spPr/>
    </dgm:pt>
    <dgm:pt modelId="{E3A5A4EE-729B-477E-AEA8-7FC61FA6B941}" type="pres">
      <dgm:prSet presAssocID="{BC4B6763-2F33-4CCB-B9CC-377BBD0F0800}" presName="connectorText" presStyleLbl="sibTrans2D1" presStyleIdx="6" presStyleCnt="10"/>
      <dgm:spPr/>
    </dgm:pt>
    <dgm:pt modelId="{69EA0517-EDCB-4CEB-899F-D56DCF7B4404}" type="pres">
      <dgm:prSet presAssocID="{9F96D360-CB55-48DB-9778-BF90DCE1129E}" presName="node" presStyleLbl="node1" presStyleIdx="6" presStyleCnt="10">
        <dgm:presLayoutVars>
          <dgm:bulletEnabled val="1"/>
        </dgm:presLayoutVars>
      </dgm:prSet>
      <dgm:spPr/>
    </dgm:pt>
    <dgm:pt modelId="{7A035AEB-3A20-4DC3-9A60-032AB2743B03}" type="pres">
      <dgm:prSet presAssocID="{77DF95E1-3397-43CE-99EF-E82D1E9B2066}" presName="parTrans" presStyleLbl="sibTrans2D1" presStyleIdx="7" presStyleCnt="10"/>
      <dgm:spPr/>
    </dgm:pt>
    <dgm:pt modelId="{4273F29E-B93C-44D6-A671-FCDC77ED9BA3}" type="pres">
      <dgm:prSet presAssocID="{77DF95E1-3397-43CE-99EF-E82D1E9B2066}" presName="connectorText" presStyleLbl="sibTrans2D1" presStyleIdx="7" presStyleCnt="10"/>
      <dgm:spPr/>
    </dgm:pt>
    <dgm:pt modelId="{83F11675-07D9-406F-853D-13FD28BBB805}" type="pres">
      <dgm:prSet presAssocID="{62E153EB-408C-4CB3-B6CA-2A439518E14B}" presName="node" presStyleLbl="node1" presStyleIdx="7" presStyleCnt="10">
        <dgm:presLayoutVars>
          <dgm:bulletEnabled val="1"/>
        </dgm:presLayoutVars>
      </dgm:prSet>
      <dgm:spPr/>
    </dgm:pt>
    <dgm:pt modelId="{DF27FC25-052B-426A-9E06-117E992234F6}" type="pres">
      <dgm:prSet presAssocID="{08170AFC-8E89-4179-A96D-636AFFD8C3F3}" presName="parTrans" presStyleLbl="sibTrans2D1" presStyleIdx="8" presStyleCnt="10"/>
      <dgm:spPr/>
    </dgm:pt>
    <dgm:pt modelId="{53D78D63-5F88-4163-9535-46A64127BD3A}" type="pres">
      <dgm:prSet presAssocID="{08170AFC-8E89-4179-A96D-636AFFD8C3F3}" presName="connectorText" presStyleLbl="sibTrans2D1" presStyleIdx="8" presStyleCnt="10"/>
      <dgm:spPr/>
    </dgm:pt>
    <dgm:pt modelId="{EDA34655-9131-4731-957F-5382F53A0660}" type="pres">
      <dgm:prSet presAssocID="{D78F1D4C-A2EF-4C56-940B-FB3F18A7298D}" presName="node" presStyleLbl="node1" presStyleIdx="8" presStyleCnt="10">
        <dgm:presLayoutVars>
          <dgm:bulletEnabled val="1"/>
        </dgm:presLayoutVars>
      </dgm:prSet>
      <dgm:spPr/>
    </dgm:pt>
    <dgm:pt modelId="{553B84E4-4A31-43DB-B3BF-8E8EF2B79F2D}" type="pres">
      <dgm:prSet presAssocID="{66E51CD7-05D6-4658-BDAA-92C6F3E19708}" presName="parTrans" presStyleLbl="sibTrans2D1" presStyleIdx="9" presStyleCnt="10"/>
      <dgm:spPr/>
    </dgm:pt>
    <dgm:pt modelId="{C47D9E4B-AD47-4E79-B529-9B264E8F4F6B}" type="pres">
      <dgm:prSet presAssocID="{66E51CD7-05D6-4658-BDAA-92C6F3E19708}" presName="connectorText" presStyleLbl="sibTrans2D1" presStyleIdx="9" presStyleCnt="10"/>
      <dgm:spPr/>
    </dgm:pt>
    <dgm:pt modelId="{E0AC84DD-2093-416F-85DE-E547FE520660}" type="pres">
      <dgm:prSet presAssocID="{3BA0FA79-0F0A-4F39-8C6F-85BF113366C3}" presName="node" presStyleLbl="node1" presStyleIdx="9" presStyleCnt="10">
        <dgm:presLayoutVars>
          <dgm:bulletEnabled val="1"/>
        </dgm:presLayoutVars>
      </dgm:prSet>
      <dgm:spPr/>
    </dgm:pt>
  </dgm:ptLst>
  <dgm:cxnLst>
    <dgm:cxn modelId="{4A189105-0239-4451-ACE0-D31E9CBF66B8}" srcId="{6F647F05-65E5-443B-9310-4AF895EEC1B0}" destId="{3BA0FA79-0F0A-4F39-8C6F-85BF113366C3}" srcOrd="9" destOrd="0" parTransId="{66E51CD7-05D6-4658-BDAA-92C6F3E19708}" sibTransId="{3F86135B-3CC7-4CEB-B411-92453A9354E3}"/>
    <dgm:cxn modelId="{C5F95907-B094-4844-9DE9-93D583E19036}" type="presOf" srcId="{A8FC0520-4E1C-47C9-9459-5A566E2A3269}" destId="{E7EAB10C-E176-4610-B2C6-BE8F83AD0F9B}" srcOrd="0" destOrd="0" presId="urn:microsoft.com/office/officeart/2005/8/layout/radial5"/>
    <dgm:cxn modelId="{8B39550B-C84E-4B41-9D2A-B21C4383EAF7}" type="presOf" srcId="{77DF95E1-3397-43CE-99EF-E82D1E9B2066}" destId="{4273F29E-B93C-44D6-A671-FCDC77ED9BA3}" srcOrd="1" destOrd="0" presId="urn:microsoft.com/office/officeart/2005/8/layout/radial5"/>
    <dgm:cxn modelId="{914BE10C-B36A-4F09-BED6-F7B10742A96D}" type="presOf" srcId="{62E153EB-408C-4CB3-B6CA-2A439518E14B}" destId="{83F11675-07D9-406F-853D-13FD28BBB805}" srcOrd="0" destOrd="0" presId="urn:microsoft.com/office/officeart/2005/8/layout/radial5"/>
    <dgm:cxn modelId="{5627320F-5353-4039-AB9B-A25C83F27F6F}" type="presOf" srcId="{AA0A2BD5-A368-4F17-8E9D-23F1FC377812}" destId="{EB1C3899-7B42-47CD-912B-DD035472498D}" srcOrd="0" destOrd="0" presId="urn:microsoft.com/office/officeart/2005/8/layout/radial5"/>
    <dgm:cxn modelId="{68735618-0E99-4ABC-BE18-D276B7072B3B}" type="presOf" srcId="{D63A74EC-A1EC-4823-AB28-835C2DE63D58}" destId="{E2EC1D87-F728-458A-8AB1-7A3D78F9D25E}" srcOrd="0" destOrd="0" presId="urn:microsoft.com/office/officeart/2005/8/layout/radial5"/>
    <dgm:cxn modelId="{2CD59918-CAF5-42E9-8024-FE7283D5E1F6}" type="presOf" srcId="{3BA0FA79-0F0A-4F39-8C6F-85BF113366C3}" destId="{E0AC84DD-2093-416F-85DE-E547FE520660}" srcOrd="0" destOrd="0" presId="urn:microsoft.com/office/officeart/2005/8/layout/radial5"/>
    <dgm:cxn modelId="{CEDA8D1F-C99B-41C8-B8A2-8CF5AC3FC5AC}" type="presOf" srcId="{77DF95E1-3397-43CE-99EF-E82D1E9B2066}" destId="{7A035AEB-3A20-4DC3-9A60-032AB2743B03}" srcOrd="0" destOrd="0" presId="urn:microsoft.com/office/officeart/2005/8/layout/radial5"/>
    <dgm:cxn modelId="{BDBC8127-C9A5-4636-AF0A-79E42F53D923}" srcId="{6F647F05-65E5-443B-9310-4AF895EEC1B0}" destId="{D2A69AB7-A0A6-4501-95CD-2902A3384DE3}" srcOrd="5" destOrd="0" parTransId="{9DEE7B50-C1CB-48D2-999B-DF1098A88396}" sibTransId="{B4AB27D7-F679-4C2F-B351-354C992C8F30}"/>
    <dgm:cxn modelId="{420E5929-73A4-4A38-8264-96367E09F888}" srcId="{6F647F05-65E5-443B-9310-4AF895EEC1B0}" destId="{420BA717-63F2-4ED1-9193-BDF0AD7BC7EB}" srcOrd="3" destOrd="0" parTransId="{A8FC0520-4E1C-47C9-9459-5A566E2A3269}" sibTransId="{93B10FAD-F9FB-447F-AB26-67CC3C3A8B52}"/>
    <dgm:cxn modelId="{DC9F482E-B588-447F-AD58-9B85CD3102F5}" type="presOf" srcId="{420BA717-63F2-4ED1-9193-BDF0AD7BC7EB}" destId="{FFE63D16-C443-42C8-BB30-4CA61876A647}" srcOrd="0" destOrd="0" presId="urn:microsoft.com/office/officeart/2005/8/layout/radial5"/>
    <dgm:cxn modelId="{3466EB34-BC1F-48C6-A2A0-3D9C398E5379}" type="presOf" srcId="{D78F1D4C-A2EF-4C56-940B-FB3F18A7298D}" destId="{EDA34655-9131-4731-957F-5382F53A0660}" srcOrd="0" destOrd="0" presId="urn:microsoft.com/office/officeart/2005/8/layout/radial5"/>
    <dgm:cxn modelId="{CD3DEF3C-89C9-4244-A8A3-AE1718FC1DDA}" type="presOf" srcId="{08170AFC-8E89-4179-A96D-636AFFD8C3F3}" destId="{DF27FC25-052B-426A-9E06-117E992234F6}" srcOrd="0" destOrd="0" presId="urn:microsoft.com/office/officeart/2005/8/layout/radial5"/>
    <dgm:cxn modelId="{A04A583D-CC29-4F10-9BB6-6AAF94A30B84}" type="presOf" srcId="{C021BE46-16AF-4372-B2A0-67875E2C82CF}" destId="{06F93DE9-E67A-4CE1-BC6B-5C458B1137B0}" srcOrd="0" destOrd="0" presId="urn:microsoft.com/office/officeart/2005/8/layout/radial5"/>
    <dgm:cxn modelId="{F280695C-BCD4-44D5-BD42-7B1024E9C69E}" srcId="{6B4A9C71-5243-4375-98C7-BA189146832B}" destId="{6F647F05-65E5-443B-9310-4AF895EEC1B0}" srcOrd="0" destOrd="0" parTransId="{75BFC95B-EA58-4583-BC2B-08582B3ED8DC}" sibTransId="{FCC559A8-CB2E-461F-864E-CCB99C0FD9A4}"/>
    <dgm:cxn modelId="{EB89A85C-8CFF-456D-8C1F-A5A80864CE1C}" type="presOf" srcId="{4B1A8440-411B-4A5D-AFC7-3583C59ADD0E}" destId="{73BC26A8-8D0F-45E6-9E3B-37EADD227262}" srcOrd="0" destOrd="0" presId="urn:microsoft.com/office/officeart/2005/8/layout/radial5"/>
    <dgm:cxn modelId="{AD097546-F5BA-4E0F-8DCA-14CBE66861E6}" type="presOf" srcId="{9DEE7B50-C1CB-48D2-999B-DF1098A88396}" destId="{881BA4B6-6173-4BE7-ACB0-127409627ABA}" srcOrd="1" destOrd="0" presId="urn:microsoft.com/office/officeart/2005/8/layout/radial5"/>
    <dgm:cxn modelId="{31FCF84C-BED5-41B5-99B2-61A67BC44333}" type="presOf" srcId="{082CE592-953F-441B-B0C2-F864433A8493}" destId="{A0E222DD-64BD-4A89-BBB9-2B80D8318D4A}" srcOrd="0" destOrd="0" presId="urn:microsoft.com/office/officeart/2005/8/layout/radial5"/>
    <dgm:cxn modelId="{73A88B4F-B86C-4C9A-AC6F-C21203687C94}" type="presOf" srcId="{A8FC0520-4E1C-47C9-9459-5A566E2A3269}" destId="{47F0322C-5978-482D-A409-1280E22C6D82}" srcOrd="1" destOrd="0" presId="urn:microsoft.com/office/officeart/2005/8/layout/radial5"/>
    <dgm:cxn modelId="{8F68EB4F-EDBE-4556-8A58-838220E9623F}" type="presOf" srcId="{637E412C-91EE-486E-8354-15F2384BE3EA}" destId="{D8B200F5-4D07-49B2-A587-C2FE6CEC49F8}" srcOrd="0" destOrd="0" presId="urn:microsoft.com/office/officeart/2005/8/layout/radial5"/>
    <dgm:cxn modelId="{98D0A950-5AD8-4EBC-B02F-B1E3B371C8B0}" type="presOf" srcId="{BC4B6763-2F33-4CCB-B9CC-377BBD0F0800}" destId="{A0B7EB92-DF16-476D-BB87-6C0D26E26F61}" srcOrd="0" destOrd="0" presId="urn:microsoft.com/office/officeart/2005/8/layout/radial5"/>
    <dgm:cxn modelId="{48ECD170-E6C5-489E-A263-20CC615C17AB}" srcId="{6F647F05-65E5-443B-9310-4AF895EEC1B0}" destId="{AA0A2BD5-A368-4F17-8E9D-23F1FC377812}" srcOrd="4" destOrd="0" parTransId="{6598F354-400C-439C-BDD5-729D663E252E}" sibTransId="{0A69E1AC-CA25-4F66-967D-B64CF01B740F}"/>
    <dgm:cxn modelId="{79962872-6279-42C7-B2A4-79686055E8E8}" type="presOf" srcId="{D2A69AB7-A0A6-4501-95CD-2902A3384DE3}" destId="{FED909B6-8F19-4D98-AAC2-EBEEF4830C2B}" srcOrd="0" destOrd="0" presId="urn:microsoft.com/office/officeart/2005/8/layout/radial5"/>
    <dgm:cxn modelId="{54059384-7D56-4783-9E6B-CB7051B26B45}" srcId="{6F647F05-65E5-443B-9310-4AF895EEC1B0}" destId="{62E153EB-408C-4CB3-B6CA-2A439518E14B}" srcOrd="7" destOrd="0" parTransId="{77DF95E1-3397-43CE-99EF-E82D1E9B2066}" sibTransId="{69F9F7AF-4DAB-4B6C-A26F-22C945FB8A80}"/>
    <dgm:cxn modelId="{3A9B0288-52A3-4837-B464-EA1615E4CB61}" type="presOf" srcId="{08170AFC-8E89-4179-A96D-636AFFD8C3F3}" destId="{53D78D63-5F88-4163-9535-46A64127BD3A}" srcOrd="1" destOrd="0" presId="urn:microsoft.com/office/officeart/2005/8/layout/radial5"/>
    <dgm:cxn modelId="{9E280A90-EF4B-40DB-AAA3-433A35119293}" type="presOf" srcId="{66E51CD7-05D6-4658-BDAA-92C6F3E19708}" destId="{553B84E4-4A31-43DB-B3BF-8E8EF2B79F2D}" srcOrd="0" destOrd="0" presId="urn:microsoft.com/office/officeart/2005/8/layout/radial5"/>
    <dgm:cxn modelId="{EA60BD94-54CE-450D-A117-19A3057D3DE3}" srcId="{6F647F05-65E5-443B-9310-4AF895EEC1B0}" destId="{637E412C-91EE-486E-8354-15F2384BE3EA}" srcOrd="2" destOrd="0" parTransId="{C021BE46-16AF-4372-B2A0-67875E2C82CF}" sibTransId="{6923DAD3-03A3-4184-9D76-6CCF9386A60A}"/>
    <dgm:cxn modelId="{3511AD98-858C-4468-ACA0-B0D54DBF0BB0}" type="presOf" srcId="{66E51CD7-05D6-4658-BDAA-92C6F3E19708}" destId="{C47D9E4B-AD47-4E79-B529-9B264E8F4F6B}" srcOrd="1" destOrd="0" presId="urn:microsoft.com/office/officeart/2005/8/layout/radial5"/>
    <dgm:cxn modelId="{0DC49B9A-CF93-4205-BC49-7B6FFCA23904}" type="presOf" srcId="{6598F354-400C-439C-BDD5-729D663E252E}" destId="{FA950D33-9BD9-4D37-A533-789F5554AFB5}" srcOrd="0" destOrd="0" presId="urn:microsoft.com/office/officeart/2005/8/layout/radial5"/>
    <dgm:cxn modelId="{A5BC18A6-1C74-45AC-A35E-DB57538BF8E8}" srcId="{6F647F05-65E5-443B-9310-4AF895EEC1B0}" destId="{D63A74EC-A1EC-4823-AB28-835C2DE63D58}" srcOrd="0" destOrd="0" parTransId="{8D513BD1-7137-4BB2-A1F4-1B02EFB0F34F}" sibTransId="{791BBDCE-20BF-42D5-A05C-65C02968CEA7}"/>
    <dgm:cxn modelId="{ABB8D3AC-32ED-44B8-98D1-601987ACC1D1}" srcId="{6F647F05-65E5-443B-9310-4AF895EEC1B0}" destId="{9F96D360-CB55-48DB-9778-BF90DCE1129E}" srcOrd="6" destOrd="0" parTransId="{BC4B6763-2F33-4CCB-B9CC-377BBD0F0800}" sibTransId="{286A4893-ECEC-4EFE-BAC3-3F1C84511E21}"/>
    <dgm:cxn modelId="{012EDDBB-30C3-43AD-98F8-68EEB3CD4BF6}" type="presOf" srcId="{BC4B6763-2F33-4CCB-B9CC-377BBD0F0800}" destId="{E3A5A4EE-729B-477E-AEA8-7FC61FA6B941}" srcOrd="1" destOrd="0" presId="urn:microsoft.com/office/officeart/2005/8/layout/radial5"/>
    <dgm:cxn modelId="{748C50BC-B9D8-45B4-AAD0-A818D595AB1C}" type="presOf" srcId="{9DEE7B50-C1CB-48D2-999B-DF1098A88396}" destId="{2F5553CB-2478-4421-B002-5FA728364A78}" srcOrd="0" destOrd="0" presId="urn:microsoft.com/office/officeart/2005/8/layout/radial5"/>
    <dgm:cxn modelId="{DC87CCBC-86EF-4956-8162-2B56BBB1DEE8}" type="presOf" srcId="{6B4A9C71-5243-4375-98C7-BA189146832B}" destId="{8B82EA68-B59A-424E-9756-C221A13DB47F}" srcOrd="0" destOrd="0" presId="urn:microsoft.com/office/officeart/2005/8/layout/radial5"/>
    <dgm:cxn modelId="{A00878C0-A87A-42B9-83D7-EE8880E34935}" srcId="{6F647F05-65E5-443B-9310-4AF895EEC1B0}" destId="{D78F1D4C-A2EF-4C56-940B-FB3F18A7298D}" srcOrd="8" destOrd="0" parTransId="{08170AFC-8E89-4179-A96D-636AFFD8C3F3}" sibTransId="{3B6B2775-EA0D-4CA6-A4A3-0187E341F68C}"/>
    <dgm:cxn modelId="{C366A8CE-61E5-4304-B3FA-7D81C420D2E7}" type="presOf" srcId="{8D513BD1-7137-4BB2-A1F4-1B02EFB0F34F}" destId="{8D15C70B-27DC-4BC4-8B54-1A6B8CC1DBC1}" srcOrd="1" destOrd="0" presId="urn:microsoft.com/office/officeart/2005/8/layout/radial5"/>
    <dgm:cxn modelId="{2ABF45D2-FEB6-4D70-AF39-3873BE096044}" type="presOf" srcId="{8D513BD1-7137-4BB2-A1F4-1B02EFB0F34F}" destId="{4731EA70-1FA8-49F5-A6BF-4AE9CB97C303}" srcOrd="0" destOrd="0" presId="urn:microsoft.com/office/officeart/2005/8/layout/radial5"/>
    <dgm:cxn modelId="{C2E51FDA-BED5-4151-B61E-6CA3735D8475}" type="presOf" srcId="{6F647F05-65E5-443B-9310-4AF895EEC1B0}" destId="{ED72E44C-8498-48F8-9652-E5DD6AC5818D}" srcOrd="0" destOrd="0" presId="urn:microsoft.com/office/officeart/2005/8/layout/radial5"/>
    <dgm:cxn modelId="{5E38A4DA-12C1-4BF0-BE4E-0E5E8ECF04B9}" type="presOf" srcId="{9F96D360-CB55-48DB-9778-BF90DCE1129E}" destId="{69EA0517-EDCB-4CEB-899F-D56DCF7B4404}" srcOrd="0" destOrd="0" presId="urn:microsoft.com/office/officeart/2005/8/layout/radial5"/>
    <dgm:cxn modelId="{C76B1FDD-1515-4548-A84A-CDE5C2B70761}" srcId="{6F647F05-65E5-443B-9310-4AF895EEC1B0}" destId="{4B1A8440-411B-4A5D-AFC7-3583C59ADD0E}" srcOrd="1" destOrd="0" parTransId="{082CE592-953F-441B-B0C2-F864433A8493}" sibTransId="{0D0679BE-35CF-4C4A-B8A9-7CB6E4D6163D}"/>
    <dgm:cxn modelId="{6E22D8DE-48A8-4F4E-BC5E-5FA4D201E473}" type="presOf" srcId="{C021BE46-16AF-4372-B2A0-67875E2C82CF}" destId="{DA660ED5-C4B7-4208-928A-B8DD66837486}" srcOrd="1" destOrd="0" presId="urn:microsoft.com/office/officeart/2005/8/layout/radial5"/>
    <dgm:cxn modelId="{D31247F6-B2DD-4ED5-9284-06211249C676}" type="presOf" srcId="{082CE592-953F-441B-B0C2-F864433A8493}" destId="{839DF450-14DD-4280-9AEE-DA73938E9B9D}" srcOrd="1" destOrd="0" presId="urn:microsoft.com/office/officeart/2005/8/layout/radial5"/>
    <dgm:cxn modelId="{8FBC23FA-0322-4A06-BF31-94BB74C8E625}" type="presOf" srcId="{6598F354-400C-439C-BDD5-729D663E252E}" destId="{F326903B-AF5C-41D9-A950-9DE60C069BDF}" srcOrd="1" destOrd="0" presId="urn:microsoft.com/office/officeart/2005/8/layout/radial5"/>
    <dgm:cxn modelId="{5D6A00E1-BEA7-4601-9F57-C4FF362C95E2}" type="presParOf" srcId="{8B82EA68-B59A-424E-9756-C221A13DB47F}" destId="{ED72E44C-8498-48F8-9652-E5DD6AC5818D}" srcOrd="0" destOrd="0" presId="urn:microsoft.com/office/officeart/2005/8/layout/radial5"/>
    <dgm:cxn modelId="{ACA6A1DB-7071-4F32-9E7E-D97111A8F6CC}" type="presParOf" srcId="{8B82EA68-B59A-424E-9756-C221A13DB47F}" destId="{4731EA70-1FA8-49F5-A6BF-4AE9CB97C303}" srcOrd="1" destOrd="0" presId="urn:microsoft.com/office/officeart/2005/8/layout/radial5"/>
    <dgm:cxn modelId="{F9B352C4-A0A2-4CBC-9646-9FADDBFFCA67}" type="presParOf" srcId="{4731EA70-1FA8-49F5-A6BF-4AE9CB97C303}" destId="{8D15C70B-27DC-4BC4-8B54-1A6B8CC1DBC1}" srcOrd="0" destOrd="0" presId="urn:microsoft.com/office/officeart/2005/8/layout/radial5"/>
    <dgm:cxn modelId="{B641A027-3E54-4144-AD1C-E0C77B73E98C}" type="presParOf" srcId="{8B82EA68-B59A-424E-9756-C221A13DB47F}" destId="{E2EC1D87-F728-458A-8AB1-7A3D78F9D25E}" srcOrd="2" destOrd="0" presId="urn:microsoft.com/office/officeart/2005/8/layout/radial5"/>
    <dgm:cxn modelId="{55B606C3-6721-493E-A603-FE57E5F14271}" type="presParOf" srcId="{8B82EA68-B59A-424E-9756-C221A13DB47F}" destId="{A0E222DD-64BD-4A89-BBB9-2B80D8318D4A}" srcOrd="3" destOrd="0" presId="urn:microsoft.com/office/officeart/2005/8/layout/radial5"/>
    <dgm:cxn modelId="{EB4CE743-05FD-4F33-98C6-DD1AC083B30F}" type="presParOf" srcId="{A0E222DD-64BD-4A89-BBB9-2B80D8318D4A}" destId="{839DF450-14DD-4280-9AEE-DA73938E9B9D}" srcOrd="0" destOrd="0" presId="urn:microsoft.com/office/officeart/2005/8/layout/radial5"/>
    <dgm:cxn modelId="{ADAC2F99-E1A9-4F93-837B-23956A71E489}" type="presParOf" srcId="{8B82EA68-B59A-424E-9756-C221A13DB47F}" destId="{73BC26A8-8D0F-45E6-9E3B-37EADD227262}" srcOrd="4" destOrd="0" presId="urn:microsoft.com/office/officeart/2005/8/layout/radial5"/>
    <dgm:cxn modelId="{7D45F39E-87E2-40FF-9435-9FAC2F548745}" type="presParOf" srcId="{8B82EA68-B59A-424E-9756-C221A13DB47F}" destId="{06F93DE9-E67A-4CE1-BC6B-5C458B1137B0}" srcOrd="5" destOrd="0" presId="urn:microsoft.com/office/officeart/2005/8/layout/radial5"/>
    <dgm:cxn modelId="{C7F1AEB6-D1F2-4161-AF31-3D23FD28C925}" type="presParOf" srcId="{06F93DE9-E67A-4CE1-BC6B-5C458B1137B0}" destId="{DA660ED5-C4B7-4208-928A-B8DD66837486}" srcOrd="0" destOrd="0" presId="urn:microsoft.com/office/officeart/2005/8/layout/radial5"/>
    <dgm:cxn modelId="{AA580D77-609D-4A75-B1EF-AD4D03445936}" type="presParOf" srcId="{8B82EA68-B59A-424E-9756-C221A13DB47F}" destId="{D8B200F5-4D07-49B2-A587-C2FE6CEC49F8}" srcOrd="6" destOrd="0" presId="urn:microsoft.com/office/officeart/2005/8/layout/radial5"/>
    <dgm:cxn modelId="{4EC34F25-6CFF-46CC-8B66-71FDA66C9061}" type="presParOf" srcId="{8B82EA68-B59A-424E-9756-C221A13DB47F}" destId="{E7EAB10C-E176-4610-B2C6-BE8F83AD0F9B}" srcOrd="7" destOrd="0" presId="urn:microsoft.com/office/officeart/2005/8/layout/radial5"/>
    <dgm:cxn modelId="{B615D0AF-5002-46DB-8E02-BBB8D748D653}" type="presParOf" srcId="{E7EAB10C-E176-4610-B2C6-BE8F83AD0F9B}" destId="{47F0322C-5978-482D-A409-1280E22C6D82}" srcOrd="0" destOrd="0" presId="urn:microsoft.com/office/officeart/2005/8/layout/radial5"/>
    <dgm:cxn modelId="{4F9DFBA1-989F-4454-86CE-E3C8807D0784}" type="presParOf" srcId="{8B82EA68-B59A-424E-9756-C221A13DB47F}" destId="{FFE63D16-C443-42C8-BB30-4CA61876A647}" srcOrd="8" destOrd="0" presId="urn:microsoft.com/office/officeart/2005/8/layout/radial5"/>
    <dgm:cxn modelId="{9C438132-54BC-4D0F-8D9B-B0578369B43B}" type="presParOf" srcId="{8B82EA68-B59A-424E-9756-C221A13DB47F}" destId="{FA950D33-9BD9-4D37-A533-789F5554AFB5}" srcOrd="9" destOrd="0" presId="urn:microsoft.com/office/officeart/2005/8/layout/radial5"/>
    <dgm:cxn modelId="{F90F5CA5-E2E1-4515-8879-E2FBC133C42A}" type="presParOf" srcId="{FA950D33-9BD9-4D37-A533-789F5554AFB5}" destId="{F326903B-AF5C-41D9-A950-9DE60C069BDF}" srcOrd="0" destOrd="0" presId="urn:microsoft.com/office/officeart/2005/8/layout/radial5"/>
    <dgm:cxn modelId="{6D05D8CD-516B-41A4-A456-A313A450E8C4}" type="presParOf" srcId="{8B82EA68-B59A-424E-9756-C221A13DB47F}" destId="{EB1C3899-7B42-47CD-912B-DD035472498D}" srcOrd="10" destOrd="0" presId="urn:microsoft.com/office/officeart/2005/8/layout/radial5"/>
    <dgm:cxn modelId="{CE775121-9203-4799-885E-8C51CE60FB54}" type="presParOf" srcId="{8B82EA68-B59A-424E-9756-C221A13DB47F}" destId="{2F5553CB-2478-4421-B002-5FA728364A78}" srcOrd="11" destOrd="0" presId="urn:microsoft.com/office/officeart/2005/8/layout/radial5"/>
    <dgm:cxn modelId="{BBB91EB2-17DF-4BB0-AD48-C95DA12CC269}" type="presParOf" srcId="{2F5553CB-2478-4421-B002-5FA728364A78}" destId="{881BA4B6-6173-4BE7-ACB0-127409627ABA}" srcOrd="0" destOrd="0" presId="urn:microsoft.com/office/officeart/2005/8/layout/radial5"/>
    <dgm:cxn modelId="{203164EB-F10D-4FB8-B0C4-00E238E65DA8}" type="presParOf" srcId="{8B82EA68-B59A-424E-9756-C221A13DB47F}" destId="{FED909B6-8F19-4D98-AAC2-EBEEF4830C2B}" srcOrd="12" destOrd="0" presId="urn:microsoft.com/office/officeart/2005/8/layout/radial5"/>
    <dgm:cxn modelId="{D99754FD-11DE-49F3-9EBD-F80333F99478}" type="presParOf" srcId="{8B82EA68-B59A-424E-9756-C221A13DB47F}" destId="{A0B7EB92-DF16-476D-BB87-6C0D26E26F61}" srcOrd="13" destOrd="0" presId="urn:microsoft.com/office/officeart/2005/8/layout/radial5"/>
    <dgm:cxn modelId="{358E7CA8-D550-4063-BC66-DC2F121B057C}" type="presParOf" srcId="{A0B7EB92-DF16-476D-BB87-6C0D26E26F61}" destId="{E3A5A4EE-729B-477E-AEA8-7FC61FA6B941}" srcOrd="0" destOrd="0" presId="urn:microsoft.com/office/officeart/2005/8/layout/radial5"/>
    <dgm:cxn modelId="{3E0FA835-FA00-4A3A-95F3-89A9A4C36F13}" type="presParOf" srcId="{8B82EA68-B59A-424E-9756-C221A13DB47F}" destId="{69EA0517-EDCB-4CEB-899F-D56DCF7B4404}" srcOrd="14" destOrd="0" presId="urn:microsoft.com/office/officeart/2005/8/layout/radial5"/>
    <dgm:cxn modelId="{D81A2571-AF09-41C2-BC5B-627EC265B120}" type="presParOf" srcId="{8B82EA68-B59A-424E-9756-C221A13DB47F}" destId="{7A035AEB-3A20-4DC3-9A60-032AB2743B03}" srcOrd="15" destOrd="0" presId="urn:microsoft.com/office/officeart/2005/8/layout/radial5"/>
    <dgm:cxn modelId="{7D611846-8996-4DFE-A5A7-152CAE0EFC4B}" type="presParOf" srcId="{7A035AEB-3A20-4DC3-9A60-032AB2743B03}" destId="{4273F29E-B93C-44D6-A671-FCDC77ED9BA3}" srcOrd="0" destOrd="0" presId="urn:microsoft.com/office/officeart/2005/8/layout/radial5"/>
    <dgm:cxn modelId="{0735D3E8-1D14-46A5-A4B4-07190B443482}" type="presParOf" srcId="{8B82EA68-B59A-424E-9756-C221A13DB47F}" destId="{83F11675-07D9-406F-853D-13FD28BBB805}" srcOrd="16" destOrd="0" presId="urn:microsoft.com/office/officeart/2005/8/layout/radial5"/>
    <dgm:cxn modelId="{D84B4DDF-FAFE-4201-B7D5-AC162643D3D3}" type="presParOf" srcId="{8B82EA68-B59A-424E-9756-C221A13DB47F}" destId="{DF27FC25-052B-426A-9E06-117E992234F6}" srcOrd="17" destOrd="0" presId="urn:microsoft.com/office/officeart/2005/8/layout/radial5"/>
    <dgm:cxn modelId="{A6252E31-33DF-4526-8385-BB4DC041FBBB}" type="presParOf" srcId="{DF27FC25-052B-426A-9E06-117E992234F6}" destId="{53D78D63-5F88-4163-9535-46A64127BD3A}" srcOrd="0" destOrd="0" presId="urn:microsoft.com/office/officeart/2005/8/layout/radial5"/>
    <dgm:cxn modelId="{85877A51-46DF-4AD7-8E71-57AE13DD1178}" type="presParOf" srcId="{8B82EA68-B59A-424E-9756-C221A13DB47F}" destId="{EDA34655-9131-4731-957F-5382F53A0660}" srcOrd="18" destOrd="0" presId="urn:microsoft.com/office/officeart/2005/8/layout/radial5"/>
    <dgm:cxn modelId="{43D9E3AC-CDAB-4B31-83DA-B6FA987B15D4}" type="presParOf" srcId="{8B82EA68-B59A-424E-9756-C221A13DB47F}" destId="{553B84E4-4A31-43DB-B3BF-8E8EF2B79F2D}" srcOrd="19" destOrd="0" presId="urn:microsoft.com/office/officeart/2005/8/layout/radial5"/>
    <dgm:cxn modelId="{624BB050-7C83-49C3-9723-9B202C3DB909}" type="presParOf" srcId="{553B84E4-4A31-43DB-B3BF-8E8EF2B79F2D}" destId="{C47D9E4B-AD47-4E79-B529-9B264E8F4F6B}" srcOrd="0" destOrd="0" presId="urn:microsoft.com/office/officeart/2005/8/layout/radial5"/>
    <dgm:cxn modelId="{1854B6D4-4924-4227-8BEB-00170B41DE84}" type="presParOf" srcId="{8B82EA68-B59A-424E-9756-C221A13DB47F}" destId="{E0AC84DD-2093-416F-85DE-E547FE520660}" srcOrd="2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8CBE113-85D9-4C23-8100-560CA64B1D2A}" type="doc">
      <dgm:prSet loTypeId="urn:microsoft.com/office/officeart/2005/8/layout/vList4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17DE0BD9-CED1-4B8B-A765-FEFB03971C5F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ru-RU" sz="1600" i="1" dirty="0"/>
            <a:t>Расходы, предусмотренные за счет средств дорожного фонда произведены в сумме </a:t>
          </a:r>
          <a:r>
            <a:rPr lang="ru-RU" sz="1600" b="1" i="1" dirty="0"/>
            <a:t>10595,3 тысяч рублей </a:t>
          </a:r>
          <a:r>
            <a:rPr lang="ru-RU" sz="1600" i="1" dirty="0"/>
            <a:t>(предусмотрено –16762,0 тысяч рублей), в том числе:</a:t>
          </a:r>
        </a:p>
      </dgm:t>
    </dgm:pt>
    <dgm:pt modelId="{3BE6204A-AF5F-4508-9CEB-B76BBC3ED24F}" type="parTrans" cxnId="{8D9A7A7E-AD27-41BA-96D7-0C36A1729DBF}">
      <dgm:prSet/>
      <dgm:spPr/>
      <dgm:t>
        <a:bodyPr/>
        <a:lstStyle/>
        <a:p>
          <a:endParaRPr lang="ru-RU"/>
        </a:p>
      </dgm:t>
    </dgm:pt>
    <dgm:pt modelId="{BB3A14AD-E687-48BA-9633-62A826EC25BF}" type="sibTrans" cxnId="{8D9A7A7E-AD27-41BA-96D7-0C36A1729DBF}">
      <dgm:prSet/>
      <dgm:spPr/>
      <dgm:t>
        <a:bodyPr/>
        <a:lstStyle/>
        <a:p>
          <a:endParaRPr lang="ru-RU"/>
        </a:p>
      </dgm:t>
    </dgm:pt>
    <dgm:pt modelId="{4D3884AC-1142-419C-B444-8689260536D6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ru-RU" sz="1600" b="0" dirty="0"/>
            <a:t>-</a:t>
          </a:r>
        </a:p>
        <a:p>
          <a:pPr algn="just"/>
          <a:r>
            <a:rPr lang="ru-RU" sz="1600" b="0" dirty="0"/>
            <a:t> строительство, реконструкция, капитальный ремонт автомобильных дорог общего пользования –капитальный ремонт участка улицы В. Романова от переулка Фадеева до ул. Строителей, средства областного бюджета  -2759,7 тысяч рублей, </a:t>
          </a:r>
        </a:p>
        <a:p>
          <a:pPr algn="just"/>
          <a:endParaRPr lang="ru-RU" sz="1600" b="0" dirty="0"/>
        </a:p>
      </dgm:t>
    </dgm:pt>
    <dgm:pt modelId="{FAECA47B-E3A4-4757-A4BB-FB7C96409992}" type="parTrans" cxnId="{72C5341F-8AEF-4422-8A13-310418DF259D}">
      <dgm:prSet/>
      <dgm:spPr/>
      <dgm:t>
        <a:bodyPr/>
        <a:lstStyle/>
        <a:p>
          <a:endParaRPr lang="ru-RU"/>
        </a:p>
      </dgm:t>
    </dgm:pt>
    <dgm:pt modelId="{648D9521-C4AB-48F5-9D4E-5416574B4436}" type="sibTrans" cxnId="{72C5341F-8AEF-4422-8A13-310418DF259D}">
      <dgm:prSet/>
      <dgm:spPr/>
      <dgm:t>
        <a:bodyPr/>
        <a:lstStyle/>
        <a:p>
          <a:endParaRPr lang="ru-RU"/>
        </a:p>
      </dgm:t>
    </dgm:pt>
    <dgm:pt modelId="{BF4DE1F8-E393-46A5-84C7-0751A013E89A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ru-RU" sz="1600" dirty="0"/>
            <a:t>Организация ледовых переправ на территории Сосьвинского городского округа- 197,7 тысяч рублей</a:t>
          </a:r>
        </a:p>
      </dgm:t>
    </dgm:pt>
    <dgm:pt modelId="{73ED0ED9-009F-461E-A4F8-7D559A00435F}" type="parTrans" cxnId="{1E3C1785-A74B-4C77-A6E4-00AFF3FCCBFD}">
      <dgm:prSet/>
      <dgm:spPr/>
      <dgm:t>
        <a:bodyPr/>
        <a:lstStyle/>
        <a:p>
          <a:endParaRPr lang="ru-RU"/>
        </a:p>
      </dgm:t>
    </dgm:pt>
    <dgm:pt modelId="{9420F89E-71FA-46DF-9919-D606E039B105}" type="sibTrans" cxnId="{1E3C1785-A74B-4C77-A6E4-00AFF3FCCBFD}">
      <dgm:prSet/>
      <dgm:spPr/>
      <dgm:t>
        <a:bodyPr/>
        <a:lstStyle/>
        <a:p>
          <a:endParaRPr lang="ru-RU"/>
        </a:p>
      </dgm:t>
    </dgm:pt>
    <dgm:pt modelId="{07D1D2EA-BB66-4683-AF11-D3D2799F3E83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b="0" dirty="0"/>
            <a:t>-обеспечение безопасности дорожного движения -установка знаков дорожного движения и пешеходных ограждений -1966,7 тысяч рублей, проектирование дорог местного значения  -114,5 тысяч рублей</a:t>
          </a:r>
        </a:p>
      </dgm:t>
    </dgm:pt>
    <dgm:pt modelId="{28BC35EF-D273-4ADA-A1DB-581C1E9A7778}" type="parTrans" cxnId="{A56CC5FB-9E67-41B8-B3BD-E0F904BB37D9}">
      <dgm:prSet/>
      <dgm:spPr/>
      <dgm:t>
        <a:bodyPr/>
        <a:lstStyle/>
        <a:p>
          <a:endParaRPr lang="ru-RU"/>
        </a:p>
      </dgm:t>
    </dgm:pt>
    <dgm:pt modelId="{D2B4A471-BF8A-4EDB-8F56-0675FAEEA6BF}" type="sibTrans" cxnId="{A56CC5FB-9E67-41B8-B3BD-E0F904BB37D9}">
      <dgm:prSet/>
      <dgm:spPr/>
      <dgm:t>
        <a:bodyPr/>
        <a:lstStyle/>
        <a:p>
          <a:endParaRPr lang="ru-RU"/>
        </a:p>
      </dgm:t>
    </dgm:pt>
    <dgm:pt modelId="{D05A5DCD-1CE1-4D17-AA73-8D48AFE98493}">
      <dgm:prSet custT="1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ru-RU" sz="1600" dirty="0">
              <a:solidFill>
                <a:schemeClr val="tx1"/>
              </a:solidFill>
            </a:rPr>
            <a:t>Ремонт дорог местного значения п. Сосьва (ул. Балдина -3073,6 тысяч рублей, п. Восточный -1089,7 тысяч рублей, приобретение щебня- 1293,4 тысяч рублей, услуги автотранспорта по доставке щебня -100,0 тысяч рублей</a:t>
          </a:r>
        </a:p>
      </dgm:t>
    </dgm:pt>
    <dgm:pt modelId="{E3891CC2-96A6-4E7C-A774-71D55E739543}" type="parTrans" cxnId="{B7536BB6-0231-4031-A8B0-062F058383E1}">
      <dgm:prSet/>
      <dgm:spPr/>
      <dgm:t>
        <a:bodyPr/>
        <a:lstStyle/>
        <a:p>
          <a:endParaRPr lang="ru-RU"/>
        </a:p>
      </dgm:t>
    </dgm:pt>
    <dgm:pt modelId="{D7C475C1-D668-422B-B7B9-CC96BB912322}" type="sibTrans" cxnId="{B7536BB6-0231-4031-A8B0-062F058383E1}">
      <dgm:prSet/>
      <dgm:spPr/>
      <dgm:t>
        <a:bodyPr/>
        <a:lstStyle/>
        <a:p>
          <a:endParaRPr lang="ru-RU"/>
        </a:p>
      </dgm:t>
    </dgm:pt>
    <dgm:pt modelId="{005AFDEC-6B15-4D54-BF7D-B5D3AD9628BA}" type="pres">
      <dgm:prSet presAssocID="{78CBE113-85D9-4C23-8100-560CA64B1D2A}" presName="linear" presStyleCnt="0">
        <dgm:presLayoutVars>
          <dgm:dir/>
          <dgm:resizeHandles val="exact"/>
        </dgm:presLayoutVars>
      </dgm:prSet>
      <dgm:spPr/>
    </dgm:pt>
    <dgm:pt modelId="{50B2F8D0-BE5A-426A-AD12-F8661D025B00}" type="pres">
      <dgm:prSet presAssocID="{17DE0BD9-CED1-4B8B-A765-FEFB03971C5F}" presName="comp" presStyleCnt="0"/>
      <dgm:spPr/>
    </dgm:pt>
    <dgm:pt modelId="{2C6B1532-3E1D-4153-81B1-1E424D9A4340}" type="pres">
      <dgm:prSet presAssocID="{17DE0BD9-CED1-4B8B-A765-FEFB03971C5F}" presName="box" presStyleLbl="node1" presStyleIdx="0" presStyleCnt="5" custScaleY="93987" custLinFactNeighborY="-3006"/>
      <dgm:spPr/>
    </dgm:pt>
    <dgm:pt modelId="{7F3CDDCE-A36A-450D-9161-16EA0ECDAFCE}" type="pres">
      <dgm:prSet presAssocID="{17DE0BD9-CED1-4B8B-A765-FEFB03971C5F}" presName="img" presStyleLbl="fgImgPlace1" presStyleIdx="0" presStyleCnt="5" custScaleY="125000" custLinFactNeighborX="-4856" custLinFactNeighborY="32285"/>
      <dgm:spPr>
        <a:blipFill rotWithShape="0">
          <a:blip xmlns:r="http://schemas.openxmlformats.org/officeDocument/2006/relationships" r:embed="rId1"/>
          <a:stretch>
            <a:fillRect/>
          </a:stretch>
        </a:blipFill>
        <a:effectLst>
          <a:glow rad="228600">
            <a:schemeClr val="accent2">
              <a:satMod val="175000"/>
              <a:alpha val="40000"/>
            </a:schemeClr>
          </a:glow>
        </a:effectLst>
      </dgm:spPr>
    </dgm:pt>
    <dgm:pt modelId="{A71A6EB5-B229-481E-808C-0B9E5AF44B2C}" type="pres">
      <dgm:prSet presAssocID="{17DE0BD9-CED1-4B8B-A765-FEFB03971C5F}" presName="text" presStyleLbl="node1" presStyleIdx="0" presStyleCnt="5">
        <dgm:presLayoutVars>
          <dgm:bulletEnabled val="1"/>
        </dgm:presLayoutVars>
      </dgm:prSet>
      <dgm:spPr/>
    </dgm:pt>
    <dgm:pt modelId="{3E414653-A908-471E-8333-033AC2119500}" type="pres">
      <dgm:prSet presAssocID="{BB3A14AD-E687-48BA-9633-62A826EC25BF}" presName="spacer" presStyleCnt="0"/>
      <dgm:spPr/>
    </dgm:pt>
    <dgm:pt modelId="{ED86A20B-B8A5-42C2-87E5-7417ECE7272A}" type="pres">
      <dgm:prSet presAssocID="{4D3884AC-1142-419C-B444-8689260536D6}" presName="comp" presStyleCnt="0"/>
      <dgm:spPr/>
    </dgm:pt>
    <dgm:pt modelId="{E683F002-88E7-41F2-BBD7-E3B851FCF30C}" type="pres">
      <dgm:prSet presAssocID="{4D3884AC-1142-419C-B444-8689260536D6}" presName="box" presStyleLbl="node1" presStyleIdx="1" presStyleCnt="5" custScaleY="145723" custLinFactNeighborX="-836" custLinFactNeighborY="1923"/>
      <dgm:spPr/>
    </dgm:pt>
    <dgm:pt modelId="{FAE7C2F1-25ED-4E3B-9997-746B0F7B9B80}" type="pres">
      <dgm:prSet presAssocID="{4D3884AC-1142-419C-B444-8689260536D6}" presName="img" presStyleLbl="fgImgPlace1" presStyleIdx="1" presStyleCnt="5" custScaleY="121407" custLinFactNeighborX="-9036" custLinFactNeighborY="-6447"/>
      <dgm:spPr>
        <a:blipFill rotWithShape="0">
          <a:blip xmlns:r="http://schemas.openxmlformats.org/officeDocument/2006/relationships" r:embed="rId2"/>
          <a:stretch>
            <a:fillRect/>
          </a:stretch>
        </a:blipFill>
        <a:effectLst>
          <a:glow rad="101600">
            <a:schemeClr val="accent4">
              <a:satMod val="175000"/>
              <a:alpha val="40000"/>
            </a:schemeClr>
          </a:glow>
        </a:effectLst>
      </dgm:spPr>
    </dgm:pt>
    <dgm:pt modelId="{53942E44-AD72-49FF-8AC2-1F7849A75D3E}" type="pres">
      <dgm:prSet presAssocID="{4D3884AC-1142-419C-B444-8689260536D6}" presName="text" presStyleLbl="node1" presStyleIdx="1" presStyleCnt="5">
        <dgm:presLayoutVars>
          <dgm:bulletEnabled val="1"/>
        </dgm:presLayoutVars>
      </dgm:prSet>
      <dgm:spPr/>
    </dgm:pt>
    <dgm:pt modelId="{DE761FFE-3395-4B6B-8662-B32AF686B4A8}" type="pres">
      <dgm:prSet presAssocID="{648D9521-C4AB-48F5-9D4E-5416574B4436}" presName="spacer" presStyleCnt="0"/>
      <dgm:spPr/>
    </dgm:pt>
    <dgm:pt modelId="{1F39847A-099E-4BED-982B-314C48A56F5A}" type="pres">
      <dgm:prSet presAssocID="{07D1D2EA-BB66-4683-AF11-D3D2799F3E83}" presName="comp" presStyleCnt="0"/>
      <dgm:spPr/>
    </dgm:pt>
    <dgm:pt modelId="{24CA2AB0-0B83-48C6-8A80-0A4F49AB0483}" type="pres">
      <dgm:prSet presAssocID="{07D1D2EA-BB66-4683-AF11-D3D2799F3E83}" presName="box" presStyleLbl="node1" presStyleIdx="2" presStyleCnt="5" custLinFactNeighborX="-2508" custLinFactNeighborY="-28300"/>
      <dgm:spPr/>
    </dgm:pt>
    <dgm:pt modelId="{8C403381-B91B-473A-A88B-FE355DA7E560}" type="pres">
      <dgm:prSet presAssocID="{07D1D2EA-BB66-4683-AF11-D3D2799F3E83}" presName="img" presStyleLbl="fgImgPlace1" presStyleIdx="2" presStyleCnt="5" custScaleY="135481" custLinFactNeighborX="-9036" custLinFactNeighborY="-3082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732B1BE6-0614-492B-9715-EB8B39A72026}" type="pres">
      <dgm:prSet presAssocID="{07D1D2EA-BB66-4683-AF11-D3D2799F3E83}" presName="text" presStyleLbl="node1" presStyleIdx="2" presStyleCnt="5">
        <dgm:presLayoutVars>
          <dgm:bulletEnabled val="1"/>
        </dgm:presLayoutVars>
      </dgm:prSet>
      <dgm:spPr/>
    </dgm:pt>
    <dgm:pt modelId="{55CF715F-12B1-4840-B7DE-1588682B9228}" type="pres">
      <dgm:prSet presAssocID="{D2B4A471-BF8A-4EDB-8F56-0675FAEEA6BF}" presName="spacer" presStyleCnt="0"/>
      <dgm:spPr/>
    </dgm:pt>
    <dgm:pt modelId="{52E8A37C-1236-4A29-BBCD-ED5CE287E796}" type="pres">
      <dgm:prSet presAssocID="{BF4DE1F8-E393-46A5-84C7-0751A013E89A}" presName="comp" presStyleCnt="0"/>
      <dgm:spPr/>
    </dgm:pt>
    <dgm:pt modelId="{9F680188-F82A-452C-B788-0205FF94DFED}" type="pres">
      <dgm:prSet presAssocID="{BF4DE1F8-E393-46A5-84C7-0751A013E89A}" presName="box" presStyleLbl="node1" presStyleIdx="3" presStyleCnt="5" custScaleY="99113" custLinFactNeighborX="-836" custLinFactNeighborY="-5293"/>
      <dgm:spPr/>
    </dgm:pt>
    <dgm:pt modelId="{A7BECF33-9903-4E9C-8A9C-D6A62C80C47F}" type="pres">
      <dgm:prSet presAssocID="{BF4DE1F8-E393-46A5-84C7-0751A013E89A}" presName="img" presStyleLbl="fgImgPlace1" presStyleIdx="3" presStyleCnt="5" custScaleX="100669" custScaleY="103854" custLinFactNeighborX="-4521" custLinFactNeighborY="-16635"/>
      <dgm:spPr>
        <a:blipFill rotWithShape="0">
          <a:blip xmlns:r="http://schemas.openxmlformats.org/officeDocument/2006/relationships" r:embed="rId4"/>
          <a:stretch>
            <a:fillRect/>
          </a:stretch>
        </a:blipFill>
        <a:effectLst>
          <a:glow rad="228600">
            <a:schemeClr val="accent2">
              <a:satMod val="175000"/>
              <a:alpha val="40000"/>
            </a:schemeClr>
          </a:glow>
        </a:effectLst>
      </dgm:spPr>
    </dgm:pt>
    <dgm:pt modelId="{8E10F517-0E19-43E5-9B84-F01CB6E85308}" type="pres">
      <dgm:prSet presAssocID="{BF4DE1F8-E393-46A5-84C7-0751A013E89A}" presName="text" presStyleLbl="node1" presStyleIdx="3" presStyleCnt="5">
        <dgm:presLayoutVars>
          <dgm:bulletEnabled val="1"/>
        </dgm:presLayoutVars>
      </dgm:prSet>
      <dgm:spPr/>
    </dgm:pt>
    <dgm:pt modelId="{A1F8E690-CE65-4F81-BCD1-7084CC580C3C}" type="pres">
      <dgm:prSet presAssocID="{9420F89E-71FA-46DF-9919-D606E039B105}" presName="spacer" presStyleCnt="0"/>
      <dgm:spPr/>
    </dgm:pt>
    <dgm:pt modelId="{BCB51DFD-7AE7-43CE-BC92-588C642B3789}" type="pres">
      <dgm:prSet presAssocID="{D05A5DCD-1CE1-4D17-AA73-8D48AFE98493}" presName="comp" presStyleCnt="0"/>
      <dgm:spPr/>
    </dgm:pt>
    <dgm:pt modelId="{B08C4244-01BD-4F7F-BE13-121D38771F88}" type="pres">
      <dgm:prSet presAssocID="{D05A5DCD-1CE1-4D17-AA73-8D48AFE98493}" presName="box" presStyleLbl="node1" presStyleIdx="4" presStyleCnt="5" custLinFactNeighborX="-836" custLinFactNeighborY="219"/>
      <dgm:spPr/>
    </dgm:pt>
    <dgm:pt modelId="{06C6F98A-D2EC-4605-BB1F-F87E9E67418F}" type="pres">
      <dgm:prSet presAssocID="{D05A5DCD-1CE1-4D17-AA73-8D48AFE98493}" presName="img" presStyleLbl="fgImgPlace1" presStyleIdx="4" presStyleCnt="5" custScaleY="201164" custLinFactNeighborX="-13279" custLinFactNeighborY="10262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C4BC0EAC-3037-4AD4-B404-3952FF2BFC24}" type="pres">
      <dgm:prSet presAssocID="{D05A5DCD-1CE1-4D17-AA73-8D48AFE98493}" presName="text" presStyleLbl="node1" presStyleIdx="4" presStyleCnt="5">
        <dgm:presLayoutVars>
          <dgm:bulletEnabled val="1"/>
        </dgm:presLayoutVars>
      </dgm:prSet>
      <dgm:spPr/>
    </dgm:pt>
  </dgm:ptLst>
  <dgm:cxnLst>
    <dgm:cxn modelId="{72C5341F-8AEF-4422-8A13-310418DF259D}" srcId="{78CBE113-85D9-4C23-8100-560CA64B1D2A}" destId="{4D3884AC-1142-419C-B444-8689260536D6}" srcOrd="1" destOrd="0" parTransId="{FAECA47B-E3A4-4757-A4BB-FB7C96409992}" sibTransId="{648D9521-C4AB-48F5-9D4E-5416574B4436}"/>
    <dgm:cxn modelId="{6E3AB129-5A32-46BF-90B2-30DA42C8B369}" type="presOf" srcId="{17DE0BD9-CED1-4B8B-A765-FEFB03971C5F}" destId="{2C6B1532-3E1D-4153-81B1-1E424D9A4340}" srcOrd="0" destOrd="0" presId="urn:microsoft.com/office/officeart/2005/8/layout/vList4"/>
    <dgm:cxn modelId="{1B15B42E-2794-4FF7-8350-470A2C97FA70}" type="presOf" srcId="{D05A5DCD-1CE1-4D17-AA73-8D48AFE98493}" destId="{C4BC0EAC-3037-4AD4-B404-3952FF2BFC24}" srcOrd="1" destOrd="0" presId="urn:microsoft.com/office/officeart/2005/8/layout/vList4"/>
    <dgm:cxn modelId="{66CED170-A108-4858-AC61-BF4BEFEC1B6C}" type="presOf" srcId="{07D1D2EA-BB66-4683-AF11-D3D2799F3E83}" destId="{24CA2AB0-0B83-48C6-8A80-0A4F49AB0483}" srcOrd="0" destOrd="0" presId="urn:microsoft.com/office/officeart/2005/8/layout/vList4"/>
    <dgm:cxn modelId="{E142D471-1B7D-4AAE-A354-0C67A44F85CA}" type="presOf" srcId="{07D1D2EA-BB66-4683-AF11-D3D2799F3E83}" destId="{732B1BE6-0614-492B-9715-EB8B39A72026}" srcOrd="1" destOrd="0" presId="urn:microsoft.com/office/officeart/2005/8/layout/vList4"/>
    <dgm:cxn modelId="{E9D3D154-0F04-4FC8-8C39-0244B8D25476}" type="presOf" srcId="{BF4DE1F8-E393-46A5-84C7-0751A013E89A}" destId="{9F680188-F82A-452C-B788-0205FF94DFED}" srcOrd="0" destOrd="0" presId="urn:microsoft.com/office/officeart/2005/8/layout/vList4"/>
    <dgm:cxn modelId="{8D9A7A7E-AD27-41BA-96D7-0C36A1729DBF}" srcId="{78CBE113-85D9-4C23-8100-560CA64B1D2A}" destId="{17DE0BD9-CED1-4B8B-A765-FEFB03971C5F}" srcOrd="0" destOrd="0" parTransId="{3BE6204A-AF5F-4508-9CEB-B76BBC3ED24F}" sibTransId="{BB3A14AD-E687-48BA-9633-62A826EC25BF}"/>
    <dgm:cxn modelId="{1E3C1785-A74B-4C77-A6E4-00AFF3FCCBFD}" srcId="{78CBE113-85D9-4C23-8100-560CA64B1D2A}" destId="{BF4DE1F8-E393-46A5-84C7-0751A013E89A}" srcOrd="3" destOrd="0" parTransId="{73ED0ED9-009F-461E-A4F8-7D559A00435F}" sibTransId="{9420F89E-71FA-46DF-9919-D606E039B105}"/>
    <dgm:cxn modelId="{A3E4AB99-339F-42C7-B044-7ED1B41F404A}" type="presOf" srcId="{4D3884AC-1142-419C-B444-8689260536D6}" destId="{53942E44-AD72-49FF-8AC2-1F7849A75D3E}" srcOrd="1" destOrd="0" presId="urn:microsoft.com/office/officeart/2005/8/layout/vList4"/>
    <dgm:cxn modelId="{B7536BB6-0231-4031-A8B0-062F058383E1}" srcId="{78CBE113-85D9-4C23-8100-560CA64B1D2A}" destId="{D05A5DCD-1CE1-4D17-AA73-8D48AFE98493}" srcOrd="4" destOrd="0" parTransId="{E3891CC2-96A6-4E7C-A774-71D55E739543}" sibTransId="{D7C475C1-D668-422B-B7B9-CC96BB912322}"/>
    <dgm:cxn modelId="{6C9CC4BA-9489-4D0D-9C8A-129177EA26DB}" type="presOf" srcId="{D05A5DCD-1CE1-4D17-AA73-8D48AFE98493}" destId="{B08C4244-01BD-4F7F-BE13-121D38771F88}" srcOrd="0" destOrd="0" presId="urn:microsoft.com/office/officeart/2005/8/layout/vList4"/>
    <dgm:cxn modelId="{8DD671C7-E472-4CEB-864B-8634C529F00C}" type="presOf" srcId="{17DE0BD9-CED1-4B8B-A765-FEFB03971C5F}" destId="{A71A6EB5-B229-481E-808C-0B9E5AF44B2C}" srcOrd="1" destOrd="0" presId="urn:microsoft.com/office/officeart/2005/8/layout/vList4"/>
    <dgm:cxn modelId="{B45CD1DD-6C17-4E91-83B4-8E5BDC677C1C}" type="presOf" srcId="{BF4DE1F8-E393-46A5-84C7-0751A013E89A}" destId="{8E10F517-0E19-43E5-9B84-F01CB6E85308}" srcOrd="1" destOrd="0" presId="urn:microsoft.com/office/officeart/2005/8/layout/vList4"/>
    <dgm:cxn modelId="{6467CEE3-9B81-46C8-ABA1-63F4E6543819}" type="presOf" srcId="{4D3884AC-1142-419C-B444-8689260536D6}" destId="{E683F002-88E7-41F2-BBD7-E3B851FCF30C}" srcOrd="0" destOrd="0" presId="urn:microsoft.com/office/officeart/2005/8/layout/vList4"/>
    <dgm:cxn modelId="{DCC411E9-C205-4955-A30D-E788EFDCA494}" type="presOf" srcId="{78CBE113-85D9-4C23-8100-560CA64B1D2A}" destId="{005AFDEC-6B15-4D54-BF7D-B5D3AD9628BA}" srcOrd="0" destOrd="0" presId="urn:microsoft.com/office/officeart/2005/8/layout/vList4"/>
    <dgm:cxn modelId="{A56CC5FB-9E67-41B8-B3BD-E0F904BB37D9}" srcId="{78CBE113-85D9-4C23-8100-560CA64B1D2A}" destId="{07D1D2EA-BB66-4683-AF11-D3D2799F3E83}" srcOrd="2" destOrd="0" parTransId="{28BC35EF-D273-4ADA-A1DB-581C1E9A7778}" sibTransId="{D2B4A471-BF8A-4EDB-8F56-0675FAEEA6BF}"/>
    <dgm:cxn modelId="{F1326691-8CA2-445B-B7DE-EE2DA739B76D}" type="presParOf" srcId="{005AFDEC-6B15-4D54-BF7D-B5D3AD9628BA}" destId="{50B2F8D0-BE5A-426A-AD12-F8661D025B00}" srcOrd="0" destOrd="0" presId="urn:microsoft.com/office/officeart/2005/8/layout/vList4"/>
    <dgm:cxn modelId="{29B33E8E-955A-40C0-B235-77D584EEC2E6}" type="presParOf" srcId="{50B2F8D0-BE5A-426A-AD12-F8661D025B00}" destId="{2C6B1532-3E1D-4153-81B1-1E424D9A4340}" srcOrd="0" destOrd="0" presId="urn:microsoft.com/office/officeart/2005/8/layout/vList4"/>
    <dgm:cxn modelId="{AE606984-5F15-4D87-9634-198CC608D1EA}" type="presParOf" srcId="{50B2F8D0-BE5A-426A-AD12-F8661D025B00}" destId="{7F3CDDCE-A36A-450D-9161-16EA0ECDAFCE}" srcOrd="1" destOrd="0" presId="urn:microsoft.com/office/officeart/2005/8/layout/vList4"/>
    <dgm:cxn modelId="{EF4881C1-0EC6-4BAF-BCA0-C56894A613B5}" type="presParOf" srcId="{50B2F8D0-BE5A-426A-AD12-F8661D025B00}" destId="{A71A6EB5-B229-481E-808C-0B9E5AF44B2C}" srcOrd="2" destOrd="0" presId="urn:microsoft.com/office/officeart/2005/8/layout/vList4"/>
    <dgm:cxn modelId="{717A7D14-E8D3-4B78-A54A-A6E59EC3D3D6}" type="presParOf" srcId="{005AFDEC-6B15-4D54-BF7D-B5D3AD9628BA}" destId="{3E414653-A908-471E-8333-033AC2119500}" srcOrd="1" destOrd="0" presId="urn:microsoft.com/office/officeart/2005/8/layout/vList4"/>
    <dgm:cxn modelId="{39B6A9A2-912E-4618-BCCD-A0EB45201797}" type="presParOf" srcId="{005AFDEC-6B15-4D54-BF7D-B5D3AD9628BA}" destId="{ED86A20B-B8A5-42C2-87E5-7417ECE7272A}" srcOrd="2" destOrd="0" presId="urn:microsoft.com/office/officeart/2005/8/layout/vList4"/>
    <dgm:cxn modelId="{94D0B4DA-DE00-4339-A79F-DA901B5892BE}" type="presParOf" srcId="{ED86A20B-B8A5-42C2-87E5-7417ECE7272A}" destId="{E683F002-88E7-41F2-BBD7-E3B851FCF30C}" srcOrd="0" destOrd="0" presId="urn:microsoft.com/office/officeart/2005/8/layout/vList4"/>
    <dgm:cxn modelId="{86876C62-9A1D-4DB5-99BE-6BB593BC0EC2}" type="presParOf" srcId="{ED86A20B-B8A5-42C2-87E5-7417ECE7272A}" destId="{FAE7C2F1-25ED-4E3B-9997-746B0F7B9B80}" srcOrd="1" destOrd="0" presId="urn:microsoft.com/office/officeart/2005/8/layout/vList4"/>
    <dgm:cxn modelId="{105532E1-B1E0-4581-AF0A-A456EFC86199}" type="presParOf" srcId="{ED86A20B-B8A5-42C2-87E5-7417ECE7272A}" destId="{53942E44-AD72-49FF-8AC2-1F7849A75D3E}" srcOrd="2" destOrd="0" presId="urn:microsoft.com/office/officeart/2005/8/layout/vList4"/>
    <dgm:cxn modelId="{98A6727E-0FD1-4B9C-8DF1-E6B1A5E4DA5D}" type="presParOf" srcId="{005AFDEC-6B15-4D54-BF7D-B5D3AD9628BA}" destId="{DE761FFE-3395-4B6B-8662-B32AF686B4A8}" srcOrd="3" destOrd="0" presId="urn:microsoft.com/office/officeart/2005/8/layout/vList4"/>
    <dgm:cxn modelId="{440596D1-7246-4F32-B9A3-DBFAADA7CBA8}" type="presParOf" srcId="{005AFDEC-6B15-4D54-BF7D-B5D3AD9628BA}" destId="{1F39847A-099E-4BED-982B-314C48A56F5A}" srcOrd="4" destOrd="0" presId="urn:microsoft.com/office/officeart/2005/8/layout/vList4"/>
    <dgm:cxn modelId="{23151C49-6B93-4BC6-9D9A-ED4E2373CA79}" type="presParOf" srcId="{1F39847A-099E-4BED-982B-314C48A56F5A}" destId="{24CA2AB0-0B83-48C6-8A80-0A4F49AB0483}" srcOrd="0" destOrd="0" presId="urn:microsoft.com/office/officeart/2005/8/layout/vList4"/>
    <dgm:cxn modelId="{850EF0CC-E307-4921-B6D3-20502E9BA631}" type="presParOf" srcId="{1F39847A-099E-4BED-982B-314C48A56F5A}" destId="{8C403381-B91B-473A-A88B-FE355DA7E560}" srcOrd="1" destOrd="0" presId="urn:microsoft.com/office/officeart/2005/8/layout/vList4"/>
    <dgm:cxn modelId="{75F29836-88FA-452B-AE7B-C4258CC01380}" type="presParOf" srcId="{1F39847A-099E-4BED-982B-314C48A56F5A}" destId="{732B1BE6-0614-492B-9715-EB8B39A72026}" srcOrd="2" destOrd="0" presId="urn:microsoft.com/office/officeart/2005/8/layout/vList4"/>
    <dgm:cxn modelId="{817BF8A1-C37F-4D08-8C95-33D14044140C}" type="presParOf" srcId="{005AFDEC-6B15-4D54-BF7D-B5D3AD9628BA}" destId="{55CF715F-12B1-4840-B7DE-1588682B9228}" srcOrd="5" destOrd="0" presId="urn:microsoft.com/office/officeart/2005/8/layout/vList4"/>
    <dgm:cxn modelId="{1396B79C-7604-4BB5-B01B-AED2E019E9E1}" type="presParOf" srcId="{005AFDEC-6B15-4D54-BF7D-B5D3AD9628BA}" destId="{52E8A37C-1236-4A29-BBCD-ED5CE287E796}" srcOrd="6" destOrd="0" presId="urn:microsoft.com/office/officeart/2005/8/layout/vList4"/>
    <dgm:cxn modelId="{FCA687DA-CB23-496B-B35C-8D898D4F03CC}" type="presParOf" srcId="{52E8A37C-1236-4A29-BBCD-ED5CE287E796}" destId="{9F680188-F82A-452C-B788-0205FF94DFED}" srcOrd="0" destOrd="0" presId="urn:microsoft.com/office/officeart/2005/8/layout/vList4"/>
    <dgm:cxn modelId="{C67723DA-30A0-416A-8D88-08AE969461AA}" type="presParOf" srcId="{52E8A37C-1236-4A29-BBCD-ED5CE287E796}" destId="{A7BECF33-9903-4E9C-8A9C-D6A62C80C47F}" srcOrd="1" destOrd="0" presId="urn:microsoft.com/office/officeart/2005/8/layout/vList4"/>
    <dgm:cxn modelId="{4D6E99EC-8C16-41BE-8DB5-4A11F3B19AA8}" type="presParOf" srcId="{52E8A37C-1236-4A29-BBCD-ED5CE287E796}" destId="{8E10F517-0E19-43E5-9B84-F01CB6E85308}" srcOrd="2" destOrd="0" presId="urn:microsoft.com/office/officeart/2005/8/layout/vList4"/>
    <dgm:cxn modelId="{7F225B10-AD99-4F3C-A368-FD577DEF471A}" type="presParOf" srcId="{005AFDEC-6B15-4D54-BF7D-B5D3AD9628BA}" destId="{A1F8E690-CE65-4F81-BCD1-7084CC580C3C}" srcOrd="7" destOrd="0" presId="urn:microsoft.com/office/officeart/2005/8/layout/vList4"/>
    <dgm:cxn modelId="{4D016763-2F86-4697-9232-EAAA29A8DCBA}" type="presParOf" srcId="{005AFDEC-6B15-4D54-BF7D-B5D3AD9628BA}" destId="{BCB51DFD-7AE7-43CE-BC92-588C642B3789}" srcOrd="8" destOrd="0" presId="urn:microsoft.com/office/officeart/2005/8/layout/vList4"/>
    <dgm:cxn modelId="{9982787C-B14B-4E00-8BEC-C90CD630E5B5}" type="presParOf" srcId="{BCB51DFD-7AE7-43CE-BC92-588C642B3789}" destId="{B08C4244-01BD-4F7F-BE13-121D38771F88}" srcOrd="0" destOrd="0" presId="urn:microsoft.com/office/officeart/2005/8/layout/vList4"/>
    <dgm:cxn modelId="{8CAFAC7A-5E03-44BA-8C44-0A6D45643BCA}" type="presParOf" srcId="{BCB51DFD-7AE7-43CE-BC92-588C642B3789}" destId="{06C6F98A-D2EC-4605-BB1F-F87E9E67418F}" srcOrd="1" destOrd="0" presId="urn:microsoft.com/office/officeart/2005/8/layout/vList4"/>
    <dgm:cxn modelId="{07C40D9D-C881-44B2-AADB-8BC524CCD6A7}" type="presParOf" srcId="{BCB51DFD-7AE7-43CE-BC92-588C642B3789}" destId="{C4BC0EAC-3037-4AD4-B404-3952FF2BFC24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C8305A6-E9E0-46D0-8E11-FEF2B28FF5C5}" type="doc">
      <dgm:prSet loTypeId="urn:microsoft.com/office/officeart/2005/8/layout/radial5" loCatId="cycle" qsTypeId="urn:microsoft.com/office/officeart/2005/8/quickstyle/3d2#1" qsCatId="3D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7262A075-8147-4969-A52D-C17C4DA910C5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rgbClr val="FFFF00"/>
        </a:solidFill>
      </dgm:spPr>
      <dgm:t>
        <a:bodyPr/>
        <a:lstStyle/>
        <a:p>
          <a:pPr algn="ctr"/>
          <a:r>
            <a:rPr lang="ru-RU" sz="1600" b="1" baseline="0" dirty="0"/>
            <a:t>Жилищно-коммунальное хозяйство</a:t>
          </a:r>
        </a:p>
      </dgm:t>
    </dgm:pt>
    <dgm:pt modelId="{AA5F2436-70E1-4BB4-A9E5-E00BD5A0C7C8}" type="parTrans" cxnId="{CAEE4C0A-38BB-4290-9F09-7146A11ECCE1}">
      <dgm:prSet/>
      <dgm:spPr/>
      <dgm:t>
        <a:bodyPr/>
        <a:lstStyle/>
        <a:p>
          <a:pPr algn="ctr"/>
          <a:endParaRPr lang="ru-RU"/>
        </a:p>
      </dgm:t>
    </dgm:pt>
    <dgm:pt modelId="{A34CFE78-7DF4-45A4-8EAB-F8786CA4CB6A}" type="sibTrans" cxnId="{CAEE4C0A-38BB-4290-9F09-7146A11ECCE1}">
      <dgm:prSet/>
      <dgm:spPr/>
      <dgm:t>
        <a:bodyPr/>
        <a:lstStyle/>
        <a:p>
          <a:pPr algn="ctr"/>
          <a:endParaRPr lang="ru-RU"/>
        </a:p>
      </dgm:t>
    </dgm:pt>
    <dgm:pt modelId="{7B87C6A4-EE2A-48FC-92B0-A0FD0699DC38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solidFill>
          <a:srgbClr val="66FFCC"/>
        </a:solidFill>
      </dgm:spPr>
      <dgm:t>
        <a:bodyPr/>
        <a:lstStyle/>
        <a:p>
          <a:pPr algn="ctr"/>
          <a:r>
            <a:rPr lang="ru-RU" sz="1600" b="1" baseline="0" dirty="0"/>
            <a:t>Мероприятия в области</a:t>
          </a:r>
        </a:p>
        <a:p>
          <a:pPr algn="ctr"/>
          <a:r>
            <a:rPr lang="ru-RU" sz="1600" b="1" baseline="0" dirty="0"/>
            <a:t> жилищного хозяйства  </a:t>
          </a:r>
        </a:p>
        <a:p>
          <a:pPr algn="ctr"/>
          <a:r>
            <a:rPr lang="ru-RU" sz="1600" b="1" baseline="0" dirty="0"/>
            <a:t>19,0 %</a:t>
          </a:r>
        </a:p>
      </dgm:t>
    </dgm:pt>
    <dgm:pt modelId="{B17B1B2B-17AF-4814-8940-715F9B86536C}" type="parTrans" cxnId="{D0D60385-5741-4943-80D3-275E40499084}">
      <dgm:prSet/>
      <dgm:spPr/>
      <dgm:t>
        <a:bodyPr/>
        <a:lstStyle/>
        <a:p>
          <a:pPr algn="ctr"/>
          <a:endParaRPr lang="ru-RU" dirty="0"/>
        </a:p>
      </dgm:t>
    </dgm:pt>
    <dgm:pt modelId="{82F83436-856A-4864-866A-BF1969C265B4}" type="sibTrans" cxnId="{D0D60385-5741-4943-80D3-275E40499084}">
      <dgm:prSet/>
      <dgm:spPr/>
      <dgm:t>
        <a:bodyPr/>
        <a:lstStyle/>
        <a:p>
          <a:pPr algn="ctr"/>
          <a:endParaRPr lang="ru-RU"/>
        </a:p>
      </dgm:t>
    </dgm:pt>
    <dgm:pt modelId="{AE29DFA1-BF4B-4FD0-9CCB-DFEEC2D7E506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ru-RU" sz="1600" b="1" baseline="0" dirty="0"/>
            <a:t>Мероприятия в области коммунального хозяйства -30,8 %</a:t>
          </a:r>
        </a:p>
      </dgm:t>
    </dgm:pt>
    <dgm:pt modelId="{7A6E36A0-A6E1-4697-8D86-AB018A3C5679}" type="parTrans" cxnId="{DFA1E8DC-1C94-4750-9117-038728A9738E}">
      <dgm:prSet/>
      <dgm:spPr/>
      <dgm:t>
        <a:bodyPr/>
        <a:lstStyle/>
        <a:p>
          <a:pPr algn="ctr"/>
          <a:endParaRPr lang="ru-RU" dirty="0"/>
        </a:p>
      </dgm:t>
    </dgm:pt>
    <dgm:pt modelId="{F414DEDE-3D46-41AD-9A8E-E1825E839C1A}" type="sibTrans" cxnId="{DFA1E8DC-1C94-4750-9117-038728A9738E}">
      <dgm:prSet/>
      <dgm:spPr/>
      <dgm:t>
        <a:bodyPr/>
        <a:lstStyle/>
        <a:p>
          <a:pPr algn="ctr"/>
          <a:endParaRPr lang="ru-RU"/>
        </a:p>
      </dgm:t>
    </dgm:pt>
    <dgm:pt modelId="{8C29D6EA-0946-4F89-A4BF-2CB888FA3D08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ru-RU" sz="1600" b="1" baseline="0" dirty="0">
              <a:solidFill>
                <a:schemeClr val="tx1"/>
              </a:solidFill>
            </a:rPr>
            <a:t>Благоустройство -      </a:t>
          </a:r>
        </a:p>
        <a:p>
          <a:pPr algn="ctr"/>
          <a:r>
            <a:rPr lang="ru-RU" sz="1600" b="1" baseline="0" dirty="0">
              <a:solidFill>
                <a:schemeClr val="tx1"/>
              </a:solidFill>
            </a:rPr>
            <a:t>47,5%</a:t>
          </a:r>
        </a:p>
      </dgm:t>
    </dgm:pt>
    <dgm:pt modelId="{6BB75452-7382-4A31-AD57-4B0BB117B7B4}" type="parTrans" cxnId="{37663180-2E48-4DE4-B5D6-242E63440246}">
      <dgm:prSet/>
      <dgm:spPr/>
      <dgm:t>
        <a:bodyPr/>
        <a:lstStyle/>
        <a:p>
          <a:pPr algn="ctr"/>
          <a:endParaRPr lang="ru-RU" dirty="0"/>
        </a:p>
      </dgm:t>
    </dgm:pt>
    <dgm:pt modelId="{30BDB7BE-6DBF-4731-AB27-D705D349A65A}" type="sibTrans" cxnId="{37663180-2E48-4DE4-B5D6-242E63440246}">
      <dgm:prSet/>
      <dgm:spPr/>
      <dgm:t>
        <a:bodyPr/>
        <a:lstStyle/>
        <a:p>
          <a:pPr algn="ctr"/>
          <a:endParaRPr lang="ru-RU"/>
        </a:p>
      </dgm:t>
    </dgm:pt>
    <dgm:pt modelId="{311D3392-190B-42B4-8434-05FA8C9A8899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solidFill>
          <a:srgbClr val="66FFCC"/>
        </a:solidFill>
      </dgm:spPr>
      <dgm:t>
        <a:bodyPr/>
        <a:lstStyle/>
        <a:p>
          <a:pPr algn="ctr"/>
          <a:endParaRPr lang="ru-RU" sz="1200" b="1" baseline="0" dirty="0"/>
        </a:p>
      </dgm:t>
    </dgm:pt>
    <dgm:pt modelId="{61210CA9-7BFB-4ECC-9B02-8873E8000705}" type="parTrans" cxnId="{071B1EC6-3056-47C5-9802-BBF507E520FF}">
      <dgm:prSet/>
      <dgm:spPr/>
      <dgm:t>
        <a:bodyPr/>
        <a:lstStyle/>
        <a:p>
          <a:pPr algn="ctr"/>
          <a:endParaRPr lang="ru-RU"/>
        </a:p>
      </dgm:t>
    </dgm:pt>
    <dgm:pt modelId="{37CCC1C8-FDE0-4A27-B1DF-B697014E5009}" type="sibTrans" cxnId="{071B1EC6-3056-47C5-9802-BBF507E520FF}">
      <dgm:prSet/>
      <dgm:spPr/>
      <dgm:t>
        <a:bodyPr/>
        <a:lstStyle/>
        <a:p>
          <a:pPr algn="ctr"/>
          <a:endParaRPr lang="ru-RU"/>
        </a:p>
      </dgm:t>
    </dgm:pt>
    <dgm:pt modelId="{6A9AAD20-366C-4770-836E-9951F145CCB8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solidFill>
          <a:srgbClr val="FFC000"/>
        </a:solidFill>
      </dgm:spPr>
      <dgm:t>
        <a:bodyPr/>
        <a:lstStyle/>
        <a:p>
          <a:r>
            <a:rPr lang="ru-RU" sz="1600" b="1" dirty="0"/>
            <a:t>Другие вопросы в области ЖКХ </a:t>
          </a:r>
        </a:p>
        <a:p>
          <a:r>
            <a:rPr lang="ru-RU" sz="1600" b="1" dirty="0"/>
            <a:t>2,7 %</a:t>
          </a:r>
        </a:p>
      </dgm:t>
    </dgm:pt>
    <dgm:pt modelId="{6F587A8F-3927-4107-B182-9EF2A6D00BA3}" type="parTrans" cxnId="{F544B517-60F1-42E2-B485-688B658A02A2}">
      <dgm:prSet/>
      <dgm:spPr/>
      <dgm:t>
        <a:bodyPr/>
        <a:lstStyle/>
        <a:p>
          <a:endParaRPr lang="ru-RU"/>
        </a:p>
      </dgm:t>
    </dgm:pt>
    <dgm:pt modelId="{CF198860-7EF9-4E27-9ED4-DE07FA8ED117}" type="sibTrans" cxnId="{F544B517-60F1-42E2-B485-688B658A02A2}">
      <dgm:prSet/>
      <dgm:spPr/>
      <dgm:t>
        <a:bodyPr/>
        <a:lstStyle/>
        <a:p>
          <a:endParaRPr lang="ru-RU"/>
        </a:p>
      </dgm:t>
    </dgm:pt>
    <dgm:pt modelId="{C4E16FDF-A00A-46EF-919C-88A7AEE0D482}" type="pres">
      <dgm:prSet presAssocID="{FC8305A6-E9E0-46D0-8E11-FEF2B28FF5C5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FBFAE5C4-FC8E-4CF7-9479-0803FDFF1C28}" type="pres">
      <dgm:prSet presAssocID="{7262A075-8147-4969-A52D-C17C4DA910C5}" presName="centerShape" presStyleLbl="node0" presStyleIdx="0" presStyleCnt="1" custScaleX="206118" custScaleY="90488" custLinFactNeighborX="-1552" custLinFactNeighborY="7177"/>
      <dgm:spPr/>
    </dgm:pt>
    <dgm:pt modelId="{89914B90-9694-4787-8D04-DC3FFA5DAB3D}" type="pres">
      <dgm:prSet presAssocID="{B17B1B2B-17AF-4814-8940-715F9B86536C}" presName="parTrans" presStyleLbl="sibTrans2D1" presStyleIdx="0" presStyleCnt="4"/>
      <dgm:spPr/>
    </dgm:pt>
    <dgm:pt modelId="{F94868C6-7D6F-421D-AAFC-AABB7C38A443}" type="pres">
      <dgm:prSet presAssocID="{B17B1B2B-17AF-4814-8940-715F9B86536C}" presName="connectorText" presStyleLbl="sibTrans2D1" presStyleIdx="0" presStyleCnt="4"/>
      <dgm:spPr/>
    </dgm:pt>
    <dgm:pt modelId="{C03A8C22-0F0D-4918-9651-775401A6E4F0}" type="pres">
      <dgm:prSet presAssocID="{7B87C6A4-EE2A-48FC-92B0-A0FD0699DC38}" presName="node" presStyleLbl="node1" presStyleIdx="0" presStyleCnt="4" custScaleX="229929" custScaleY="131029" custRadScaleRad="76487" custRadScaleInc="-2318">
        <dgm:presLayoutVars>
          <dgm:bulletEnabled val="1"/>
        </dgm:presLayoutVars>
      </dgm:prSet>
      <dgm:spPr/>
    </dgm:pt>
    <dgm:pt modelId="{72B44983-02DA-4E02-A0B7-8166FBECF753}" type="pres">
      <dgm:prSet presAssocID="{7A6E36A0-A6E1-4697-8D86-AB018A3C5679}" presName="parTrans" presStyleLbl="sibTrans2D1" presStyleIdx="1" presStyleCnt="4"/>
      <dgm:spPr/>
    </dgm:pt>
    <dgm:pt modelId="{025574FB-C664-42EC-8E0F-E29BEA2B9EA1}" type="pres">
      <dgm:prSet presAssocID="{7A6E36A0-A6E1-4697-8D86-AB018A3C5679}" presName="connectorText" presStyleLbl="sibTrans2D1" presStyleIdx="1" presStyleCnt="4"/>
      <dgm:spPr/>
    </dgm:pt>
    <dgm:pt modelId="{2550CC62-F452-4A1D-88DD-67878C89B4EA}" type="pres">
      <dgm:prSet presAssocID="{AE29DFA1-BF4B-4FD0-9CCB-DFEEC2D7E506}" presName="node" presStyleLbl="node1" presStyleIdx="1" presStyleCnt="4" custScaleX="174107" custScaleY="197139" custRadScaleRad="149543" custRadScaleInc="24563">
        <dgm:presLayoutVars>
          <dgm:bulletEnabled val="1"/>
        </dgm:presLayoutVars>
      </dgm:prSet>
      <dgm:spPr/>
    </dgm:pt>
    <dgm:pt modelId="{AC0FDAE7-E03B-41F8-B20B-173D8D679262}" type="pres">
      <dgm:prSet presAssocID="{6BB75452-7382-4A31-AD57-4B0BB117B7B4}" presName="parTrans" presStyleLbl="sibTrans2D1" presStyleIdx="2" presStyleCnt="4"/>
      <dgm:spPr/>
    </dgm:pt>
    <dgm:pt modelId="{F2234AD4-481B-468F-91DF-9726466C3909}" type="pres">
      <dgm:prSet presAssocID="{6BB75452-7382-4A31-AD57-4B0BB117B7B4}" presName="connectorText" presStyleLbl="sibTrans2D1" presStyleIdx="2" presStyleCnt="4"/>
      <dgm:spPr/>
    </dgm:pt>
    <dgm:pt modelId="{F4D439E6-BE96-4B51-9572-B083C3081BEC}" type="pres">
      <dgm:prSet presAssocID="{8C29D6EA-0946-4F89-A4BF-2CB888FA3D08}" presName="node" presStyleLbl="node1" presStyleIdx="2" presStyleCnt="4" custScaleX="196426" custScaleY="201586" custRadScaleRad="151641" custRadScaleInc="177325">
        <dgm:presLayoutVars>
          <dgm:bulletEnabled val="1"/>
        </dgm:presLayoutVars>
      </dgm:prSet>
      <dgm:spPr/>
    </dgm:pt>
    <dgm:pt modelId="{09C3B58D-C81C-4FB0-AF09-E955EF11A426}" type="pres">
      <dgm:prSet presAssocID="{6F587A8F-3927-4107-B182-9EF2A6D00BA3}" presName="parTrans" presStyleLbl="sibTrans2D1" presStyleIdx="3" presStyleCnt="4"/>
      <dgm:spPr/>
    </dgm:pt>
    <dgm:pt modelId="{AC037878-2894-4AB1-9772-BBFB05278E37}" type="pres">
      <dgm:prSet presAssocID="{6F587A8F-3927-4107-B182-9EF2A6D00BA3}" presName="connectorText" presStyleLbl="sibTrans2D1" presStyleIdx="3" presStyleCnt="4"/>
      <dgm:spPr/>
    </dgm:pt>
    <dgm:pt modelId="{9499CFC4-3DA7-4CF5-A363-4EEE15B449F5}" type="pres">
      <dgm:prSet presAssocID="{6A9AAD20-366C-4770-836E-9951F145CCB8}" presName="node" presStyleLbl="node1" presStyleIdx="3" presStyleCnt="4" custScaleX="223332" custRadScaleRad="110576" custRadScaleInc="-181993">
        <dgm:presLayoutVars>
          <dgm:bulletEnabled val="1"/>
        </dgm:presLayoutVars>
      </dgm:prSet>
      <dgm:spPr/>
    </dgm:pt>
  </dgm:ptLst>
  <dgm:cxnLst>
    <dgm:cxn modelId="{B47E3006-88FE-4ABB-88CD-365C0C827849}" type="presOf" srcId="{6A9AAD20-366C-4770-836E-9951F145CCB8}" destId="{9499CFC4-3DA7-4CF5-A363-4EEE15B449F5}" srcOrd="0" destOrd="0" presId="urn:microsoft.com/office/officeart/2005/8/layout/radial5"/>
    <dgm:cxn modelId="{CAEE4C0A-38BB-4290-9F09-7146A11ECCE1}" srcId="{FC8305A6-E9E0-46D0-8E11-FEF2B28FF5C5}" destId="{7262A075-8147-4969-A52D-C17C4DA910C5}" srcOrd="0" destOrd="0" parTransId="{AA5F2436-70E1-4BB4-A9E5-E00BD5A0C7C8}" sibTransId="{A34CFE78-7DF4-45A4-8EAB-F8786CA4CB6A}"/>
    <dgm:cxn modelId="{F544B517-60F1-42E2-B485-688B658A02A2}" srcId="{7262A075-8147-4969-A52D-C17C4DA910C5}" destId="{6A9AAD20-366C-4770-836E-9951F145CCB8}" srcOrd="3" destOrd="0" parTransId="{6F587A8F-3927-4107-B182-9EF2A6D00BA3}" sibTransId="{CF198860-7EF9-4E27-9ED4-DE07FA8ED117}"/>
    <dgm:cxn modelId="{2ABAAD25-0D77-4A22-912C-78BB499B5DAF}" type="presOf" srcId="{7A6E36A0-A6E1-4697-8D86-AB018A3C5679}" destId="{72B44983-02DA-4E02-A0B7-8166FBECF753}" srcOrd="0" destOrd="0" presId="urn:microsoft.com/office/officeart/2005/8/layout/radial5"/>
    <dgm:cxn modelId="{FDC79D32-7D42-4D3B-ABC2-21FE80286EFF}" type="presOf" srcId="{B17B1B2B-17AF-4814-8940-715F9B86536C}" destId="{89914B90-9694-4787-8D04-DC3FFA5DAB3D}" srcOrd="0" destOrd="0" presId="urn:microsoft.com/office/officeart/2005/8/layout/radial5"/>
    <dgm:cxn modelId="{F6D30B60-7370-4287-958A-42495FA2FA69}" type="presOf" srcId="{FC8305A6-E9E0-46D0-8E11-FEF2B28FF5C5}" destId="{C4E16FDF-A00A-46EF-919C-88A7AEE0D482}" srcOrd="0" destOrd="0" presId="urn:microsoft.com/office/officeart/2005/8/layout/radial5"/>
    <dgm:cxn modelId="{F9A0BA72-652C-4227-8B3B-0DD3845C47BF}" type="presOf" srcId="{6F587A8F-3927-4107-B182-9EF2A6D00BA3}" destId="{09C3B58D-C81C-4FB0-AF09-E955EF11A426}" srcOrd="0" destOrd="0" presId="urn:microsoft.com/office/officeart/2005/8/layout/radial5"/>
    <dgm:cxn modelId="{07A5C152-6D91-42CD-8F69-553234C97E5E}" type="presOf" srcId="{AE29DFA1-BF4B-4FD0-9CCB-DFEEC2D7E506}" destId="{2550CC62-F452-4A1D-88DD-67878C89B4EA}" srcOrd="0" destOrd="0" presId="urn:microsoft.com/office/officeart/2005/8/layout/radial5"/>
    <dgm:cxn modelId="{AD9A0854-3AC6-4A11-8E1C-8BC85D7AE58A}" type="presOf" srcId="{7A6E36A0-A6E1-4697-8D86-AB018A3C5679}" destId="{025574FB-C664-42EC-8E0F-E29BEA2B9EA1}" srcOrd="1" destOrd="0" presId="urn:microsoft.com/office/officeart/2005/8/layout/radial5"/>
    <dgm:cxn modelId="{53195C77-953E-4F2D-9725-ABF93BF95226}" type="presOf" srcId="{6BB75452-7382-4A31-AD57-4B0BB117B7B4}" destId="{F2234AD4-481B-468F-91DF-9726466C3909}" srcOrd="1" destOrd="0" presId="urn:microsoft.com/office/officeart/2005/8/layout/radial5"/>
    <dgm:cxn modelId="{77F31F79-1678-438A-8CB9-80E9C2880E16}" type="presOf" srcId="{6BB75452-7382-4A31-AD57-4B0BB117B7B4}" destId="{AC0FDAE7-E03B-41F8-B20B-173D8D679262}" srcOrd="0" destOrd="0" presId="urn:microsoft.com/office/officeart/2005/8/layout/radial5"/>
    <dgm:cxn modelId="{37663180-2E48-4DE4-B5D6-242E63440246}" srcId="{7262A075-8147-4969-A52D-C17C4DA910C5}" destId="{8C29D6EA-0946-4F89-A4BF-2CB888FA3D08}" srcOrd="2" destOrd="0" parTransId="{6BB75452-7382-4A31-AD57-4B0BB117B7B4}" sibTransId="{30BDB7BE-6DBF-4731-AB27-D705D349A65A}"/>
    <dgm:cxn modelId="{93F02284-080A-47AC-A47F-A10FCB559A0E}" type="presOf" srcId="{6F587A8F-3927-4107-B182-9EF2A6D00BA3}" destId="{AC037878-2894-4AB1-9772-BBFB05278E37}" srcOrd="1" destOrd="0" presId="urn:microsoft.com/office/officeart/2005/8/layout/radial5"/>
    <dgm:cxn modelId="{D0D60385-5741-4943-80D3-275E40499084}" srcId="{7262A075-8147-4969-A52D-C17C4DA910C5}" destId="{7B87C6A4-EE2A-48FC-92B0-A0FD0699DC38}" srcOrd="0" destOrd="0" parTransId="{B17B1B2B-17AF-4814-8940-715F9B86536C}" sibTransId="{82F83436-856A-4864-866A-BF1969C265B4}"/>
    <dgm:cxn modelId="{5937F2B2-4C1E-4633-AD3B-D41644BA1412}" type="presOf" srcId="{7262A075-8147-4969-A52D-C17C4DA910C5}" destId="{FBFAE5C4-FC8E-4CF7-9479-0803FDFF1C28}" srcOrd="0" destOrd="0" presId="urn:microsoft.com/office/officeart/2005/8/layout/radial5"/>
    <dgm:cxn modelId="{6EBC91B3-85C8-4D94-BD30-8BFB348BC732}" type="presOf" srcId="{7B87C6A4-EE2A-48FC-92B0-A0FD0699DC38}" destId="{C03A8C22-0F0D-4918-9651-775401A6E4F0}" srcOrd="0" destOrd="0" presId="urn:microsoft.com/office/officeart/2005/8/layout/radial5"/>
    <dgm:cxn modelId="{071B1EC6-3056-47C5-9802-BBF507E520FF}" srcId="{7B87C6A4-EE2A-48FC-92B0-A0FD0699DC38}" destId="{311D3392-190B-42B4-8434-05FA8C9A8899}" srcOrd="0" destOrd="0" parTransId="{61210CA9-7BFB-4ECC-9B02-8873E8000705}" sibTransId="{37CCC1C8-FDE0-4A27-B1DF-B697014E5009}"/>
    <dgm:cxn modelId="{953C2BC6-EDBF-441B-8A8D-78A61D8B1A79}" type="presOf" srcId="{8C29D6EA-0946-4F89-A4BF-2CB888FA3D08}" destId="{F4D439E6-BE96-4B51-9572-B083C3081BEC}" srcOrd="0" destOrd="0" presId="urn:microsoft.com/office/officeart/2005/8/layout/radial5"/>
    <dgm:cxn modelId="{B29130CE-661F-463E-98E7-6C8483299C8B}" type="presOf" srcId="{311D3392-190B-42B4-8434-05FA8C9A8899}" destId="{C03A8C22-0F0D-4918-9651-775401A6E4F0}" srcOrd="0" destOrd="1" presId="urn:microsoft.com/office/officeart/2005/8/layout/radial5"/>
    <dgm:cxn modelId="{DFA1E8DC-1C94-4750-9117-038728A9738E}" srcId="{7262A075-8147-4969-A52D-C17C4DA910C5}" destId="{AE29DFA1-BF4B-4FD0-9CCB-DFEEC2D7E506}" srcOrd="1" destOrd="0" parTransId="{7A6E36A0-A6E1-4697-8D86-AB018A3C5679}" sibTransId="{F414DEDE-3D46-41AD-9A8E-E1825E839C1A}"/>
    <dgm:cxn modelId="{E5BCAEFD-52A8-408C-B0CE-FB1044E354AE}" type="presOf" srcId="{B17B1B2B-17AF-4814-8940-715F9B86536C}" destId="{F94868C6-7D6F-421D-AAFC-AABB7C38A443}" srcOrd="1" destOrd="0" presId="urn:microsoft.com/office/officeart/2005/8/layout/radial5"/>
    <dgm:cxn modelId="{308B2132-9D52-4803-8794-3CA9E508DFC1}" type="presParOf" srcId="{C4E16FDF-A00A-46EF-919C-88A7AEE0D482}" destId="{FBFAE5C4-FC8E-4CF7-9479-0803FDFF1C28}" srcOrd="0" destOrd="0" presId="urn:microsoft.com/office/officeart/2005/8/layout/radial5"/>
    <dgm:cxn modelId="{30C71B29-90FE-4F8C-94CF-144E6CA247AD}" type="presParOf" srcId="{C4E16FDF-A00A-46EF-919C-88A7AEE0D482}" destId="{89914B90-9694-4787-8D04-DC3FFA5DAB3D}" srcOrd="1" destOrd="0" presId="urn:microsoft.com/office/officeart/2005/8/layout/radial5"/>
    <dgm:cxn modelId="{507847D9-9D60-4FC6-8485-2AF5CEC0158F}" type="presParOf" srcId="{89914B90-9694-4787-8D04-DC3FFA5DAB3D}" destId="{F94868C6-7D6F-421D-AAFC-AABB7C38A443}" srcOrd="0" destOrd="0" presId="urn:microsoft.com/office/officeart/2005/8/layout/radial5"/>
    <dgm:cxn modelId="{C1262632-3A57-45C7-9D89-A63D1E509BB4}" type="presParOf" srcId="{C4E16FDF-A00A-46EF-919C-88A7AEE0D482}" destId="{C03A8C22-0F0D-4918-9651-775401A6E4F0}" srcOrd="2" destOrd="0" presId="urn:microsoft.com/office/officeart/2005/8/layout/radial5"/>
    <dgm:cxn modelId="{BB3194FF-3168-42C9-8EF2-D79023B443F2}" type="presParOf" srcId="{C4E16FDF-A00A-46EF-919C-88A7AEE0D482}" destId="{72B44983-02DA-4E02-A0B7-8166FBECF753}" srcOrd="3" destOrd="0" presId="urn:microsoft.com/office/officeart/2005/8/layout/radial5"/>
    <dgm:cxn modelId="{661BFCB7-540D-4179-9591-BE4D9DF50C79}" type="presParOf" srcId="{72B44983-02DA-4E02-A0B7-8166FBECF753}" destId="{025574FB-C664-42EC-8E0F-E29BEA2B9EA1}" srcOrd="0" destOrd="0" presId="urn:microsoft.com/office/officeart/2005/8/layout/radial5"/>
    <dgm:cxn modelId="{5BA98B2C-5488-4FF2-B7D6-266BD23A5F93}" type="presParOf" srcId="{C4E16FDF-A00A-46EF-919C-88A7AEE0D482}" destId="{2550CC62-F452-4A1D-88DD-67878C89B4EA}" srcOrd="4" destOrd="0" presId="urn:microsoft.com/office/officeart/2005/8/layout/radial5"/>
    <dgm:cxn modelId="{350A100A-4EBA-45E1-BC68-235A22E90068}" type="presParOf" srcId="{C4E16FDF-A00A-46EF-919C-88A7AEE0D482}" destId="{AC0FDAE7-E03B-41F8-B20B-173D8D679262}" srcOrd="5" destOrd="0" presId="urn:microsoft.com/office/officeart/2005/8/layout/radial5"/>
    <dgm:cxn modelId="{E6506981-AEC5-44BF-93F4-EC43EBE89943}" type="presParOf" srcId="{AC0FDAE7-E03B-41F8-B20B-173D8D679262}" destId="{F2234AD4-481B-468F-91DF-9726466C3909}" srcOrd="0" destOrd="0" presId="urn:microsoft.com/office/officeart/2005/8/layout/radial5"/>
    <dgm:cxn modelId="{9D50533E-A5BA-43FA-99F1-3CB04D318C8C}" type="presParOf" srcId="{C4E16FDF-A00A-46EF-919C-88A7AEE0D482}" destId="{F4D439E6-BE96-4B51-9572-B083C3081BEC}" srcOrd="6" destOrd="0" presId="urn:microsoft.com/office/officeart/2005/8/layout/radial5"/>
    <dgm:cxn modelId="{4BDB64A2-DFC1-45E1-8EF1-5E8D38DA8A3B}" type="presParOf" srcId="{C4E16FDF-A00A-46EF-919C-88A7AEE0D482}" destId="{09C3B58D-C81C-4FB0-AF09-E955EF11A426}" srcOrd="7" destOrd="0" presId="urn:microsoft.com/office/officeart/2005/8/layout/radial5"/>
    <dgm:cxn modelId="{7C50D509-5328-4184-B67E-C113CB13520D}" type="presParOf" srcId="{09C3B58D-C81C-4FB0-AF09-E955EF11A426}" destId="{AC037878-2894-4AB1-9772-BBFB05278E37}" srcOrd="0" destOrd="0" presId="urn:microsoft.com/office/officeart/2005/8/layout/radial5"/>
    <dgm:cxn modelId="{8E3EA0BA-DA2D-4A0E-BE14-F1EB418A0884}" type="presParOf" srcId="{C4E16FDF-A00A-46EF-919C-88A7AEE0D482}" destId="{9499CFC4-3DA7-4CF5-A363-4EEE15B449F5}" srcOrd="8" destOrd="0" presId="urn:microsoft.com/office/officeart/2005/8/layout/radial5"/>
  </dgm:cxnLst>
  <dgm:bg>
    <a:blipFill>
      <a:blip xmlns:r="http://schemas.openxmlformats.org/officeDocument/2006/relationships" r:embed="rId1"/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C8305A6-E9E0-46D0-8E11-FEF2B28FF5C5}" type="doc">
      <dgm:prSet loTypeId="urn:microsoft.com/office/officeart/2005/8/layout/radial5" loCatId="cycle" qsTypeId="urn:microsoft.com/office/officeart/2005/8/quickstyle/3d2#2" qsCatId="3D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7262A075-8147-4969-A52D-C17C4DA910C5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algn="ctr"/>
          <a:r>
            <a:rPr lang="ru-RU" sz="1600" b="1" baseline="0" dirty="0"/>
            <a:t>Жилищно-коммунальное хозяйство</a:t>
          </a:r>
        </a:p>
      </dgm:t>
    </dgm:pt>
    <dgm:pt modelId="{AA5F2436-70E1-4BB4-A9E5-E00BD5A0C7C8}" type="parTrans" cxnId="{CAEE4C0A-38BB-4290-9F09-7146A11ECCE1}">
      <dgm:prSet/>
      <dgm:spPr/>
      <dgm:t>
        <a:bodyPr/>
        <a:lstStyle/>
        <a:p>
          <a:pPr algn="ctr"/>
          <a:endParaRPr lang="ru-RU"/>
        </a:p>
      </dgm:t>
    </dgm:pt>
    <dgm:pt modelId="{A34CFE78-7DF4-45A4-8EAB-F8786CA4CB6A}" type="sibTrans" cxnId="{CAEE4C0A-38BB-4290-9F09-7146A11ECCE1}">
      <dgm:prSet/>
      <dgm:spPr/>
      <dgm:t>
        <a:bodyPr/>
        <a:lstStyle/>
        <a:p>
          <a:pPr algn="ctr"/>
          <a:endParaRPr lang="ru-RU"/>
        </a:p>
      </dgm:t>
    </dgm:pt>
    <dgm:pt modelId="{7B87C6A4-EE2A-48FC-92B0-A0FD0699DC38}">
      <dgm:prSet phldrT="[Текст]" custT="1"/>
      <dgm:spPr>
        <a:solidFill>
          <a:srgbClr val="66FFCC"/>
        </a:solidFill>
      </dgm:spPr>
      <dgm:t>
        <a:bodyPr/>
        <a:lstStyle/>
        <a:p>
          <a:pPr algn="ctr"/>
          <a:r>
            <a:rPr lang="ru-RU" sz="1600" b="1" baseline="0" dirty="0"/>
            <a:t>Мероприятия в области</a:t>
          </a:r>
        </a:p>
        <a:p>
          <a:pPr algn="ctr"/>
          <a:r>
            <a:rPr lang="ru-RU" sz="1600" b="1" baseline="0" dirty="0"/>
            <a:t> жилищного хозяйства  </a:t>
          </a:r>
        </a:p>
        <a:p>
          <a:pPr algn="ctr"/>
          <a:r>
            <a:rPr lang="ru-RU" sz="1600" b="1" baseline="0" dirty="0"/>
            <a:t>19,0 %</a:t>
          </a:r>
        </a:p>
      </dgm:t>
    </dgm:pt>
    <dgm:pt modelId="{B17B1B2B-17AF-4814-8940-715F9B86536C}" type="parTrans" cxnId="{D0D60385-5741-4943-80D3-275E40499084}">
      <dgm:prSet/>
      <dgm:spPr/>
      <dgm:t>
        <a:bodyPr/>
        <a:lstStyle/>
        <a:p>
          <a:pPr algn="ctr"/>
          <a:endParaRPr lang="ru-RU" dirty="0"/>
        </a:p>
      </dgm:t>
    </dgm:pt>
    <dgm:pt modelId="{82F83436-856A-4864-866A-BF1969C265B4}" type="sibTrans" cxnId="{D0D60385-5741-4943-80D3-275E40499084}">
      <dgm:prSet/>
      <dgm:spPr/>
      <dgm:t>
        <a:bodyPr/>
        <a:lstStyle/>
        <a:p>
          <a:pPr algn="ctr"/>
          <a:endParaRPr lang="ru-RU"/>
        </a:p>
      </dgm:t>
    </dgm:pt>
    <dgm:pt modelId="{AE29DFA1-BF4B-4FD0-9CCB-DFEEC2D7E506}">
      <dgm:prSet custT="1"/>
      <dgm:spPr>
        <a:solidFill>
          <a:schemeClr val="bg2"/>
        </a:solidFill>
      </dgm:spPr>
      <dgm:t>
        <a:bodyPr/>
        <a:lstStyle/>
        <a:p>
          <a:pPr algn="ctr"/>
          <a:r>
            <a:rPr lang="ru-RU" sz="1600" b="1" baseline="0" dirty="0"/>
            <a:t>Мероприятия в области коммунального хозяйства -30,8 %</a:t>
          </a:r>
        </a:p>
      </dgm:t>
    </dgm:pt>
    <dgm:pt modelId="{7A6E36A0-A6E1-4697-8D86-AB018A3C5679}" type="parTrans" cxnId="{DFA1E8DC-1C94-4750-9117-038728A9738E}">
      <dgm:prSet/>
      <dgm:spPr/>
      <dgm:t>
        <a:bodyPr/>
        <a:lstStyle/>
        <a:p>
          <a:pPr algn="ctr"/>
          <a:endParaRPr lang="ru-RU" dirty="0"/>
        </a:p>
      </dgm:t>
    </dgm:pt>
    <dgm:pt modelId="{F414DEDE-3D46-41AD-9A8E-E1825E839C1A}" type="sibTrans" cxnId="{DFA1E8DC-1C94-4750-9117-038728A9738E}">
      <dgm:prSet/>
      <dgm:spPr/>
      <dgm:t>
        <a:bodyPr/>
        <a:lstStyle/>
        <a:p>
          <a:pPr algn="ctr"/>
          <a:endParaRPr lang="ru-RU"/>
        </a:p>
      </dgm:t>
    </dgm:pt>
    <dgm:pt modelId="{8C29D6EA-0946-4F89-A4BF-2CB888FA3D08}">
      <dgm:prSet custT="1"/>
      <dgm:spPr>
        <a:solidFill>
          <a:srgbClr val="92D050"/>
        </a:solidFill>
      </dgm:spPr>
      <dgm:t>
        <a:bodyPr/>
        <a:lstStyle/>
        <a:p>
          <a:pPr algn="ctr"/>
          <a:r>
            <a:rPr lang="ru-RU" sz="1600" b="1" baseline="0" dirty="0"/>
            <a:t>Благоустройство -      </a:t>
          </a:r>
        </a:p>
        <a:p>
          <a:pPr algn="ctr"/>
          <a:r>
            <a:rPr lang="ru-RU" sz="1600" b="1" baseline="0" dirty="0"/>
            <a:t>47,5%</a:t>
          </a:r>
        </a:p>
      </dgm:t>
    </dgm:pt>
    <dgm:pt modelId="{6BB75452-7382-4A31-AD57-4B0BB117B7B4}" type="parTrans" cxnId="{37663180-2E48-4DE4-B5D6-242E63440246}">
      <dgm:prSet/>
      <dgm:spPr/>
      <dgm:t>
        <a:bodyPr/>
        <a:lstStyle/>
        <a:p>
          <a:pPr algn="ctr"/>
          <a:endParaRPr lang="ru-RU" dirty="0"/>
        </a:p>
      </dgm:t>
    </dgm:pt>
    <dgm:pt modelId="{30BDB7BE-6DBF-4731-AB27-D705D349A65A}" type="sibTrans" cxnId="{37663180-2E48-4DE4-B5D6-242E63440246}">
      <dgm:prSet/>
      <dgm:spPr/>
      <dgm:t>
        <a:bodyPr/>
        <a:lstStyle/>
        <a:p>
          <a:pPr algn="ctr"/>
          <a:endParaRPr lang="ru-RU"/>
        </a:p>
      </dgm:t>
    </dgm:pt>
    <dgm:pt modelId="{311D3392-190B-42B4-8434-05FA8C9A8899}">
      <dgm:prSet custT="1"/>
      <dgm:spPr>
        <a:solidFill>
          <a:srgbClr val="66FFCC"/>
        </a:solidFill>
      </dgm:spPr>
      <dgm:t>
        <a:bodyPr/>
        <a:lstStyle/>
        <a:p>
          <a:pPr algn="ctr"/>
          <a:endParaRPr lang="ru-RU" sz="1200" b="1" baseline="0" dirty="0"/>
        </a:p>
      </dgm:t>
    </dgm:pt>
    <dgm:pt modelId="{61210CA9-7BFB-4ECC-9B02-8873E8000705}" type="parTrans" cxnId="{071B1EC6-3056-47C5-9802-BBF507E520FF}">
      <dgm:prSet/>
      <dgm:spPr/>
      <dgm:t>
        <a:bodyPr/>
        <a:lstStyle/>
        <a:p>
          <a:pPr algn="ctr"/>
          <a:endParaRPr lang="ru-RU"/>
        </a:p>
      </dgm:t>
    </dgm:pt>
    <dgm:pt modelId="{37CCC1C8-FDE0-4A27-B1DF-B697014E5009}" type="sibTrans" cxnId="{071B1EC6-3056-47C5-9802-BBF507E520FF}">
      <dgm:prSet/>
      <dgm:spPr/>
      <dgm:t>
        <a:bodyPr/>
        <a:lstStyle/>
        <a:p>
          <a:pPr algn="ctr"/>
          <a:endParaRPr lang="ru-RU"/>
        </a:p>
      </dgm:t>
    </dgm:pt>
    <dgm:pt modelId="{6A9AAD20-366C-4770-836E-9951F145CCB8}">
      <dgm:prSet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ru-RU" sz="1600" b="1" dirty="0"/>
            <a:t>Другие вопросы в области ЖКХ </a:t>
          </a:r>
        </a:p>
        <a:p>
          <a:r>
            <a:rPr lang="ru-RU" sz="1600" b="1" dirty="0"/>
            <a:t>2,7 %</a:t>
          </a:r>
        </a:p>
      </dgm:t>
    </dgm:pt>
    <dgm:pt modelId="{6F587A8F-3927-4107-B182-9EF2A6D00BA3}" type="parTrans" cxnId="{F544B517-60F1-42E2-B485-688B658A02A2}">
      <dgm:prSet/>
      <dgm:spPr/>
      <dgm:t>
        <a:bodyPr/>
        <a:lstStyle/>
        <a:p>
          <a:endParaRPr lang="ru-RU"/>
        </a:p>
      </dgm:t>
    </dgm:pt>
    <dgm:pt modelId="{CF198860-7EF9-4E27-9ED4-DE07FA8ED117}" type="sibTrans" cxnId="{F544B517-60F1-42E2-B485-688B658A02A2}">
      <dgm:prSet/>
      <dgm:spPr/>
      <dgm:t>
        <a:bodyPr/>
        <a:lstStyle/>
        <a:p>
          <a:endParaRPr lang="ru-RU"/>
        </a:p>
      </dgm:t>
    </dgm:pt>
    <dgm:pt modelId="{C4E16FDF-A00A-46EF-919C-88A7AEE0D482}" type="pres">
      <dgm:prSet presAssocID="{FC8305A6-E9E0-46D0-8E11-FEF2B28FF5C5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FBFAE5C4-FC8E-4CF7-9479-0803FDFF1C28}" type="pres">
      <dgm:prSet presAssocID="{7262A075-8147-4969-A52D-C17C4DA910C5}" presName="centerShape" presStyleLbl="node0" presStyleIdx="0" presStyleCnt="1" custScaleX="206118" custScaleY="90488" custLinFactNeighborX="-1552" custLinFactNeighborY="7177"/>
      <dgm:spPr/>
    </dgm:pt>
    <dgm:pt modelId="{89914B90-9694-4787-8D04-DC3FFA5DAB3D}" type="pres">
      <dgm:prSet presAssocID="{B17B1B2B-17AF-4814-8940-715F9B86536C}" presName="parTrans" presStyleLbl="sibTrans2D1" presStyleIdx="0" presStyleCnt="4"/>
      <dgm:spPr/>
    </dgm:pt>
    <dgm:pt modelId="{F94868C6-7D6F-421D-AAFC-AABB7C38A443}" type="pres">
      <dgm:prSet presAssocID="{B17B1B2B-17AF-4814-8940-715F9B86536C}" presName="connectorText" presStyleLbl="sibTrans2D1" presStyleIdx="0" presStyleCnt="4"/>
      <dgm:spPr/>
    </dgm:pt>
    <dgm:pt modelId="{C03A8C22-0F0D-4918-9651-775401A6E4F0}" type="pres">
      <dgm:prSet presAssocID="{7B87C6A4-EE2A-48FC-92B0-A0FD0699DC38}" presName="node" presStyleLbl="node1" presStyleIdx="0" presStyleCnt="4" custScaleX="229929" custScaleY="131029" custRadScaleRad="76487" custRadScaleInc="-2318">
        <dgm:presLayoutVars>
          <dgm:bulletEnabled val="1"/>
        </dgm:presLayoutVars>
      </dgm:prSet>
      <dgm:spPr/>
    </dgm:pt>
    <dgm:pt modelId="{72B44983-02DA-4E02-A0B7-8166FBECF753}" type="pres">
      <dgm:prSet presAssocID="{7A6E36A0-A6E1-4697-8D86-AB018A3C5679}" presName="parTrans" presStyleLbl="sibTrans2D1" presStyleIdx="1" presStyleCnt="4"/>
      <dgm:spPr/>
    </dgm:pt>
    <dgm:pt modelId="{025574FB-C664-42EC-8E0F-E29BEA2B9EA1}" type="pres">
      <dgm:prSet presAssocID="{7A6E36A0-A6E1-4697-8D86-AB018A3C5679}" presName="connectorText" presStyleLbl="sibTrans2D1" presStyleIdx="1" presStyleCnt="4"/>
      <dgm:spPr/>
    </dgm:pt>
    <dgm:pt modelId="{2550CC62-F452-4A1D-88DD-67878C89B4EA}" type="pres">
      <dgm:prSet presAssocID="{AE29DFA1-BF4B-4FD0-9CCB-DFEEC2D7E506}" presName="node" presStyleLbl="node1" presStyleIdx="1" presStyleCnt="4" custScaleX="174107" custScaleY="197139" custRadScaleRad="149543" custRadScaleInc="24563">
        <dgm:presLayoutVars>
          <dgm:bulletEnabled val="1"/>
        </dgm:presLayoutVars>
      </dgm:prSet>
      <dgm:spPr/>
    </dgm:pt>
    <dgm:pt modelId="{AC0FDAE7-E03B-41F8-B20B-173D8D679262}" type="pres">
      <dgm:prSet presAssocID="{6BB75452-7382-4A31-AD57-4B0BB117B7B4}" presName="parTrans" presStyleLbl="sibTrans2D1" presStyleIdx="2" presStyleCnt="4"/>
      <dgm:spPr/>
    </dgm:pt>
    <dgm:pt modelId="{F2234AD4-481B-468F-91DF-9726466C3909}" type="pres">
      <dgm:prSet presAssocID="{6BB75452-7382-4A31-AD57-4B0BB117B7B4}" presName="connectorText" presStyleLbl="sibTrans2D1" presStyleIdx="2" presStyleCnt="4"/>
      <dgm:spPr/>
    </dgm:pt>
    <dgm:pt modelId="{F4D439E6-BE96-4B51-9572-B083C3081BEC}" type="pres">
      <dgm:prSet presAssocID="{8C29D6EA-0946-4F89-A4BF-2CB888FA3D08}" presName="node" presStyleLbl="node1" presStyleIdx="2" presStyleCnt="4" custScaleX="196426" custScaleY="201586" custRadScaleRad="151641" custRadScaleInc="177325">
        <dgm:presLayoutVars>
          <dgm:bulletEnabled val="1"/>
        </dgm:presLayoutVars>
      </dgm:prSet>
      <dgm:spPr/>
    </dgm:pt>
    <dgm:pt modelId="{09C3B58D-C81C-4FB0-AF09-E955EF11A426}" type="pres">
      <dgm:prSet presAssocID="{6F587A8F-3927-4107-B182-9EF2A6D00BA3}" presName="parTrans" presStyleLbl="sibTrans2D1" presStyleIdx="3" presStyleCnt="4"/>
      <dgm:spPr/>
    </dgm:pt>
    <dgm:pt modelId="{AC037878-2894-4AB1-9772-BBFB05278E37}" type="pres">
      <dgm:prSet presAssocID="{6F587A8F-3927-4107-B182-9EF2A6D00BA3}" presName="connectorText" presStyleLbl="sibTrans2D1" presStyleIdx="3" presStyleCnt="4"/>
      <dgm:spPr/>
    </dgm:pt>
    <dgm:pt modelId="{9499CFC4-3DA7-4CF5-A363-4EEE15B449F5}" type="pres">
      <dgm:prSet presAssocID="{6A9AAD20-366C-4770-836E-9951F145CCB8}" presName="node" presStyleLbl="node1" presStyleIdx="3" presStyleCnt="4" custScaleX="223332" custRadScaleRad="108782" custRadScaleInc="-182331">
        <dgm:presLayoutVars>
          <dgm:bulletEnabled val="1"/>
        </dgm:presLayoutVars>
      </dgm:prSet>
      <dgm:spPr/>
    </dgm:pt>
  </dgm:ptLst>
  <dgm:cxnLst>
    <dgm:cxn modelId="{CAEE4C0A-38BB-4290-9F09-7146A11ECCE1}" srcId="{FC8305A6-E9E0-46D0-8E11-FEF2B28FF5C5}" destId="{7262A075-8147-4969-A52D-C17C4DA910C5}" srcOrd="0" destOrd="0" parTransId="{AA5F2436-70E1-4BB4-A9E5-E00BD5A0C7C8}" sibTransId="{A34CFE78-7DF4-45A4-8EAB-F8786CA4CB6A}"/>
    <dgm:cxn modelId="{F544B517-60F1-42E2-B485-688B658A02A2}" srcId="{7262A075-8147-4969-A52D-C17C4DA910C5}" destId="{6A9AAD20-366C-4770-836E-9951F145CCB8}" srcOrd="3" destOrd="0" parTransId="{6F587A8F-3927-4107-B182-9EF2A6D00BA3}" sibTransId="{CF198860-7EF9-4E27-9ED4-DE07FA8ED117}"/>
    <dgm:cxn modelId="{882DC01A-6BAD-422D-B899-9C9BE3CC2F10}" type="presOf" srcId="{6BB75452-7382-4A31-AD57-4B0BB117B7B4}" destId="{AC0FDAE7-E03B-41F8-B20B-173D8D679262}" srcOrd="0" destOrd="0" presId="urn:microsoft.com/office/officeart/2005/8/layout/radial5"/>
    <dgm:cxn modelId="{8A789121-CF92-4FBF-A046-45993AD321BD}" type="presOf" srcId="{7A6E36A0-A6E1-4697-8D86-AB018A3C5679}" destId="{025574FB-C664-42EC-8E0F-E29BEA2B9EA1}" srcOrd="1" destOrd="0" presId="urn:microsoft.com/office/officeart/2005/8/layout/radial5"/>
    <dgm:cxn modelId="{5F5D8229-1D3A-4830-8CF2-1F8E0DF3B71A}" type="presOf" srcId="{311D3392-190B-42B4-8434-05FA8C9A8899}" destId="{C03A8C22-0F0D-4918-9651-775401A6E4F0}" srcOrd="0" destOrd="1" presId="urn:microsoft.com/office/officeart/2005/8/layout/radial5"/>
    <dgm:cxn modelId="{13C55F31-F9AA-4D5B-9947-3E4503DDB4CC}" type="presOf" srcId="{7A6E36A0-A6E1-4697-8D86-AB018A3C5679}" destId="{72B44983-02DA-4E02-A0B7-8166FBECF753}" srcOrd="0" destOrd="0" presId="urn:microsoft.com/office/officeart/2005/8/layout/radial5"/>
    <dgm:cxn modelId="{2D01A333-7D71-4AD1-A896-44BB8E7DF322}" type="presOf" srcId="{8C29D6EA-0946-4F89-A4BF-2CB888FA3D08}" destId="{F4D439E6-BE96-4B51-9572-B083C3081BEC}" srcOrd="0" destOrd="0" presId="urn:microsoft.com/office/officeart/2005/8/layout/radial5"/>
    <dgm:cxn modelId="{8A11C838-D959-4A14-A5C6-D84F521802CD}" type="presOf" srcId="{FC8305A6-E9E0-46D0-8E11-FEF2B28FF5C5}" destId="{C4E16FDF-A00A-46EF-919C-88A7AEE0D482}" srcOrd="0" destOrd="0" presId="urn:microsoft.com/office/officeart/2005/8/layout/radial5"/>
    <dgm:cxn modelId="{09F9C663-9BC4-47BB-A0D5-9D689889FBAD}" type="presOf" srcId="{AE29DFA1-BF4B-4FD0-9CCB-DFEEC2D7E506}" destId="{2550CC62-F452-4A1D-88DD-67878C89B4EA}" srcOrd="0" destOrd="0" presId="urn:microsoft.com/office/officeart/2005/8/layout/radial5"/>
    <dgm:cxn modelId="{37663180-2E48-4DE4-B5D6-242E63440246}" srcId="{7262A075-8147-4969-A52D-C17C4DA910C5}" destId="{8C29D6EA-0946-4F89-A4BF-2CB888FA3D08}" srcOrd="2" destOrd="0" parTransId="{6BB75452-7382-4A31-AD57-4B0BB117B7B4}" sibTransId="{30BDB7BE-6DBF-4731-AB27-D705D349A65A}"/>
    <dgm:cxn modelId="{D0D60385-5741-4943-80D3-275E40499084}" srcId="{7262A075-8147-4969-A52D-C17C4DA910C5}" destId="{7B87C6A4-EE2A-48FC-92B0-A0FD0699DC38}" srcOrd="0" destOrd="0" parTransId="{B17B1B2B-17AF-4814-8940-715F9B86536C}" sibTransId="{82F83436-856A-4864-866A-BF1969C265B4}"/>
    <dgm:cxn modelId="{1A5D2A8B-2013-46E4-9858-A0B0D7354158}" type="presOf" srcId="{7262A075-8147-4969-A52D-C17C4DA910C5}" destId="{FBFAE5C4-FC8E-4CF7-9479-0803FDFF1C28}" srcOrd="0" destOrd="0" presId="urn:microsoft.com/office/officeart/2005/8/layout/radial5"/>
    <dgm:cxn modelId="{0D778E94-D09F-4085-A761-4E0CE020712C}" type="presOf" srcId="{6A9AAD20-366C-4770-836E-9951F145CCB8}" destId="{9499CFC4-3DA7-4CF5-A363-4EEE15B449F5}" srcOrd="0" destOrd="0" presId="urn:microsoft.com/office/officeart/2005/8/layout/radial5"/>
    <dgm:cxn modelId="{E3E4EE9A-BAC1-4415-A920-ECD5211E8FE6}" type="presOf" srcId="{6BB75452-7382-4A31-AD57-4B0BB117B7B4}" destId="{F2234AD4-481B-468F-91DF-9726466C3909}" srcOrd="1" destOrd="0" presId="urn:microsoft.com/office/officeart/2005/8/layout/radial5"/>
    <dgm:cxn modelId="{65E793B6-03DB-419B-A21E-7636D539DD03}" type="presOf" srcId="{B17B1B2B-17AF-4814-8940-715F9B86536C}" destId="{89914B90-9694-4787-8D04-DC3FFA5DAB3D}" srcOrd="0" destOrd="0" presId="urn:microsoft.com/office/officeart/2005/8/layout/radial5"/>
    <dgm:cxn modelId="{071B1EC6-3056-47C5-9802-BBF507E520FF}" srcId="{7B87C6A4-EE2A-48FC-92B0-A0FD0699DC38}" destId="{311D3392-190B-42B4-8434-05FA8C9A8899}" srcOrd="0" destOrd="0" parTransId="{61210CA9-7BFB-4ECC-9B02-8873E8000705}" sibTransId="{37CCC1C8-FDE0-4A27-B1DF-B697014E5009}"/>
    <dgm:cxn modelId="{A983B8C7-1233-4FFD-A9A9-C0CD66ACB6FC}" type="presOf" srcId="{B17B1B2B-17AF-4814-8940-715F9B86536C}" destId="{F94868C6-7D6F-421D-AAFC-AABB7C38A443}" srcOrd="1" destOrd="0" presId="urn:microsoft.com/office/officeart/2005/8/layout/radial5"/>
    <dgm:cxn modelId="{C4CB90CE-AD59-40AB-8355-A9ECC359F056}" type="presOf" srcId="{6F587A8F-3927-4107-B182-9EF2A6D00BA3}" destId="{09C3B58D-C81C-4FB0-AF09-E955EF11A426}" srcOrd="0" destOrd="0" presId="urn:microsoft.com/office/officeart/2005/8/layout/radial5"/>
    <dgm:cxn modelId="{DFA1E8DC-1C94-4750-9117-038728A9738E}" srcId="{7262A075-8147-4969-A52D-C17C4DA910C5}" destId="{AE29DFA1-BF4B-4FD0-9CCB-DFEEC2D7E506}" srcOrd="1" destOrd="0" parTransId="{7A6E36A0-A6E1-4697-8D86-AB018A3C5679}" sibTransId="{F414DEDE-3D46-41AD-9A8E-E1825E839C1A}"/>
    <dgm:cxn modelId="{AEF62FDF-836D-4A62-AA2C-46237BD94DF2}" type="presOf" srcId="{7B87C6A4-EE2A-48FC-92B0-A0FD0699DC38}" destId="{C03A8C22-0F0D-4918-9651-775401A6E4F0}" srcOrd="0" destOrd="0" presId="urn:microsoft.com/office/officeart/2005/8/layout/radial5"/>
    <dgm:cxn modelId="{A1DF6CEE-A370-48FE-9B41-F8036B64A032}" type="presOf" srcId="{6F587A8F-3927-4107-B182-9EF2A6D00BA3}" destId="{AC037878-2894-4AB1-9772-BBFB05278E37}" srcOrd="1" destOrd="0" presId="urn:microsoft.com/office/officeart/2005/8/layout/radial5"/>
    <dgm:cxn modelId="{65CD8369-BE9E-4CD6-A113-0A080B1C4051}" type="presParOf" srcId="{C4E16FDF-A00A-46EF-919C-88A7AEE0D482}" destId="{FBFAE5C4-FC8E-4CF7-9479-0803FDFF1C28}" srcOrd="0" destOrd="0" presId="urn:microsoft.com/office/officeart/2005/8/layout/radial5"/>
    <dgm:cxn modelId="{DF77D2BB-1493-436B-8300-C51B610BD2BE}" type="presParOf" srcId="{C4E16FDF-A00A-46EF-919C-88A7AEE0D482}" destId="{89914B90-9694-4787-8D04-DC3FFA5DAB3D}" srcOrd="1" destOrd="0" presId="urn:microsoft.com/office/officeart/2005/8/layout/radial5"/>
    <dgm:cxn modelId="{0484D227-185C-4E66-BD27-6B8C6E590A72}" type="presParOf" srcId="{89914B90-9694-4787-8D04-DC3FFA5DAB3D}" destId="{F94868C6-7D6F-421D-AAFC-AABB7C38A443}" srcOrd="0" destOrd="0" presId="urn:microsoft.com/office/officeart/2005/8/layout/radial5"/>
    <dgm:cxn modelId="{9466D9EF-F154-41C7-AB04-30E035F5B596}" type="presParOf" srcId="{C4E16FDF-A00A-46EF-919C-88A7AEE0D482}" destId="{C03A8C22-0F0D-4918-9651-775401A6E4F0}" srcOrd="2" destOrd="0" presId="urn:microsoft.com/office/officeart/2005/8/layout/radial5"/>
    <dgm:cxn modelId="{C350C9B5-5089-435D-966D-2BCF856846F1}" type="presParOf" srcId="{C4E16FDF-A00A-46EF-919C-88A7AEE0D482}" destId="{72B44983-02DA-4E02-A0B7-8166FBECF753}" srcOrd="3" destOrd="0" presId="urn:microsoft.com/office/officeart/2005/8/layout/radial5"/>
    <dgm:cxn modelId="{F7D0C38E-4B68-4DEF-AF4F-EEF31BBDB326}" type="presParOf" srcId="{72B44983-02DA-4E02-A0B7-8166FBECF753}" destId="{025574FB-C664-42EC-8E0F-E29BEA2B9EA1}" srcOrd="0" destOrd="0" presId="urn:microsoft.com/office/officeart/2005/8/layout/radial5"/>
    <dgm:cxn modelId="{F8D9F459-B67B-459C-A30F-209F34839FB6}" type="presParOf" srcId="{C4E16FDF-A00A-46EF-919C-88A7AEE0D482}" destId="{2550CC62-F452-4A1D-88DD-67878C89B4EA}" srcOrd="4" destOrd="0" presId="urn:microsoft.com/office/officeart/2005/8/layout/radial5"/>
    <dgm:cxn modelId="{56D17FD9-31DF-4BF2-A9F7-420C5F71A66C}" type="presParOf" srcId="{C4E16FDF-A00A-46EF-919C-88A7AEE0D482}" destId="{AC0FDAE7-E03B-41F8-B20B-173D8D679262}" srcOrd="5" destOrd="0" presId="urn:microsoft.com/office/officeart/2005/8/layout/radial5"/>
    <dgm:cxn modelId="{22D27E21-CCAD-4C14-BF46-97AF5F26B323}" type="presParOf" srcId="{AC0FDAE7-E03B-41F8-B20B-173D8D679262}" destId="{F2234AD4-481B-468F-91DF-9726466C3909}" srcOrd="0" destOrd="0" presId="urn:microsoft.com/office/officeart/2005/8/layout/radial5"/>
    <dgm:cxn modelId="{B25C912E-B03E-44E4-A7CB-FAB8B50A93C3}" type="presParOf" srcId="{C4E16FDF-A00A-46EF-919C-88A7AEE0D482}" destId="{F4D439E6-BE96-4B51-9572-B083C3081BEC}" srcOrd="6" destOrd="0" presId="urn:microsoft.com/office/officeart/2005/8/layout/radial5"/>
    <dgm:cxn modelId="{5B9D7436-EB09-4689-80A4-552407FD7DE5}" type="presParOf" srcId="{C4E16FDF-A00A-46EF-919C-88A7AEE0D482}" destId="{09C3B58D-C81C-4FB0-AF09-E955EF11A426}" srcOrd="7" destOrd="0" presId="urn:microsoft.com/office/officeart/2005/8/layout/radial5"/>
    <dgm:cxn modelId="{1B2BE0DB-7E30-401E-A2BF-36066FEB076A}" type="presParOf" srcId="{09C3B58D-C81C-4FB0-AF09-E955EF11A426}" destId="{AC037878-2894-4AB1-9772-BBFB05278E37}" srcOrd="0" destOrd="0" presId="urn:microsoft.com/office/officeart/2005/8/layout/radial5"/>
    <dgm:cxn modelId="{0C9D2D0B-90C2-46FF-8D72-C0F1F1EBAD32}" type="presParOf" srcId="{C4E16FDF-A00A-46EF-919C-88A7AEE0D482}" destId="{9499CFC4-3DA7-4CF5-A363-4EEE15B449F5}" srcOrd="8" destOrd="0" presId="urn:microsoft.com/office/officeart/2005/8/layout/radial5"/>
  </dgm:cxnLst>
  <dgm:bg>
    <a:blipFill>
      <a:blip xmlns:r="http://schemas.openxmlformats.org/officeDocument/2006/relationships" r:embed="rId1"/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8CBE113-85D9-4C23-8100-560CA64B1D2A}" type="doc">
      <dgm:prSet loTypeId="urn:microsoft.com/office/officeart/2005/8/layout/vList4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B8D497A8-FEC7-4CFE-A3A8-D928302A628E}">
      <dgm:prSet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ru-RU" sz="1400" dirty="0">
              <a:solidFill>
                <a:schemeClr val="tx1"/>
              </a:solidFill>
            </a:rPr>
            <a:t>Экологический аудит канализационных очистных в п.Восточный -40,0 тысяч рублей. Инженерно- гидрометеорологические изыскания по объекту «Канализационный коллектор  и очистные сооружения в </a:t>
          </a:r>
          <a:r>
            <a:rPr lang="ru-RU" sz="1400" dirty="0" err="1">
              <a:solidFill>
                <a:schemeClr val="tx1"/>
              </a:solidFill>
            </a:rPr>
            <a:t>р.п</a:t>
          </a:r>
          <a:r>
            <a:rPr lang="ru-RU" sz="1400" dirty="0">
              <a:solidFill>
                <a:schemeClr val="tx1"/>
              </a:solidFill>
            </a:rPr>
            <a:t>. Сосьва» -99,0 тысяч рублей</a:t>
          </a:r>
        </a:p>
      </dgm:t>
    </dgm:pt>
    <dgm:pt modelId="{CF58AB7E-25F7-4CE7-A6F0-02A0C7BD272F}" type="parTrans" cxnId="{F3EB468F-6DF1-448E-8097-16BD67FE5C2D}">
      <dgm:prSet/>
      <dgm:spPr/>
      <dgm:t>
        <a:bodyPr/>
        <a:lstStyle/>
        <a:p>
          <a:endParaRPr lang="ru-RU"/>
        </a:p>
      </dgm:t>
    </dgm:pt>
    <dgm:pt modelId="{568A4A43-167F-4B88-BE16-B4EEA16433A6}" type="sibTrans" cxnId="{F3EB468F-6DF1-448E-8097-16BD67FE5C2D}">
      <dgm:prSet/>
      <dgm:spPr/>
      <dgm:t>
        <a:bodyPr/>
        <a:lstStyle/>
        <a:p>
          <a:endParaRPr lang="ru-RU"/>
        </a:p>
      </dgm:t>
    </dgm:pt>
    <dgm:pt modelId="{D87BE0AA-5AF4-4F30-80FC-7A76E8088283}">
      <dgm:prSet custT="1"/>
      <dgm:spPr/>
      <dgm:t>
        <a:bodyPr/>
        <a:lstStyle/>
        <a:p>
          <a:r>
            <a:rPr lang="ru-RU" sz="1600" dirty="0">
              <a:solidFill>
                <a:schemeClr val="tx1"/>
              </a:solidFill>
            </a:rPr>
            <a:t>Проектирование теплотрассы в п. г. т. Сосьва от котельной по ул.Толмачева 56, строение № 2, в целях подключения Балдина 35, Толмачева 34, Толмачева 45- 229,8 тысяч рублей</a:t>
          </a:r>
        </a:p>
      </dgm:t>
    </dgm:pt>
    <dgm:pt modelId="{E36E41BD-A9F7-43C6-89DD-C447FD2B3504}" type="parTrans" cxnId="{00CC73B9-D403-41D9-B0E6-2D9D470863FE}">
      <dgm:prSet/>
      <dgm:spPr/>
      <dgm:t>
        <a:bodyPr/>
        <a:lstStyle/>
        <a:p>
          <a:endParaRPr lang="ru-RU"/>
        </a:p>
      </dgm:t>
    </dgm:pt>
    <dgm:pt modelId="{4556C5A8-E4F6-4BE8-A026-79583C3B4581}" type="sibTrans" cxnId="{00CC73B9-D403-41D9-B0E6-2D9D470863FE}">
      <dgm:prSet/>
      <dgm:spPr/>
      <dgm:t>
        <a:bodyPr/>
        <a:lstStyle/>
        <a:p>
          <a:endParaRPr lang="ru-RU"/>
        </a:p>
      </dgm:t>
    </dgm:pt>
    <dgm:pt modelId="{114339EC-6097-42AF-AF47-364A78E70AFF}">
      <dgm:prSet custT="1"/>
      <dgm:spPr>
        <a:solidFill>
          <a:srgbClr val="66FFCC"/>
        </a:solidFill>
      </dgm:spPr>
      <dgm:t>
        <a:bodyPr/>
        <a:lstStyle/>
        <a:p>
          <a:r>
            <a:rPr lang="ru-RU" sz="1600" dirty="0">
              <a:solidFill>
                <a:schemeClr val="tx1"/>
              </a:solidFill>
            </a:rPr>
            <a:t>Охрана незавершенного строительства КОС-800- 479,6 тысяч рублей</a:t>
          </a:r>
        </a:p>
      </dgm:t>
    </dgm:pt>
    <dgm:pt modelId="{A5B05B50-884B-49E3-AB94-798EB26E4126}" type="parTrans" cxnId="{4CD915F3-E10A-4634-AC28-87E8C91FF2F1}">
      <dgm:prSet/>
      <dgm:spPr/>
      <dgm:t>
        <a:bodyPr/>
        <a:lstStyle/>
        <a:p>
          <a:endParaRPr lang="ru-RU"/>
        </a:p>
      </dgm:t>
    </dgm:pt>
    <dgm:pt modelId="{30174624-A5F8-4606-B054-DDD541495667}" type="sibTrans" cxnId="{4CD915F3-E10A-4634-AC28-87E8C91FF2F1}">
      <dgm:prSet/>
      <dgm:spPr/>
      <dgm:t>
        <a:bodyPr/>
        <a:lstStyle/>
        <a:p>
          <a:endParaRPr lang="ru-RU"/>
        </a:p>
      </dgm:t>
    </dgm:pt>
    <dgm:pt modelId="{F690698E-287C-4F2B-856B-80BA25724635}">
      <dgm:prSet custT="1"/>
      <dgm:spPr>
        <a:solidFill>
          <a:srgbClr val="FFFF00"/>
        </a:solidFill>
      </dgm:spPr>
      <dgm:t>
        <a:bodyPr/>
        <a:lstStyle/>
        <a:p>
          <a:r>
            <a:rPr lang="ru-RU" sz="1600" b="0" dirty="0">
              <a:solidFill>
                <a:schemeClr val="tx1"/>
              </a:solidFill>
            </a:rPr>
            <a:t>Капитальный ремонт тепловых, водопроводных, канализационных сетей в Сосьвинском городском округе -1</a:t>
          </a:r>
          <a:r>
            <a:rPr lang="en-US" sz="1600" b="0" dirty="0">
              <a:solidFill>
                <a:schemeClr val="tx1"/>
              </a:solidFill>
            </a:rPr>
            <a:t>436,9</a:t>
          </a:r>
          <a:r>
            <a:rPr lang="ru-RU" sz="1600" b="0" dirty="0">
              <a:solidFill>
                <a:schemeClr val="tx1"/>
              </a:solidFill>
            </a:rPr>
            <a:t> тысяч рублей</a:t>
          </a:r>
        </a:p>
      </dgm:t>
    </dgm:pt>
    <dgm:pt modelId="{6D019F66-2A8B-401D-84D4-2843AFCBD1AB}" type="parTrans" cxnId="{E767D44E-F06B-4E8D-8597-D2CEC32D1E54}">
      <dgm:prSet/>
      <dgm:spPr/>
      <dgm:t>
        <a:bodyPr/>
        <a:lstStyle/>
        <a:p>
          <a:endParaRPr lang="ru-RU"/>
        </a:p>
      </dgm:t>
    </dgm:pt>
    <dgm:pt modelId="{FF6284FD-B37B-4C39-9BBF-8B91C998D1BD}" type="sibTrans" cxnId="{E767D44E-F06B-4E8D-8597-D2CEC32D1E54}">
      <dgm:prSet/>
      <dgm:spPr/>
      <dgm:t>
        <a:bodyPr/>
        <a:lstStyle/>
        <a:p>
          <a:endParaRPr lang="ru-RU"/>
        </a:p>
      </dgm:t>
    </dgm:pt>
    <dgm:pt modelId="{49F4E146-D2E1-4BAB-B1BC-3D8FEEDB9B2D}">
      <dgm:prSet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ru-RU" sz="1600" dirty="0">
              <a:solidFill>
                <a:schemeClr val="tx1"/>
              </a:solidFill>
            </a:rPr>
            <a:t>Предоставление субсидий на компенсацию выпадающих доходов при оказании банных услуг населению -195,3 тысяч рублей</a:t>
          </a:r>
        </a:p>
      </dgm:t>
    </dgm:pt>
    <dgm:pt modelId="{9FB994E7-D629-45EB-956C-0AB61A10682F}" type="parTrans" cxnId="{07A1ED97-C079-4C2D-82BE-582166E974CA}">
      <dgm:prSet/>
      <dgm:spPr/>
      <dgm:t>
        <a:bodyPr/>
        <a:lstStyle/>
        <a:p>
          <a:endParaRPr lang="ru-RU"/>
        </a:p>
      </dgm:t>
    </dgm:pt>
    <dgm:pt modelId="{23660BC8-9207-4D0A-9E30-1494A2C5D998}" type="sibTrans" cxnId="{07A1ED97-C079-4C2D-82BE-582166E974CA}">
      <dgm:prSet/>
      <dgm:spPr/>
      <dgm:t>
        <a:bodyPr/>
        <a:lstStyle/>
        <a:p>
          <a:endParaRPr lang="ru-RU"/>
        </a:p>
      </dgm:t>
    </dgm:pt>
    <dgm:pt modelId="{1A459AC7-003C-484D-B240-1EDB140E8557}">
      <dgm:prSet/>
      <dgm:spPr/>
      <dgm:t>
        <a:bodyPr/>
        <a:lstStyle/>
        <a:p>
          <a:r>
            <a:rPr lang="ru-RU" dirty="0">
              <a:solidFill>
                <a:schemeClr val="tx1"/>
              </a:solidFill>
            </a:rPr>
            <a:t>Представление субсидий предприятиям ЖКХ Сосьвинского городского округа в рамках концессионного соглашения -3000,0 тысяч рублей</a:t>
          </a:r>
        </a:p>
      </dgm:t>
    </dgm:pt>
    <dgm:pt modelId="{E25DE939-10DC-4A0A-BB90-416EE7FA1480}" type="parTrans" cxnId="{52AD3465-0F88-4A46-BA96-59E7F1A0371A}">
      <dgm:prSet/>
      <dgm:spPr/>
      <dgm:t>
        <a:bodyPr/>
        <a:lstStyle/>
        <a:p>
          <a:endParaRPr lang="ru-RU"/>
        </a:p>
      </dgm:t>
    </dgm:pt>
    <dgm:pt modelId="{60465475-7AFA-41E7-BFCB-D1F239C6A733}" type="sibTrans" cxnId="{52AD3465-0F88-4A46-BA96-59E7F1A0371A}">
      <dgm:prSet/>
      <dgm:spPr/>
      <dgm:t>
        <a:bodyPr/>
        <a:lstStyle/>
        <a:p>
          <a:endParaRPr lang="ru-RU"/>
        </a:p>
      </dgm:t>
    </dgm:pt>
    <dgm:pt modelId="{FC8B77E1-AB50-485E-A665-31A44AD3E17C}">
      <dgm:prSet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ru-RU" sz="1600" dirty="0">
              <a:solidFill>
                <a:schemeClr val="tx1"/>
              </a:solidFill>
            </a:rPr>
            <a:t>Предоставление субсидий на модернизацию зданий насосных станций артезианских скважин п. Восточный (МАУ) -311,0 тысяч рублей</a:t>
          </a:r>
        </a:p>
      </dgm:t>
    </dgm:pt>
    <dgm:pt modelId="{5FD419B1-4B48-42AF-89F4-CD37E0ED58A4}" type="parTrans" cxnId="{F7541982-C08E-483D-AB37-D64B937663EA}">
      <dgm:prSet/>
      <dgm:spPr/>
      <dgm:t>
        <a:bodyPr/>
        <a:lstStyle/>
        <a:p>
          <a:endParaRPr lang="ru-RU"/>
        </a:p>
      </dgm:t>
    </dgm:pt>
    <dgm:pt modelId="{9E7FF5BF-0DC1-41B7-8A45-D6D89F308410}" type="sibTrans" cxnId="{F7541982-C08E-483D-AB37-D64B937663EA}">
      <dgm:prSet/>
      <dgm:spPr/>
      <dgm:t>
        <a:bodyPr/>
        <a:lstStyle/>
        <a:p>
          <a:endParaRPr lang="ru-RU"/>
        </a:p>
      </dgm:t>
    </dgm:pt>
    <dgm:pt modelId="{378C80C9-8D36-4E9D-B2F2-A853F5470B3B}">
      <dgm:prSet/>
      <dgm:spPr>
        <a:solidFill>
          <a:srgbClr val="66FFCC"/>
        </a:solidFill>
      </dgm:spPr>
      <dgm:t>
        <a:bodyPr/>
        <a:lstStyle/>
        <a:p>
          <a:r>
            <a:rPr lang="ru-RU" dirty="0">
              <a:solidFill>
                <a:schemeClr val="tx1"/>
              </a:solidFill>
            </a:rPr>
            <a:t>Резервный фонд администрации городского округа -759,9 тысяч рублей</a:t>
          </a:r>
        </a:p>
      </dgm:t>
    </dgm:pt>
    <dgm:pt modelId="{2DB2E37F-E903-413E-8127-0EBDF04B7462}" type="parTrans" cxnId="{CC3A3B0D-D2CA-4A45-B28B-469EB88A9014}">
      <dgm:prSet/>
      <dgm:spPr/>
      <dgm:t>
        <a:bodyPr/>
        <a:lstStyle/>
        <a:p>
          <a:endParaRPr lang="ru-RU"/>
        </a:p>
      </dgm:t>
    </dgm:pt>
    <dgm:pt modelId="{2575307B-D73B-43B9-85CF-F909EBE0C50C}" type="sibTrans" cxnId="{CC3A3B0D-D2CA-4A45-B28B-469EB88A9014}">
      <dgm:prSet/>
      <dgm:spPr/>
      <dgm:t>
        <a:bodyPr/>
        <a:lstStyle/>
        <a:p>
          <a:endParaRPr lang="ru-RU"/>
        </a:p>
      </dgm:t>
    </dgm:pt>
    <dgm:pt modelId="{005AFDEC-6B15-4D54-BF7D-B5D3AD9628BA}" type="pres">
      <dgm:prSet presAssocID="{78CBE113-85D9-4C23-8100-560CA64B1D2A}" presName="linear" presStyleCnt="0">
        <dgm:presLayoutVars>
          <dgm:dir/>
          <dgm:resizeHandles val="exact"/>
        </dgm:presLayoutVars>
      </dgm:prSet>
      <dgm:spPr/>
    </dgm:pt>
    <dgm:pt modelId="{B6441B87-ED18-4D9B-A059-DBBC78D438F6}" type="pres">
      <dgm:prSet presAssocID="{F690698E-287C-4F2B-856B-80BA25724635}" presName="comp" presStyleCnt="0"/>
      <dgm:spPr/>
    </dgm:pt>
    <dgm:pt modelId="{1095A1C5-A4C3-41F5-8F6E-71448B8B49A3}" type="pres">
      <dgm:prSet presAssocID="{F690698E-287C-4F2B-856B-80BA25724635}" presName="box" presStyleLbl="node1" presStyleIdx="0" presStyleCnt="8" custLinFactNeighborX="1672" custLinFactNeighborY="12578"/>
      <dgm:spPr/>
    </dgm:pt>
    <dgm:pt modelId="{1026CBFC-A679-420A-AA92-09A85B48DFFD}" type="pres">
      <dgm:prSet presAssocID="{F690698E-287C-4F2B-856B-80BA25724635}" presName="img" presStyleLbl="fgImgPlace1" presStyleIdx="0" presStyleCnt="8" custFlipVert="1" custScaleY="160937" custLinFactNeighborX="-3584" custLinFactNeighborY="1540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0675C7D0-3817-4D63-8764-E880BCA7B718}" type="pres">
      <dgm:prSet presAssocID="{F690698E-287C-4F2B-856B-80BA25724635}" presName="text" presStyleLbl="node1" presStyleIdx="0" presStyleCnt="8">
        <dgm:presLayoutVars>
          <dgm:bulletEnabled val="1"/>
        </dgm:presLayoutVars>
      </dgm:prSet>
      <dgm:spPr/>
    </dgm:pt>
    <dgm:pt modelId="{CDFA1190-2215-45E3-B892-18DED199A198}" type="pres">
      <dgm:prSet presAssocID="{FF6284FD-B37B-4C39-9BBF-8B91C998D1BD}" presName="spacer" presStyleCnt="0"/>
      <dgm:spPr/>
    </dgm:pt>
    <dgm:pt modelId="{945DFA16-DC34-429E-B090-47D73B877230}" type="pres">
      <dgm:prSet presAssocID="{B8D497A8-FEC7-4CFE-A3A8-D928302A628E}" presName="comp" presStyleCnt="0"/>
      <dgm:spPr/>
    </dgm:pt>
    <dgm:pt modelId="{8AC91ACA-5D23-46B5-9F56-DF72697AAA51}" type="pres">
      <dgm:prSet presAssocID="{B8D497A8-FEC7-4CFE-A3A8-D928302A628E}" presName="box" presStyleLbl="node1" presStyleIdx="1" presStyleCnt="8" custScaleX="99166" custScaleY="178009" custLinFactNeighborX="-417" custLinFactNeighborY="7921"/>
      <dgm:spPr/>
    </dgm:pt>
    <dgm:pt modelId="{A2077B40-D51A-4E1F-A1B7-DA6D2122E275}" type="pres">
      <dgm:prSet presAssocID="{B8D497A8-FEC7-4CFE-A3A8-D928302A628E}" presName="img" presStyleLbl="fgImgPlace1" presStyleIdx="1" presStyleCnt="8" custScaleY="163399" custLinFactNeighborX="-3233" custLinFactNeighborY="14925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7E78FC29-B3F6-4B6F-A30A-89E38F96BC79}" type="pres">
      <dgm:prSet presAssocID="{B8D497A8-FEC7-4CFE-A3A8-D928302A628E}" presName="text" presStyleLbl="node1" presStyleIdx="1" presStyleCnt="8">
        <dgm:presLayoutVars>
          <dgm:bulletEnabled val="1"/>
        </dgm:presLayoutVars>
      </dgm:prSet>
      <dgm:spPr/>
    </dgm:pt>
    <dgm:pt modelId="{09151F13-0A0D-4335-B192-EBADB5C3CEB8}" type="pres">
      <dgm:prSet presAssocID="{568A4A43-167F-4B88-BE16-B4EEA16433A6}" presName="spacer" presStyleCnt="0"/>
      <dgm:spPr/>
    </dgm:pt>
    <dgm:pt modelId="{D06318EA-46B3-481D-BECF-F2EF439564E1}" type="pres">
      <dgm:prSet presAssocID="{FC8B77E1-AB50-485E-A665-31A44AD3E17C}" presName="comp" presStyleCnt="0"/>
      <dgm:spPr/>
    </dgm:pt>
    <dgm:pt modelId="{B05A24F7-B971-4F8A-AA6D-DAE768F2AF45}" type="pres">
      <dgm:prSet presAssocID="{FC8B77E1-AB50-485E-A665-31A44AD3E17C}" presName="box" presStyleLbl="node1" presStyleIdx="2" presStyleCnt="8"/>
      <dgm:spPr/>
    </dgm:pt>
    <dgm:pt modelId="{4434AD31-81B4-4DF1-B085-F21373688708}" type="pres">
      <dgm:prSet presAssocID="{FC8B77E1-AB50-485E-A665-31A44AD3E17C}" presName="img" presStyleLbl="fgImgPlace1" presStyleIdx="2" presStyleCnt="8" custAng="0" custScaleY="123755" custLinFactNeighborX="-3291" custLinFactNeighborY="14716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07550641-E494-49D5-B3BA-5853C6F952B2}" type="pres">
      <dgm:prSet presAssocID="{FC8B77E1-AB50-485E-A665-31A44AD3E17C}" presName="text" presStyleLbl="node1" presStyleIdx="2" presStyleCnt="8">
        <dgm:presLayoutVars>
          <dgm:bulletEnabled val="1"/>
        </dgm:presLayoutVars>
      </dgm:prSet>
      <dgm:spPr/>
    </dgm:pt>
    <dgm:pt modelId="{01ED5AA1-86E3-4F19-9075-DA0B1687A88B}" type="pres">
      <dgm:prSet presAssocID="{9E7FF5BF-0DC1-41B7-8A45-D6D89F308410}" presName="spacer" presStyleCnt="0"/>
      <dgm:spPr/>
    </dgm:pt>
    <dgm:pt modelId="{7A5786D1-7580-4955-AC7A-8B4848D98941}" type="pres">
      <dgm:prSet presAssocID="{49F4E146-D2E1-4BAB-B1BC-3D8FEEDB9B2D}" presName="comp" presStyleCnt="0"/>
      <dgm:spPr/>
    </dgm:pt>
    <dgm:pt modelId="{4B10F4C4-2D95-4AA3-B508-FE83D53F65B9}" type="pres">
      <dgm:prSet presAssocID="{49F4E146-D2E1-4BAB-B1BC-3D8FEEDB9B2D}" presName="box" presStyleLbl="node1" presStyleIdx="3" presStyleCnt="8"/>
      <dgm:spPr/>
    </dgm:pt>
    <dgm:pt modelId="{EC325D7A-9159-44F8-B924-6F6E0921B4FE}" type="pres">
      <dgm:prSet presAssocID="{49F4E146-D2E1-4BAB-B1BC-3D8FEEDB9B2D}" presName="img" presStyleLbl="fgImgPlace1" presStyleIdx="3" presStyleCnt="8" custScaleY="120728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A55BF635-EFE4-48B4-8630-883D96F9C4BF}" type="pres">
      <dgm:prSet presAssocID="{49F4E146-D2E1-4BAB-B1BC-3D8FEEDB9B2D}" presName="text" presStyleLbl="node1" presStyleIdx="3" presStyleCnt="8">
        <dgm:presLayoutVars>
          <dgm:bulletEnabled val="1"/>
        </dgm:presLayoutVars>
      </dgm:prSet>
      <dgm:spPr/>
    </dgm:pt>
    <dgm:pt modelId="{8560414C-86A1-4FE4-8EB9-E08AECA91906}" type="pres">
      <dgm:prSet presAssocID="{23660BC8-9207-4D0A-9E30-1494A2C5D998}" presName="spacer" presStyleCnt="0"/>
      <dgm:spPr/>
    </dgm:pt>
    <dgm:pt modelId="{5339C331-A45B-4E8E-958A-69E4B186CC51}" type="pres">
      <dgm:prSet presAssocID="{D87BE0AA-5AF4-4F30-80FC-7A76E8088283}" presName="comp" presStyleCnt="0"/>
      <dgm:spPr/>
    </dgm:pt>
    <dgm:pt modelId="{4B290DC1-756F-4EDB-9478-777BE0361DF3}" type="pres">
      <dgm:prSet presAssocID="{D87BE0AA-5AF4-4F30-80FC-7A76E8088283}" presName="box" presStyleLbl="node1" presStyleIdx="4" presStyleCnt="8"/>
      <dgm:spPr/>
    </dgm:pt>
    <dgm:pt modelId="{F7195825-F524-4AB4-97CC-D3C6DB1BA1D6}" type="pres">
      <dgm:prSet presAssocID="{D87BE0AA-5AF4-4F30-80FC-7A76E8088283}" presName="img" presStyleLbl="fgImgPlace1" presStyleIdx="4" presStyleCnt="8" custScaleY="147285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4B8BCEF0-7125-4648-A3D3-F3F0AB293C7D}" type="pres">
      <dgm:prSet presAssocID="{D87BE0AA-5AF4-4F30-80FC-7A76E8088283}" presName="text" presStyleLbl="node1" presStyleIdx="4" presStyleCnt="8">
        <dgm:presLayoutVars>
          <dgm:bulletEnabled val="1"/>
        </dgm:presLayoutVars>
      </dgm:prSet>
      <dgm:spPr/>
    </dgm:pt>
    <dgm:pt modelId="{635AAABB-386E-4112-A353-1E362648E2D4}" type="pres">
      <dgm:prSet presAssocID="{4556C5A8-E4F6-4BE8-A026-79583C3B4581}" presName="spacer" presStyleCnt="0"/>
      <dgm:spPr/>
    </dgm:pt>
    <dgm:pt modelId="{EFBC3A86-77FB-4FFC-958C-8F3CC708B0AD}" type="pres">
      <dgm:prSet presAssocID="{114339EC-6097-42AF-AF47-364A78E70AFF}" presName="comp" presStyleCnt="0"/>
      <dgm:spPr/>
    </dgm:pt>
    <dgm:pt modelId="{C2186387-8F23-4DE5-B0F3-BD583728BE81}" type="pres">
      <dgm:prSet presAssocID="{114339EC-6097-42AF-AF47-364A78E70AFF}" presName="box" presStyleLbl="node1" presStyleIdx="5" presStyleCnt="8" custLinFactNeighborX="-3200" custLinFactNeighborY="-2316"/>
      <dgm:spPr/>
    </dgm:pt>
    <dgm:pt modelId="{380D1170-9685-47C2-8266-19488FDBB0BB}" type="pres">
      <dgm:prSet presAssocID="{114339EC-6097-42AF-AF47-364A78E70AFF}" presName="img" presStyleLbl="fgImgPlace1" presStyleIdx="5" presStyleCnt="8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</dgm:pt>
    <dgm:pt modelId="{A65F63B3-8A91-4C81-8E81-FAD283E31032}" type="pres">
      <dgm:prSet presAssocID="{114339EC-6097-42AF-AF47-364A78E70AFF}" presName="text" presStyleLbl="node1" presStyleIdx="5" presStyleCnt="8">
        <dgm:presLayoutVars>
          <dgm:bulletEnabled val="1"/>
        </dgm:presLayoutVars>
      </dgm:prSet>
      <dgm:spPr/>
    </dgm:pt>
    <dgm:pt modelId="{05865FB0-3F4A-4997-B2A3-B14516CBC333}" type="pres">
      <dgm:prSet presAssocID="{30174624-A5F8-4606-B054-DDD541495667}" presName="spacer" presStyleCnt="0"/>
      <dgm:spPr/>
    </dgm:pt>
    <dgm:pt modelId="{ECB382C6-A84B-4F14-B293-2A4DBC172A40}" type="pres">
      <dgm:prSet presAssocID="{1A459AC7-003C-484D-B240-1EDB140E8557}" presName="comp" presStyleCnt="0"/>
      <dgm:spPr/>
    </dgm:pt>
    <dgm:pt modelId="{93328EAF-B92F-417D-A0D0-A6F9CEF94CC1}" type="pres">
      <dgm:prSet presAssocID="{1A459AC7-003C-484D-B240-1EDB140E8557}" presName="box" presStyleLbl="node1" presStyleIdx="6" presStyleCnt="8"/>
      <dgm:spPr/>
    </dgm:pt>
    <dgm:pt modelId="{1702C8A0-0BAA-49EF-B932-F4D59FD7EBCE}" type="pres">
      <dgm:prSet presAssocID="{1A459AC7-003C-484D-B240-1EDB140E8557}" presName="img" presStyleLbl="fgImgPlace1" presStyleIdx="6" presStyleCnt="8"/>
      <dgm:spPr>
        <a:blipFill rotWithShape="0">
          <a:blip xmlns:r="http://schemas.openxmlformats.org/officeDocument/2006/relationships" r:embed="rId7"/>
          <a:stretch>
            <a:fillRect/>
          </a:stretch>
        </a:blipFill>
      </dgm:spPr>
    </dgm:pt>
    <dgm:pt modelId="{E17AA7C9-B069-470A-A34C-B5523B6C23E3}" type="pres">
      <dgm:prSet presAssocID="{1A459AC7-003C-484D-B240-1EDB140E8557}" presName="text" presStyleLbl="node1" presStyleIdx="6" presStyleCnt="8">
        <dgm:presLayoutVars>
          <dgm:bulletEnabled val="1"/>
        </dgm:presLayoutVars>
      </dgm:prSet>
      <dgm:spPr/>
    </dgm:pt>
    <dgm:pt modelId="{24EB5F5F-44AF-450D-9924-447BFC0F4A1B}" type="pres">
      <dgm:prSet presAssocID="{60465475-7AFA-41E7-BFCB-D1F239C6A733}" presName="spacer" presStyleCnt="0"/>
      <dgm:spPr/>
    </dgm:pt>
    <dgm:pt modelId="{9FFCE963-97DA-4839-8258-4711B20A7F58}" type="pres">
      <dgm:prSet presAssocID="{378C80C9-8D36-4E9D-B2F2-A853F5470B3B}" presName="comp" presStyleCnt="0"/>
      <dgm:spPr/>
    </dgm:pt>
    <dgm:pt modelId="{496D2295-3F27-4E9F-9C80-8E5B649BFA85}" type="pres">
      <dgm:prSet presAssocID="{378C80C9-8D36-4E9D-B2F2-A853F5470B3B}" presName="box" presStyleLbl="node1" presStyleIdx="7" presStyleCnt="8" custLinFactNeighborY="563"/>
      <dgm:spPr/>
    </dgm:pt>
    <dgm:pt modelId="{26157C5C-0432-470E-A4B7-5A15DC4CF88E}" type="pres">
      <dgm:prSet presAssocID="{378C80C9-8D36-4E9D-B2F2-A853F5470B3B}" presName="img" presStyleLbl="fgImgPlace1" presStyleIdx="7" presStyleCnt="8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EEBAF6EE-DF7C-4A31-8421-8868A2508DBE}" type="pres">
      <dgm:prSet presAssocID="{378C80C9-8D36-4E9D-B2F2-A853F5470B3B}" presName="text" presStyleLbl="node1" presStyleIdx="7" presStyleCnt="8">
        <dgm:presLayoutVars>
          <dgm:bulletEnabled val="1"/>
        </dgm:presLayoutVars>
      </dgm:prSet>
      <dgm:spPr/>
    </dgm:pt>
  </dgm:ptLst>
  <dgm:cxnLst>
    <dgm:cxn modelId="{CC3A3B0D-D2CA-4A45-B28B-469EB88A9014}" srcId="{78CBE113-85D9-4C23-8100-560CA64B1D2A}" destId="{378C80C9-8D36-4E9D-B2F2-A853F5470B3B}" srcOrd="7" destOrd="0" parTransId="{2DB2E37F-E903-413E-8127-0EBDF04B7462}" sibTransId="{2575307B-D73B-43B9-85CF-F909EBE0C50C}"/>
    <dgm:cxn modelId="{0D73F90E-80E9-4525-9008-35BDF37027D9}" type="presOf" srcId="{49F4E146-D2E1-4BAB-B1BC-3D8FEEDB9B2D}" destId="{A55BF635-EFE4-48B4-8630-883D96F9C4BF}" srcOrd="1" destOrd="0" presId="urn:microsoft.com/office/officeart/2005/8/layout/vList4"/>
    <dgm:cxn modelId="{52AD3465-0F88-4A46-BA96-59E7F1A0371A}" srcId="{78CBE113-85D9-4C23-8100-560CA64B1D2A}" destId="{1A459AC7-003C-484D-B240-1EDB140E8557}" srcOrd="6" destOrd="0" parTransId="{E25DE939-10DC-4A0A-BB90-416EE7FA1480}" sibTransId="{60465475-7AFA-41E7-BFCB-D1F239C6A733}"/>
    <dgm:cxn modelId="{307DD26C-E35B-4D2E-B002-A938489D635C}" type="presOf" srcId="{378C80C9-8D36-4E9D-B2F2-A853F5470B3B}" destId="{496D2295-3F27-4E9F-9C80-8E5B649BFA85}" srcOrd="0" destOrd="0" presId="urn:microsoft.com/office/officeart/2005/8/layout/vList4"/>
    <dgm:cxn modelId="{E767D44E-F06B-4E8D-8597-D2CEC32D1E54}" srcId="{78CBE113-85D9-4C23-8100-560CA64B1D2A}" destId="{F690698E-287C-4F2B-856B-80BA25724635}" srcOrd="0" destOrd="0" parTransId="{6D019F66-2A8B-401D-84D4-2843AFCBD1AB}" sibTransId="{FF6284FD-B37B-4C39-9BBF-8B91C998D1BD}"/>
    <dgm:cxn modelId="{739F1874-CDC1-4433-87BE-D59B15AF2CEB}" type="presOf" srcId="{378C80C9-8D36-4E9D-B2F2-A853F5470B3B}" destId="{EEBAF6EE-DF7C-4A31-8421-8868A2508DBE}" srcOrd="1" destOrd="0" presId="urn:microsoft.com/office/officeart/2005/8/layout/vList4"/>
    <dgm:cxn modelId="{A187A858-B268-4F4B-BA5F-B7F7FF8F08E5}" type="presOf" srcId="{F690698E-287C-4F2B-856B-80BA25724635}" destId="{1095A1C5-A4C3-41F5-8F6E-71448B8B49A3}" srcOrd="0" destOrd="0" presId="urn:microsoft.com/office/officeart/2005/8/layout/vList4"/>
    <dgm:cxn modelId="{F0DA5D80-7BB5-4F1A-83B7-72D4BFD4FC9F}" type="presOf" srcId="{114339EC-6097-42AF-AF47-364A78E70AFF}" destId="{A65F63B3-8A91-4C81-8E81-FAD283E31032}" srcOrd="1" destOrd="0" presId="urn:microsoft.com/office/officeart/2005/8/layout/vList4"/>
    <dgm:cxn modelId="{F7541982-C08E-483D-AB37-D64B937663EA}" srcId="{78CBE113-85D9-4C23-8100-560CA64B1D2A}" destId="{FC8B77E1-AB50-485E-A665-31A44AD3E17C}" srcOrd="2" destOrd="0" parTransId="{5FD419B1-4B48-42AF-89F4-CD37E0ED58A4}" sibTransId="{9E7FF5BF-0DC1-41B7-8A45-D6D89F308410}"/>
    <dgm:cxn modelId="{0349BE83-FF24-4944-BB6E-DBD73D7E7376}" type="presOf" srcId="{FC8B77E1-AB50-485E-A665-31A44AD3E17C}" destId="{07550641-E494-49D5-B3BA-5853C6F952B2}" srcOrd="1" destOrd="0" presId="urn:microsoft.com/office/officeart/2005/8/layout/vList4"/>
    <dgm:cxn modelId="{AB5AB384-4F4D-4F73-A098-E6CD98C100A8}" type="presOf" srcId="{114339EC-6097-42AF-AF47-364A78E70AFF}" destId="{C2186387-8F23-4DE5-B0F3-BD583728BE81}" srcOrd="0" destOrd="0" presId="urn:microsoft.com/office/officeart/2005/8/layout/vList4"/>
    <dgm:cxn modelId="{971DB78A-39D5-4CCC-A7C1-9D459F529EE2}" type="presOf" srcId="{F690698E-287C-4F2B-856B-80BA25724635}" destId="{0675C7D0-3817-4D63-8764-E880BCA7B718}" srcOrd="1" destOrd="0" presId="urn:microsoft.com/office/officeart/2005/8/layout/vList4"/>
    <dgm:cxn modelId="{F3EB468F-6DF1-448E-8097-16BD67FE5C2D}" srcId="{78CBE113-85D9-4C23-8100-560CA64B1D2A}" destId="{B8D497A8-FEC7-4CFE-A3A8-D928302A628E}" srcOrd="1" destOrd="0" parTransId="{CF58AB7E-25F7-4CE7-A6F0-02A0C7BD272F}" sibTransId="{568A4A43-167F-4B88-BE16-B4EEA16433A6}"/>
    <dgm:cxn modelId="{D6876D95-6689-4B46-95AE-26DE81666B83}" type="presOf" srcId="{49F4E146-D2E1-4BAB-B1BC-3D8FEEDB9B2D}" destId="{4B10F4C4-2D95-4AA3-B508-FE83D53F65B9}" srcOrd="0" destOrd="0" presId="urn:microsoft.com/office/officeart/2005/8/layout/vList4"/>
    <dgm:cxn modelId="{07A1ED97-C079-4C2D-82BE-582166E974CA}" srcId="{78CBE113-85D9-4C23-8100-560CA64B1D2A}" destId="{49F4E146-D2E1-4BAB-B1BC-3D8FEEDB9B2D}" srcOrd="3" destOrd="0" parTransId="{9FB994E7-D629-45EB-956C-0AB61A10682F}" sibTransId="{23660BC8-9207-4D0A-9E30-1494A2C5D998}"/>
    <dgm:cxn modelId="{F108BA9B-8F0D-4858-9EA1-236DEF3AF259}" type="presOf" srcId="{D87BE0AA-5AF4-4F30-80FC-7A76E8088283}" destId="{4B8BCEF0-7125-4648-A3D3-F3F0AB293C7D}" srcOrd="1" destOrd="0" presId="urn:microsoft.com/office/officeart/2005/8/layout/vList4"/>
    <dgm:cxn modelId="{FD92B29E-B848-4AFB-9070-16198EF5AF15}" type="presOf" srcId="{B8D497A8-FEC7-4CFE-A3A8-D928302A628E}" destId="{7E78FC29-B3F6-4B6F-A30A-89E38F96BC79}" srcOrd="1" destOrd="0" presId="urn:microsoft.com/office/officeart/2005/8/layout/vList4"/>
    <dgm:cxn modelId="{00CC73B9-D403-41D9-B0E6-2D9D470863FE}" srcId="{78CBE113-85D9-4C23-8100-560CA64B1D2A}" destId="{D87BE0AA-5AF4-4F30-80FC-7A76E8088283}" srcOrd="4" destOrd="0" parTransId="{E36E41BD-A9F7-43C6-89DD-C447FD2B3504}" sibTransId="{4556C5A8-E4F6-4BE8-A026-79583C3B4581}"/>
    <dgm:cxn modelId="{89C671BA-BA01-4B93-A6B1-AEEFA8B494BD}" type="presOf" srcId="{78CBE113-85D9-4C23-8100-560CA64B1D2A}" destId="{005AFDEC-6B15-4D54-BF7D-B5D3AD9628BA}" srcOrd="0" destOrd="0" presId="urn:microsoft.com/office/officeart/2005/8/layout/vList4"/>
    <dgm:cxn modelId="{0374DCD5-AEA6-45A3-AE9A-A79EBE75FA3F}" type="presOf" srcId="{1A459AC7-003C-484D-B240-1EDB140E8557}" destId="{93328EAF-B92F-417D-A0D0-A6F9CEF94CC1}" srcOrd="0" destOrd="0" presId="urn:microsoft.com/office/officeart/2005/8/layout/vList4"/>
    <dgm:cxn modelId="{9A4E00DD-41DB-4139-91BE-FC5056A6079D}" type="presOf" srcId="{B8D497A8-FEC7-4CFE-A3A8-D928302A628E}" destId="{8AC91ACA-5D23-46B5-9F56-DF72697AAA51}" srcOrd="0" destOrd="0" presId="urn:microsoft.com/office/officeart/2005/8/layout/vList4"/>
    <dgm:cxn modelId="{DD9446E2-A393-4B0A-B4B1-600FEB9A8B21}" type="presOf" srcId="{FC8B77E1-AB50-485E-A665-31A44AD3E17C}" destId="{B05A24F7-B971-4F8A-AA6D-DAE768F2AF45}" srcOrd="0" destOrd="0" presId="urn:microsoft.com/office/officeart/2005/8/layout/vList4"/>
    <dgm:cxn modelId="{CF30C4F0-960C-40E4-8549-6E865C50B4BE}" type="presOf" srcId="{D87BE0AA-5AF4-4F30-80FC-7A76E8088283}" destId="{4B290DC1-756F-4EDB-9478-777BE0361DF3}" srcOrd="0" destOrd="0" presId="urn:microsoft.com/office/officeart/2005/8/layout/vList4"/>
    <dgm:cxn modelId="{4CD915F3-E10A-4634-AC28-87E8C91FF2F1}" srcId="{78CBE113-85D9-4C23-8100-560CA64B1D2A}" destId="{114339EC-6097-42AF-AF47-364A78E70AFF}" srcOrd="5" destOrd="0" parTransId="{A5B05B50-884B-49E3-AB94-798EB26E4126}" sibTransId="{30174624-A5F8-4606-B054-DDD541495667}"/>
    <dgm:cxn modelId="{4EA581FC-95A9-4BA4-9247-A48846F0BD83}" type="presOf" srcId="{1A459AC7-003C-484D-B240-1EDB140E8557}" destId="{E17AA7C9-B069-470A-A34C-B5523B6C23E3}" srcOrd="1" destOrd="0" presId="urn:microsoft.com/office/officeart/2005/8/layout/vList4"/>
    <dgm:cxn modelId="{5964FA27-8466-41A3-B85A-4B5922E85273}" type="presParOf" srcId="{005AFDEC-6B15-4D54-BF7D-B5D3AD9628BA}" destId="{B6441B87-ED18-4D9B-A059-DBBC78D438F6}" srcOrd="0" destOrd="0" presId="urn:microsoft.com/office/officeart/2005/8/layout/vList4"/>
    <dgm:cxn modelId="{8EA797BD-B46E-4245-97BB-10710C18CA4C}" type="presParOf" srcId="{B6441B87-ED18-4D9B-A059-DBBC78D438F6}" destId="{1095A1C5-A4C3-41F5-8F6E-71448B8B49A3}" srcOrd="0" destOrd="0" presId="urn:microsoft.com/office/officeart/2005/8/layout/vList4"/>
    <dgm:cxn modelId="{F3F6F1D1-8400-4142-969E-8F456FF4BF7B}" type="presParOf" srcId="{B6441B87-ED18-4D9B-A059-DBBC78D438F6}" destId="{1026CBFC-A679-420A-AA92-09A85B48DFFD}" srcOrd="1" destOrd="0" presId="urn:microsoft.com/office/officeart/2005/8/layout/vList4"/>
    <dgm:cxn modelId="{48395DAF-39EC-4609-AD57-716BEED6E329}" type="presParOf" srcId="{B6441B87-ED18-4D9B-A059-DBBC78D438F6}" destId="{0675C7D0-3817-4D63-8764-E880BCA7B718}" srcOrd="2" destOrd="0" presId="urn:microsoft.com/office/officeart/2005/8/layout/vList4"/>
    <dgm:cxn modelId="{029996DC-4884-4CE3-A2F1-BA2ACCC2F537}" type="presParOf" srcId="{005AFDEC-6B15-4D54-BF7D-B5D3AD9628BA}" destId="{CDFA1190-2215-45E3-B892-18DED199A198}" srcOrd="1" destOrd="0" presId="urn:microsoft.com/office/officeart/2005/8/layout/vList4"/>
    <dgm:cxn modelId="{E09AE645-51D2-4EEC-B573-DAE7CFC98FAE}" type="presParOf" srcId="{005AFDEC-6B15-4D54-BF7D-B5D3AD9628BA}" destId="{945DFA16-DC34-429E-B090-47D73B877230}" srcOrd="2" destOrd="0" presId="urn:microsoft.com/office/officeart/2005/8/layout/vList4"/>
    <dgm:cxn modelId="{BEF27AA5-EEF2-485B-BC04-635A66E36ADE}" type="presParOf" srcId="{945DFA16-DC34-429E-B090-47D73B877230}" destId="{8AC91ACA-5D23-46B5-9F56-DF72697AAA51}" srcOrd="0" destOrd="0" presId="urn:microsoft.com/office/officeart/2005/8/layout/vList4"/>
    <dgm:cxn modelId="{2ECF6659-C537-4B4F-BAD6-13AB8590EA20}" type="presParOf" srcId="{945DFA16-DC34-429E-B090-47D73B877230}" destId="{A2077B40-D51A-4E1F-A1B7-DA6D2122E275}" srcOrd="1" destOrd="0" presId="urn:microsoft.com/office/officeart/2005/8/layout/vList4"/>
    <dgm:cxn modelId="{8F64E7B8-D200-4F78-AC47-922B79C2FEB4}" type="presParOf" srcId="{945DFA16-DC34-429E-B090-47D73B877230}" destId="{7E78FC29-B3F6-4B6F-A30A-89E38F96BC79}" srcOrd="2" destOrd="0" presId="urn:microsoft.com/office/officeart/2005/8/layout/vList4"/>
    <dgm:cxn modelId="{096ECAA2-ECCA-42FA-86A5-935C26574933}" type="presParOf" srcId="{005AFDEC-6B15-4D54-BF7D-B5D3AD9628BA}" destId="{09151F13-0A0D-4335-B192-EBADB5C3CEB8}" srcOrd="3" destOrd="0" presId="urn:microsoft.com/office/officeart/2005/8/layout/vList4"/>
    <dgm:cxn modelId="{1857B886-F845-4129-8634-E98A2BBBE011}" type="presParOf" srcId="{005AFDEC-6B15-4D54-BF7D-B5D3AD9628BA}" destId="{D06318EA-46B3-481D-BECF-F2EF439564E1}" srcOrd="4" destOrd="0" presId="urn:microsoft.com/office/officeart/2005/8/layout/vList4"/>
    <dgm:cxn modelId="{CBA621E2-211B-46AD-B742-29909374E419}" type="presParOf" srcId="{D06318EA-46B3-481D-BECF-F2EF439564E1}" destId="{B05A24F7-B971-4F8A-AA6D-DAE768F2AF45}" srcOrd="0" destOrd="0" presId="urn:microsoft.com/office/officeart/2005/8/layout/vList4"/>
    <dgm:cxn modelId="{11CA71D0-3E7E-404F-9FB6-E690DC2011CE}" type="presParOf" srcId="{D06318EA-46B3-481D-BECF-F2EF439564E1}" destId="{4434AD31-81B4-4DF1-B085-F21373688708}" srcOrd="1" destOrd="0" presId="urn:microsoft.com/office/officeart/2005/8/layout/vList4"/>
    <dgm:cxn modelId="{44DCFDC2-7DC2-4307-B347-1C9A2DA189F1}" type="presParOf" srcId="{D06318EA-46B3-481D-BECF-F2EF439564E1}" destId="{07550641-E494-49D5-B3BA-5853C6F952B2}" srcOrd="2" destOrd="0" presId="urn:microsoft.com/office/officeart/2005/8/layout/vList4"/>
    <dgm:cxn modelId="{851B4CC8-9387-4571-9A65-B8764AD74C42}" type="presParOf" srcId="{005AFDEC-6B15-4D54-BF7D-B5D3AD9628BA}" destId="{01ED5AA1-86E3-4F19-9075-DA0B1687A88B}" srcOrd="5" destOrd="0" presId="urn:microsoft.com/office/officeart/2005/8/layout/vList4"/>
    <dgm:cxn modelId="{92B89D3A-30BD-4CA0-91C4-F5EC967D8C30}" type="presParOf" srcId="{005AFDEC-6B15-4D54-BF7D-B5D3AD9628BA}" destId="{7A5786D1-7580-4955-AC7A-8B4848D98941}" srcOrd="6" destOrd="0" presId="urn:microsoft.com/office/officeart/2005/8/layout/vList4"/>
    <dgm:cxn modelId="{3D2F89ED-4D6D-40DB-A75B-C1BF9B69CBC8}" type="presParOf" srcId="{7A5786D1-7580-4955-AC7A-8B4848D98941}" destId="{4B10F4C4-2D95-4AA3-B508-FE83D53F65B9}" srcOrd="0" destOrd="0" presId="urn:microsoft.com/office/officeart/2005/8/layout/vList4"/>
    <dgm:cxn modelId="{6B312473-D6EC-4F54-A892-B43219784968}" type="presParOf" srcId="{7A5786D1-7580-4955-AC7A-8B4848D98941}" destId="{EC325D7A-9159-44F8-B924-6F6E0921B4FE}" srcOrd="1" destOrd="0" presId="urn:microsoft.com/office/officeart/2005/8/layout/vList4"/>
    <dgm:cxn modelId="{78F729AC-C79F-4BA9-A1BF-A39EBEED1190}" type="presParOf" srcId="{7A5786D1-7580-4955-AC7A-8B4848D98941}" destId="{A55BF635-EFE4-48B4-8630-883D96F9C4BF}" srcOrd="2" destOrd="0" presId="urn:microsoft.com/office/officeart/2005/8/layout/vList4"/>
    <dgm:cxn modelId="{E9843FA7-3F06-4AFE-ACF3-B9AF1BC24C34}" type="presParOf" srcId="{005AFDEC-6B15-4D54-BF7D-B5D3AD9628BA}" destId="{8560414C-86A1-4FE4-8EB9-E08AECA91906}" srcOrd="7" destOrd="0" presId="urn:microsoft.com/office/officeart/2005/8/layout/vList4"/>
    <dgm:cxn modelId="{30C915A2-2E6E-48AC-9C5C-8A5892058396}" type="presParOf" srcId="{005AFDEC-6B15-4D54-BF7D-B5D3AD9628BA}" destId="{5339C331-A45B-4E8E-958A-69E4B186CC51}" srcOrd="8" destOrd="0" presId="urn:microsoft.com/office/officeart/2005/8/layout/vList4"/>
    <dgm:cxn modelId="{81A58F71-96D7-457D-B31A-94FF52501742}" type="presParOf" srcId="{5339C331-A45B-4E8E-958A-69E4B186CC51}" destId="{4B290DC1-756F-4EDB-9478-777BE0361DF3}" srcOrd="0" destOrd="0" presId="urn:microsoft.com/office/officeart/2005/8/layout/vList4"/>
    <dgm:cxn modelId="{B4271F53-03D5-4093-8746-D811FA3C7AC0}" type="presParOf" srcId="{5339C331-A45B-4E8E-958A-69E4B186CC51}" destId="{F7195825-F524-4AB4-97CC-D3C6DB1BA1D6}" srcOrd="1" destOrd="0" presId="urn:microsoft.com/office/officeart/2005/8/layout/vList4"/>
    <dgm:cxn modelId="{54034F8C-3ED6-46A0-866A-6306D976BD9C}" type="presParOf" srcId="{5339C331-A45B-4E8E-958A-69E4B186CC51}" destId="{4B8BCEF0-7125-4648-A3D3-F3F0AB293C7D}" srcOrd="2" destOrd="0" presId="urn:microsoft.com/office/officeart/2005/8/layout/vList4"/>
    <dgm:cxn modelId="{AB10F078-E834-41E0-B464-67AD23A037BA}" type="presParOf" srcId="{005AFDEC-6B15-4D54-BF7D-B5D3AD9628BA}" destId="{635AAABB-386E-4112-A353-1E362648E2D4}" srcOrd="9" destOrd="0" presId="urn:microsoft.com/office/officeart/2005/8/layout/vList4"/>
    <dgm:cxn modelId="{F74CA0B4-37CC-40F7-9D18-6247B16342FB}" type="presParOf" srcId="{005AFDEC-6B15-4D54-BF7D-B5D3AD9628BA}" destId="{EFBC3A86-77FB-4FFC-958C-8F3CC708B0AD}" srcOrd="10" destOrd="0" presId="urn:microsoft.com/office/officeart/2005/8/layout/vList4"/>
    <dgm:cxn modelId="{E94E11D8-5732-407F-900E-4BB102D97547}" type="presParOf" srcId="{EFBC3A86-77FB-4FFC-958C-8F3CC708B0AD}" destId="{C2186387-8F23-4DE5-B0F3-BD583728BE81}" srcOrd="0" destOrd="0" presId="urn:microsoft.com/office/officeart/2005/8/layout/vList4"/>
    <dgm:cxn modelId="{AE16E876-58B3-43EE-A87B-39848FE7EA74}" type="presParOf" srcId="{EFBC3A86-77FB-4FFC-958C-8F3CC708B0AD}" destId="{380D1170-9685-47C2-8266-19488FDBB0BB}" srcOrd="1" destOrd="0" presId="urn:microsoft.com/office/officeart/2005/8/layout/vList4"/>
    <dgm:cxn modelId="{AE574C75-51CB-4253-915A-439C949C347C}" type="presParOf" srcId="{EFBC3A86-77FB-4FFC-958C-8F3CC708B0AD}" destId="{A65F63B3-8A91-4C81-8E81-FAD283E31032}" srcOrd="2" destOrd="0" presId="urn:microsoft.com/office/officeart/2005/8/layout/vList4"/>
    <dgm:cxn modelId="{05A0927C-9333-4554-809F-1CA2ABD603B9}" type="presParOf" srcId="{005AFDEC-6B15-4D54-BF7D-B5D3AD9628BA}" destId="{05865FB0-3F4A-4997-B2A3-B14516CBC333}" srcOrd="11" destOrd="0" presId="urn:microsoft.com/office/officeart/2005/8/layout/vList4"/>
    <dgm:cxn modelId="{E675D04F-0486-4824-BB93-C32BB3E454AE}" type="presParOf" srcId="{005AFDEC-6B15-4D54-BF7D-B5D3AD9628BA}" destId="{ECB382C6-A84B-4F14-B293-2A4DBC172A40}" srcOrd="12" destOrd="0" presId="urn:microsoft.com/office/officeart/2005/8/layout/vList4"/>
    <dgm:cxn modelId="{28626F33-4B9F-49FC-9198-E9CB6C4A3AEA}" type="presParOf" srcId="{ECB382C6-A84B-4F14-B293-2A4DBC172A40}" destId="{93328EAF-B92F-417D-A0D0-A6F9CEF94CC1}" srcOrd="0" destOrd="0" presId="urn:microsoft.com/office/officeart/2005/8/layout/vList4"/>
    <dgm:cxn modelId="{1C42674E-1C57-4F7D-B89B-FD325C9BFBD3}" type="presParOf" srcId="{ECB382C6-A84B-4F14-B293-2A4DBC172A40}" destId="{1702C8A0-0BAA-49EF-B932-F4D59FD7EBCE}" srcOrd="1" destOrd="0" presId="urn:microsoft.com/office/officeart/2005/8/layout/vList4"/>
    <dgm:cxn modelId="{9C08844A-21BC-4661-ADCB-7ED87BFE1C81}" type="presParOf" srcId="{ECB382C6-A84B-4F14-B293-2A4DBC172A40}" destId="{E17AA7C9-B069-470A-A34C-B5523B6C23E3}" srcOrd="2" destOrd="0" presId="urn:microsoft.com/office/officeart/2005/8/layout/vList4"/>
    <dgm:cxn modelId="{80DAC2C1-B2EC-48F3-AC15-CC2AA8388BC2}" type="presParOf" srcId="{005AFDEC-6B15-4D54-BF7D-B5D3AD9628BA}" destId="{24EB5F5F-44AF-450D-9924-447BFC0F4A1B}" srcOrd="13" destOrd="0" presId="urn:microsoft.com/office/officeart/2005/8/layout/vList4"/>
    <dgm:cxn modelId="{A0AB8121-7016-4B66-9838-B5C9ABA6F3B1}" type="presParOf" srcId="{005AFDEC-6B15-4D54-BF7D-B5D3AD9628BA}" destId="{9FFCE963-97DA-4839-8258-4711B20A7F58}" srcOrd="14" destOrd="0" presId="urn:microsoft.com/office/officeart/2005/8/layout/vList4"/>
    <dgm:cxn modelId="{ADE9F50B-B575-4ACE-BFBD-5E1DAA608FEA}" type="presParOf" srcId="{9FFCE963-97DA-4839-8258-4711B20A7F58}" destId="{496D2295-3F27-4E9F-9C80-8E5B649BFA85}" srcOrd="0" destOrd="0" presId="urn:microsoft.com/office/officeart/2005/8/layout/vList4"/>
    <dgm:cxn modelId="{51CC76A7-4774-4626-BFD6-AC0681E9AFFC}" type="presParOf" srcId="{9FFCE963-97DA-4839-8258-4711B20A7F58}" destId="{26157C5C-0432-470E-A4B7-5A15DC4CF88E}" srcOrd="1" destOrd="0" presId="urn:microsoft.com/office/officeart/2005/8/layout/vList4"/>
    <dgm:cxn modelId="{57C24834-2FF7-443F-A265-EC3444F17EF4}" type="presParOf" srcId="{9FFCE963-97DA-4839-8258-4711B20A7F58}" destId="{EEBAF6EE-DF7C-4A31-8421-8868A2508DBE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8CBE113-85D9-4C23-8100-560CA64B1D2A}" type="doc">
      <dgm:prSet loTypeId="urn:microsoft.com/office/officeart/2005/8/layout/vList4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17DE0BD9-CED1-4B8B-A765-FEFB03971C5F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ru-RU" sz="1600" i="1" dirty="0"/>
            <a:t> </a:t>
          </a:r>
          <a:r>
            <a:rPr lang="ru-RU" sz="1800" i="1" dirty="0"/>
            <a:t>Расходы на  уличное освещение составили 5287,5 тысяч рублей или 100,0 % к годовому плану</a:t>
          </a:r>
        </a:p>
      </dgm:t>
    </dgm:pt>
    <dgm:pt modelId="{3BE6204A-AF5F-4508-9CEB-B76BBC3ED24F}" type="parTrans" cxnId="{8D9A7A7E-AD27-41BA-96D7-0C36A1729DBF}">
      <dgm:prSet/>
      <dgm:spPr/>
      <dgm:t>
        <a:bodyPr/>
        <a:lstStyle/>
        <a:p>
          <a:endParaRPr lang="ru-RU"/>
        </a:p>
      </dgm:t>
    </dgm:pt>
    <dgm:pt modelId="{BB3A14AD-E687-48BA-9633-62A826EC25BF}" type="sibTrans" cxnId="{8D9A7A7E-AD27-41BA-96D7-0C36A1729DBF}">
      <dgm:prSet/>
      <dgm:spPr/>
      <dgm:t>
        <a:bodyPr/>
        <a:lstStyle/>
        <a:p>
          <a:endParaRPr lang="ru-RU"/>
        </a:p>
      </dgm:t>
    </dgm:pt>
    <dgm:pt modelId="{4D3884AC-1142-419C-B444-8689260536D6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ru-RU" sz="1800" b="0" i="1" dirty="0"/>
            <a:t>Благоустройство парков и скверов (ул. Балдина,50) -2186,2 тысяч рублей</a:t>
          </a:r>
        </a:p>
      </dgm:t>
    </dgm:pt>
    <dgm:pt modelId="{FAECA47B-E3A4-4757-A4BB-FB7C96409992}" type="parTrans" cxnId="{72C5341F-8AEF-4422-8A13-310418DF259D}">
      <dgm:prSet/>
      <dgm:spPr/>
      <dgm:t>
        <a:bodyPr/>
        <a:lstStyle/>
        <a:p>
          <a:endParaRPr lang="ru-RU"/>
        </a:p>
      </dgm:t>
    </dgm:pt>
    <dgm:pt modelId="{648D9521-C4AB-48F5-9D4E-5416574B4436}" type="sibTrans" cxnId="{72C5341F-8AEF-4422-8A13-310418DF259D}">
      <dgm:prSet/>
      <dgm:spPr/>
      <dgm:t>
        <a:bodyPr/>
        <a:lstStyle/>
        <a:p>
          <a:endParaRPr lang="ru-RU"/>
        </a:p>
      </dgm:t>
    </dgm:pt>
    <dgm:pt modelId="{BF4DE1F8-E393-46A5-84C7-0751A013E89A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ru-RU" sz="1800" i="1" dirty="0"/>
            <a:t>Прочие  мероприятия по благоустройству и  содержанию дворовых территорий -  </a:t>
          </a:r>
          <a:r>
            <a:rPr lang="en-US" sz="1800" i="1" dirty="0"/>
            <a:t>5964,1</a:t>
          </a:r>
          <a:r>
            <a:rPr lang="ru-RU" sz="1800" i="1" dirty="0"/>
            <a:t> тысяч рублей</a:t>
          </a:r>
        </a:p>
      </dgm:t>
    </dgm:pt>
    <dgm:pt modelId="{73ED0ED9-009F-461E-A4F8-7D559A00435F}" type="parTrans" cxnId="{1E3C1785-A74B-4C77-A6E4-00AFF3FCCBFD}">
      <dgm:prSet/>
      <dgm:spPr/>
      <dgm:t>
        <a:bodyPr/>
        <a:lstStyle/>
        <a:p>
          <a:endParaRPr lang="ru-RU"/>
        </a:p>
      </dgm:t>
    </dgm:pt>
    <dgm:pt modelId="{9420F89E-71FA-46DF-9919-D606E039B105}" type="sibTrans" cxnId="{1E3C1785-A74B-4C77-A6E4-00AFF3FCCBFD}">
      <dgm:prSet/>
      <dgm:spPr/>
      <dgm:t>
        <a:bodyPr/>
        <a:lstStyle/>
        <a:p>
          <a:endParaRPr lang="ru-RU"/>
        </a:p>
      </dgm:t>
    </dgm:pt>
    <dgm:pt modelId="{07D1D2EA-BB66-4683-AF11-D3D2799F3E83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b="0" i="1" dirty="0"/>
            <a:t>Расходы на организацию и содержание мест захоронения составили 90,0 тысяч рублей или  100,0 % к годовым назначениям</a:t>
          </a:r>
        </a:p>
      </dgm:t>
    </dgm:pt>
    <dgm:pt modelId="{28BC35EF-D273-4ADA-A1DB-581C1E9A7778}" type="parTrans" cxnId="{A56CC5FB-9E67-41B8-B3BD-E0F904BB37D9}">
      <dgm:prSet/>
      <dgm:spPr/>
      <dgm:t>
        <a:bodyPr/>
        <a:lstStyle/>
        <a:p>
          <a:endParaRPr lang="ru-RU"/>
        </a:p>
      </dgm:t>
    </dgm:pt>
    <dgm:pt modelId="{D2B4A471-BF8A-4EDB-8F56-0675FAEEA6BF}" type="sibTrans" cxnId="{A56CC5FB-9E67-41B8-B3BD-E0F904BB37D9}">
      <dgm:prSet/>
      <dgm:spPr/>
      <dgm:t>
        <a:bodyPr/>
        <a:lstStyle/>
        <a:p>
          <a:endParaRPr lang="ru-RU"/>
        </a:p>
      </dgm:t>
    </dgm:pt>
    <dgm:pt modelId="{005AFDEC-6B15-4D54-BF7D-B5D3AD9628BA}" type="pres">
      <dgm:prSet presAssocID="{78CBE113-85D9-4C23-8100-560CA64B1D2A}" presName="linear" presStyleCnt="0">
        <dgm:presLayoutVars>
          <dgm:dir/>
          <dgm:resizeHandles val="exact"/>
        </dgm:presLayoutVars>
      </dgm:prSet>
      <dgm:spPr/>
    </dgm:pt>
    <dgm:pt modelId="{50B2F8D0-BE5A-426A-AD12-F8661D025B00}" type="pres">
      <dgm:prSet presAssocID="{17DE0BD9-CED1-4B8B-A765-FEFB03971C5F}" presName="comp" presStyleCnt="0"/>
      <dgm:spPr/>
    </dgm:pt>
    <dgm:pt modelId="{2C6B1532-3E1D-4153-81B1-1E424D9A4340}" type="pres">
      <dgm:prSet presAssocID="{17DE0BD9-CED1-4B8B-A765-FEFB03971C5F}" presName="box" presStyleLbl="node1" presStyleIdx="0" presStyleCnt="4" custScaleY="93987" custLinFactNeighborX="1672" custLinFactNeighborY="-14293"/>
      <dgm:spPr/>
    </dgm:pt>
    <dgm:pt modelId="{7F3CDDCE-A36A-450D-9161-16EA0ECDAFCE}" type="pres">
      <dgm:prSet presAssocID="{17DE0BD9-CED1-4B8B-A765-FEFB03971C5F}" presName="img" presStyleLbl="fgImgPlace1" presStyleIdx="0" presStyleCnt="4" custScaleY="125000" custLinFactNeighborX="-3227" custLinFactNeighborY="0"/>
      <dgm:spPr>
        <a:blipFill rotWithShape="0">
          <a:blip xmlns:r="http://schemas.openxmlformats.org/officeDocument/2006/relationships" r:embed="rId1"/>
          <a:stretch>
            <a:fillRect/>
          </a:stretch>
        </a:blipFill>
        <a:effectLst>
          <a:glow rad="228600">
            <a:schemeClr val="accent2">
              <a:satMod val="175000"/>
              <a:alpha val="40000"/>
            </a:schemeClr>
          </a:glow>
        </a:effectLst>
      </dgm:spPr>
    </dgm:pt>
    <dgm:pt modelId="{A71A6EB5-B229-481E-808C-0B9E5AF44B2C}" type="pres">
      <dgm:prSet presAssocID="{17DE0BD9-CED1-4B8B-A765-FEFB03971C5F}" presName="text" presStyleLbl="node1" presStyleIdx="0" presStyleCnt="4">
        <dgm:presLayoutVars>
          <dgm:bulletEnabled val="1"/>
        </dgm:presLayoutVars>
      </dgm:prSet>
      <dgm:spPr/>
    </dgm:pt>
    <dgm:pt modelId="{3E414653-A908-471E-8333-033AC2119500}" type="pres">
      <dgm:prSet presAssocID="{BB3A14AD-E687-48BA-9633-62A826EC25BF}" presName="spacer" presStyleCnt="0"/>
      <dgm:spPr/>
    </dgm:pt>
    <dgm:pt modelId="{ED86A20B-B8A5-42C2-87E5-7417ECE7272A}" type="pres">
      <dgm:prSet presAssocID="{4D3884AC-1142-419C-B444-8689260536D6}" presName="comp" presStyleCnt="0"/>
      <dgm:spPr/>
    </dgm:pt>
    <dgm:pt modelId="{E683F002-88E7-41F2-BBD7-E3B851FCF30C}" type="pres">
      <dgm:prSet presAssocID="{4D3884AC-1142-419C-B444-8689260536D6}" presName="box" presStyleLbl="node1" presStyleIdx="1" presStyleCnt="4" custScaleY="112772" custLinFactNeighborY="-12070"/>
      <dgm:spPr/>
    </dgm:pt>
    <dgm:pt modelId="{FAE7C2F1-25ED-4E3B-9997-746B0F7B9B80}" type="pres">
      <dgm:prSet presAssocID="{4D3884AC-1142-419C-B444-8689260536D6}" presName="img" presStyleLbl="fgImgPlace1" presStyleIdx="1" presStyleCnt="4" custScaleY="121407" custLinFactNeighborX="-7408" custLinFactNeighborY="-20301"/>
      <dgm:spPr>
        <a:blipFill rotWithShape="0">
          <a:blip xmlns:r="http://schemas.openxmlformats.org/officeDocument/2006/relationships" r:embed="rId2"/>
          <a:stretch>
            <a:fillRect/>
          </a:stretch>
        </a:blipFill>
        <a:effectLst>
          <a:glow rad="101600">
            <a:schemeClr val="accent4">
              <a:satMod val="175000"/>
              <a:alpha val="40000"/>
            </a:schemeClr>
          </a:glow>
        </a:effectLst>
      </dgm:spPr>
    </dgm:pt>
    <dgm:pt modelId="{53942E44-AD72-49FF-8AC2-1F7849A75D3E}" type="pres">
      <dgm:prSet presAssocID="{4D3884AC-1142-419C-B444-8689260536D6}" presName="text" presStyleLbl="node1" presStyleIdx="1" presStyleCnt="4">
        <dgm:presLayoutVars>
          <dgm:bulletEnabled val="1"/>
        </dgm:presLayoutVars>
      </dgm:prSet>
      <dgm:spPr/>
    </dgm:pt>
    <dgm:pt modelId="{DE761FFE-3395-4B6B-8662-B32AF686B4A8}" type="pres">
      <dgm:prSet presAssocID="{648D9521-C4AB-48F5-9D4E-5416574B4436}" presName="spacer" presStyleCnt="0"/>
      <dgm:spPr/>
    </dgm:pt>
    <dgm:pt modelId="{1F39847A-099E-4BED-982B-314C48A56F5A}" type="pres">
      <dgm:prSet presAssocID="{07D1D2EA-BB66-4683-AF11-D3D2799F3E83}" presName="comp" presStyleCnt="0"/>
      <dgm:spPr/>
    </dgm:pt>
    <dgm:pt modelId="{24CA2AB0-0B83-48C6-8A80-0A4F49AB0483}" type="pres">
      <dgm:prSet presAssocID="{07D1D2EA-BB66-4683-AF11-D3D2799F3E83}" presName="box" presStyleLbl="node1" presStyleIdx="2" presStyleCnt="4" custLinFactNeighborX="-836" custLinFactNeighborY="-35251"/>
      <dgm:spPr/>
    </dgm:pt>
    <dgm:pt modelId="{8C403381-B91B-473A-A88B-FE355DA7E560}" type="pres">
      <dgm:prSet presAssocID="{07D1D2EA-BB66-4683-AF11-D3D2799F3E83}" presName="img" presStyleLbl="fgImgPlace1" presStyleIdx="2" presStyleCnt="4" custLinFactNeighborX="-11813" custLinFactNeighborY="-41029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732B1BE6-0614-492B-9715-EB8B39A72026}" type="pres">
      <dgm:prSet presAssocID="{07D1D2EA-BB66-4683-AF11-D3D2799F3E83}" presName="text" presStyleLbl="node1" presStyleIdx="2" presStyleCnt="4">
        <dgm:presLayoutVars>
          <dgm:bulletEnabled val="1"/>
        </dgm:presLayoutVars>
      </dgm:prSet>
      <dgm:spPr/>
    </dgm:pt>
    <dgm:pt modelId="{55CF715F-12B1-4840-B7DE-1588682B9228}" type="pres">
      <dgm:prSet presAssocID="{D2B4A471-BF8A-4EDB-8F56-0675FAEEA6BF}" presName="spacer" presStyleCnt="0"/>
      <dgm:spPr/>
    </dgm:pt>
    <dgm:pt modelId="{52E8A37C-1236-4A29-BBCD-ED5CE287E796}" type="pres">
      <dgm:prSet presAssocID="{BF4DE1F8-E393-46A5-84C7-0751A013E89A}" presName="comp" presStyleCnt="0"/>
      <dgm:spPr/>
    </dgm:pt>
    <dgm:pt modelId="{9F680188-F82A-452C-B788-0205FF94DFED}" type="pres">
      <dgm:prSet presAssocID="{BF4DE1F8-E393-46A5-84C7-0751A013E89A}" presName="box" presStyleLbl="node1" presStyleIdx="3" presStyleCnt="4" custScaleY="155366" custLinFactNeighborY="-52667"/>
      <dgm:spPr/>
    </dgm:pt>
    <dgm:pt modelId="{A7BECF33-9903-4E9C-8A9C-D6A62C80C47F}" type="pres">
      <dgm:prSet presAssocID="{BF4DE1F8-E393-46A5-84C7-0751A013E89A}" presName="img" presStyleLbl="fgImgPlace1" presStyleIdx="3" presStyleCnt="4" custScaleX="100669" custScaleY="103854" custLinFactNeighborX="-7298" custLinFactNeighborY="-51440"/>
      <dgm:spPr>
        <a:blipFill rotWithShape="0">
          <a:blip xmlns:r="http://schemas.openxmlformats.org/officeDocument/2006/relationships" r:embed="rId4"/>
          <a:stretch>
            <a:fillRect/>
          </a:stretch>
        </a:blipFill>
        <a:effectLst>
          <a:glow rad="228600">
            <a:schemeClr val="accent2">
              <a:satMod val="175000"/>
              <a:alpha val="40000"/>
            </a:schemeClr>
          </a:glow>
        </a:effectLst>
      </dgm:spPr>
    </dgm:pt>
    <dgm:pt modelId="{8E10F517-0E19-43E5-9B84-F01CB6E85308}" type="pres">
      <dgm:prSet presAssocID="{BF4DE1F8-E393-46A5-84C7-0751A013E89A}" presName="text" presStyleLbl="node1" presStyleIdx="3" presStyleCnt="4">
        <dgm:presLayoutVars>
          <dgm:bulletEnabled val="1"/>
        </dgm:presLayoutVars>
      </dgm:prSet>
      <dgm:spPr/>
    </dgm:pt>
  </dgm:ptLst>
  <dgm:cxnLst>
    <dgm:cxn modelId="{28358C07-E482-4052-AB85-EBBE3FFC0785}" type="presOf" srcId="{78CBE113-85D9-4C23-8100-560CA64B1D2A}" destId="{005AFDEC-6B15-4D54-BF7D-B5D3AD9628BA}" srcOrd="0" destOrd="0" presId="urn:microsoft.com/office/officeart/2005/8/layout/vList4"/>
    <dgm:cxn modelId="{72C5341F-8AEF-4422-8A13-310418DF259D}" srcId="{78CBE113-85D9-4C23-8100-560CA64B1D2A}" destId="{4D3884AC-1142-419C-B444-8689260536D6}" srcOrd="1" destOrd="0" parTransId="{FAECA47B-E3A4-4757-A4BB-FB7C96409992}" sibTransId="{648D9521-C4AB-48F5-9D4E-5416574B4436}"/>
    <dgm:cxn modelId="{28220D7D-85C5-4C3C-9917-FF2083E5DE4D}" type="presOf" srcId="{4D3884AC-1142-419C-B444-8689260536D6}" destId="{E683F002-88E7-41F2-BBD7-E3B851FCF30C}" srcOrd="0" destOrd="0" presId="urn:microsoft.com/office/officeart/2005/8/layout/vList4"/>
    <dgm:cxn modelId="{8D9A7A7E-AD27-41BA-96D7-0C36A1729DBF}" srcId="{78CBE113-85D9-4C23-8100-560CA64B1D2A}" destId="{17DE0BD9-CED1-4B8B-A765-FEFB03971C5F}" srcOrd="0" destOrd="0" parTransId="{3BE6204A-AF5F-4508-9CEB-B76BBC3ED24F}" sibTransId="{BB3A14AD-E687-48BA-9633-62A826EC25BF}"/>
    <dgm:cxn modelId="{1E3C1785-A74B-4C77-A6E4-00AFF3FCCBFD}" srcId="{78CBE113-85D9-4C23-8100-560CA64B1D2A}" destId="{BF4DE1F8-E393-46A5-84C7-0751A013E89A}" srcOrd="3" destOrd="0" parTransId="{73ED0ED9-009F-461E-A4F8-7D559A00435F}" sibTransId="{9420F89E-71FA-46DF-9919-D606E039B105}"/>
    <dgm:cxn modelId="{AA244CA5-BD53-46C7-8EF8-341AC2B91CED}" type="presOf" srcId="{07D1D2EA-BB66-4683-AF11-D3D2799F3E83}" destId="{732B1BE6-0614-492B-9715-EB8B39A72026}" srcOrd="1" destOrd="0" presId="urn:microsoft.com/office/officeart/2005/8/layout/vList4"/>
    <dgm:cxn modelId="{0CD55BBF-5F29-42F0-949B-98E3F667CF8E}" type="presOf" srcId="{17DE0BD9-CED1-4B8B-A765-FEFB03971C5F}" destId="{2C6B1532-3E1D-4153-81B1-1E424D9A4340}" srcOrd="0" destOrd="0" presId="urn:microsoft.com/office/officeart/2005/8/layout/vList4"/>
    <dgm:cxn modelId="{1CBC96DD-318F-471F-B31B-2D9D782C8FEA}" type="presOf" srcId="{BF4DE1F8-E393-46A5-84C7-0751A013E89A}" destId="{8E10F517-0E19-43E5-9B84-F01CB6E85308}" srcOrd="1" destOrd="0" presId="urn:microsoft.com/office/officeart/2005/8/layout/vList4"/>
    <dgm:cxn modelId="{95245DE1-804C-4AC8-A759-D9D214E68134}" type="presOf" srcId="{17DE0BD9-CED1-4B8B-A765-FEFB03971C5F}" destId="{A71A6EB5-B229-481E-808C-0B9E5AF44B2C}" srcOrd="1" destOrd="0" presId="urn:microsoft.com/office/officeart/2005/8/layout/vList4"/>
    <dgm:cxn modelId="{4FA047EA-EDEB-4391-A97C-EDE16D93491F}" type="presOf" srcId="{BF4DE1F8-E393-46A5-84C7-0751A013E89A}" destId="{9F680188-F82A-452C-B788-0205FF94DFED}" srcOrd="0" destOrd="0" presId="urn:microsoft.com/office/officeart/2005/8/layout/vList4"/>
    <dgm:cxn modelId="{067EE8EC-CEB9-4C62-ADB1-D660E9FD673C}" type="presOf" srcId="{07D1D2EA-BB66-4683-AF11-D3D2799F3E83}" destId="{24CA2AB0-0B83-48C6-8A80-0A4F49AB0483}" srcOrd="0" destOrd="0" presId="urn:microsoft.com/office/officeart/2005/8/layout/vList4"/>
    <dgm:cxn modelId="{05D91EF1-7A21-44B6-ADC4-0D28FAC7F26F}" type="presOf" srcId="{4D3884AC-1142-419C-B444-8689260536D6}" destId="{53942E44-AD72-49FF-8AC2-1F7849A75D3E}" srcOrd="1" destOrd="0" presId="urn:microsoft.com/office/officeart/2005/8/layout/vList4"/>
    <dgm:cxn modelId="{A56CC5FB-9E67-41B8-B3BD-E0F904BB37D9}" srcId="{78CBE113-85D9-4C23-8100-560CA64B1D2A}" destId="{07D1D2EA-BB66-4683-AF11-D3D2799F3E83}" srcOrd="2" destOrd="0" parTransId="{28BC35EF-D273-4ADA-A1DB-581C1E9A7778}" sibTransId="{D2B4A471-BF8A-4EDB-8F56-0675FAEEA6BF}"/>
    <dgm:cxn modelId="{49CABC35-D64D-4F47-B593-6CF3F7E62065}" type="presParOf" srcId="{005AFDEC-6B15-4D54-BF7D-B5D3AD9628BA}" destId="{50B2F8D0-BE5A-426A-AD12-F8661D025B00}" srcOrd="0" destOrd="0" presId="urn:microsoft.com/office/officeart/2005/8/layout/vList4"/>
    <dgm:cxn modelId="{CB76834A-1DB6-4BB7-B358-D20D00D192EB}" type="presParOf" srcId="{50B2F8D0-BE5A-426A-AD12-F8661D025B00}" destId="{2C6B1532-3E1D-4153-81B1-1E424D9A4340}" srcOrd="0" destOrd="0" presId="urn:microsoft.com/office/officeart/2005/8/layout/vList4"/>
    <dgm:cxn modelId="{839B77E0-6616-43C8-8BEE-4D86D5C56F4A}" type="presParOf" srcId="{50B2F8D0-BE5A-426A-AD12-F8661D025B00}" destId="{7F3CDDCE-A36A-450D-9161-16EA0ECDAFCE}" srcOrd="1" destOrd="0" presId="urn:microsoft.com/office/officeart/2005/8/layout/vList4"/>
    <dgm:cxn modelId="{44672379-D9C5-4178-84E5-A3EB68076B6A}" type="presParOf" srcId="{50B2F8D0-BE5A-426A-AD12-F8661D025B00}" destId="{A71A6EB5-B229-481E-808C-0B9E5AF44B2C}" srcOrd="2" destOrd="0" presId="urn:microsoft.com/office/officeart/2005/8/layout/vList4"/>
    <dgm:cxn modelId="{8EDB3B8A-FF30-4383-AAC9-A7A2C69D6DCD}" type="presParOf" srcId="{005AFDEC-6B15-4D54-BF7D-B5D3AD9628BA}" destId="{3E414653-A908-471E-8333-033AC2119500}" srcOrd="1" destOrd="0" presId="urn:microsoft.com/office/officeart/2005/8/layout/vList4"/>
    <dgm:cxn modelId="{86B6D01D-89BC-4FFE-AB7C-878BFF17A9E3}" type="presParOf" srcId="{005AFDEC-6B15-4D54-BF7D-B5D3AD9628BA}" destId="{ED86A20B-B8A5-42C2-87E5-7417ECE7272A}" srcOrd="2" destOrd="0" presId="urn:microsoft.com/office/officeart/2005/8/layout/vList4"/>
    <dgm:cxn modelId="{23D0BC1E-D511-4A28-86D0-557295E7954E}" type="presParOf" srcId="{ED86A20B-B8A5-42C2-87E5-7417ECE7272A}" destId="{E683F002-88E7-41F2-BBD7-E3B851FCF30C}" srcOrd="0" destOrd="0" presId="urn:microsoft.com/office/officeart/2005/8/layout/vList4"/>
    <dgm:cxn modelId="{7D18FF4B-1BCD-4CD8-AE7B-F857B896C1DC}" type="presParOf" srcId="{ED86A20B-B8A5-42C2-87E5-7417ECE7272A}" destId="{FAE7C2F1-25ED-4E3B-9997-746B0F7B9B80}" srcOrd="1" destOrd="0" presId="urn:microsoft.com/office/officeart/2005/8/layout/vList4"/>
    <dgm:cxn modelId="{153D570E-2508-4871-BCEA-323382612D73}" type="presParOf" srcId="{ED86A20B-B8A5-42C2-87E5-7417ECE7272A}" destId="{53942E44-AD72-49FF-8AC2-1F7849A75D3E}" srcOrd="2" destOrd="0" presId="urn:microsoft.com/office/officeart/2005/8/layout/vList4"/>
    <dgm:cxn modelId="{F7B41CE1-6D75-4AD0-9523-40D4F938E6CF}" type="presParOf" srcId="{005AFDEC-6B15-4D54-BF7D-B5D3AD9628BA}" destId="{DE761FFE-3395-4B6B-8662-B32AF686B4A8}" srcOrd="3" destOrd="0" presId="urn:microsoft.com/office/officeart/2005/8/layout/vList4"/>
    <dgm:cxn modelId="{0C7622A3-3750-4783-A2D0-54AE9710AAD6}" type="presParOf" srcId="{005AFDEC-6B15-4D54-BF7D-B5D3AD9628BA}" destId="{1F39847A-099E-4BED-982B-314C48A56F5A}" srcOrd="4" destOrd="0" presId="urn:microsoft.com/office/officeart/2005/8/layout/vList4"/>
    <dgm:cxn modelId="{926F8821-4F4C-4324-BB8C-953FBF321CE9}" type="presParOf" srcId="{1F39847A-099E-4BED-982B-314C48A56F5A}" destId="{24CA2AB0-0B83-48C6-8A80-0A4F49AB0483}" srcOrd="0" destOrd="0" presId="urn:microsoft.com/office/officeart/2005/8/layout/vList4"/>
    <dgm:cxn modelId="{1B464F97-D8CE-44AC-A4A5-FDB144C4EBDF}" type="presParOf" srcId="{1F39847A-099E-4BED-982B-314C48A56F5A}" destId="{8C403381-B91B-473A-A88B-FE355DA7E560}" srcOrd="1" destOrd="0" presId="urn:microsoft.com/office/officeart/2005/8/layout/vList4"/>
    <dgm:cxn modelId="{4BFCF548-9AEE-4777-8BA3-7209CD7AF215}" type="presParOf" srcId="{1F39847A-099E-4BED-982B-314C48A56F5A}" destId="{732B1BE6-0614-492B-9715-EB8B39A72026}" srcOrd="2" destOrd="0" presId="urn:microsoft.com/office/officeart/2005/8/layout/vList4"/>
    <dgm:cxn modelId="{28705F3C-8A31-42DA-833C-49262AABFCDB}" type="presParOf" srcId="{005AFDEC-6B15-4D54-BF7D-B5D3AD9628BA}" destId="{55CF715F-12B1-4840-B7DE-1588682B9228}" srcOrd="5" destOrd="0" presId="urn:microsoft.com/office/officeart/2005/8/layout/vList4"/>
    <dgm:cxn modelId="{9E91208A-377B-4518-915B-1C5C86FFF93F}" type="presParOf" srcId="{005AFDEC-6B15-4D54-BF7D-B5D3AD9628BA}" destId="{52E8A37C-1236-4A29-BBCD-ED5CE287E796}" srcOrd="6" destOrd="0" presId="urn:microsoft.com/office/officeart/2005/8/layout/vList4"/>
    <dgm:cxn modelId="{FEB1AEA1-4D01-4317-BA71-D1E9370B1599}" type="presParOf" srcId="{52E8A37C-1236-4A29-BBCD-ED5CE287E796}" destId="{9F680188-F82A-452C-B788-0205FF94DFED}" srcOrd="0" destOrd="0" presId="urn:microsoft.com/office/officeart/2005/8/layout/vList4"/>
    <dgm:cxn modelId="{2A7A12E3-FBFF-4A97-9F0E-DAC4119402B8}" type="presParOf" srcId="{52E8A37C-1236-4A29-BBCD-ED5CE287E796}" destId="{A7BECF33-9903-4E9C-8A9C-D6A62C80C47F}" srcOrd="1" destOrd="0" presId="urn:microsoft.com/office/officeart/2005/8/layout/vList4"/>
    <dgm:cxn modelId="{9DDA3827-59A2-4ADC-97A8-1C0700278CF8}" type="presParOf" srcId="{52E8A37C-1236-4A29-BBCD-ED5CE287E796}" destId="{8E10F517-0E19-43E5-9B84-F01CB6E85308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0F76E0B-4605-431D-9B7F-46CD5C1A2AD1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CFFE029-F3F9-4B9B-82BD-5FF267367B72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olidFill>
          <a:srgbClr val="FFFF00"/>
        </a:solidFill>
      </dgm:spPr>
      <dgm:t>
        <a:bodyPr/>
        <a:lstStyle/>
        <a:p>
          <a:endParaRPr lang="ru-RU" sz="1800" dirty="0"/>
        </a:p>
        <a:p>
          <a:endParaRPr lang="ru-RU" sz="1800" dirty="0"/>
        </a:p>
        <a:p>
          <a:endParaRPr lang="ru-RU" sz="1400" b="1" dirty="0"/>
        </a:p>
        <a:p>
          <a:r>
            <a:rPr lang="ru-RU" sz="1400" b="1" dirty="0"/>
            <a:t>Дошкольное </a:t>
          </a:r>
        </a:p>
        <a:p>
          <a:r>
            <a:rPr lang="ru-RU" sz="1400" b="1" dirty="0"/>
            <a:t>образование</a:t>
          </a:r>
        </a:p>
        <a:p>
          <a:r>
            <a:rPr lang="ru-RU" sz="1400" b="1" dirty="0"/>
            <a:t>25,0%</a:t>
          </a:r>
        </a:p>
        <a:p>
          <a:endParaRPr lang="ru-RU" sz="1800" dirty="0"/>
        </a:p>
      </dgm:t>
    </dgm:pt>
    <dgm:pt modelId="{7E180444-5F86-4767-A8E6-D00F421DCE4C}" type="parTrans" cxnId="{B7A5F673-3A2B-4B06-A2D4-DDD9E0522D6E}">
      <dgm:prSet/>
      <dgm:spPr/>
      <dgm:t>
        <a:bodyPr/>
        <a:lstStyle/>
        <a:p>
          <a:endParaRPr lang="ru-RU"/>
        </a:p>
      </dgm:t>
    </dgm:pt>
    <dgm:pt modelId="{63BA00C9-8419-4EAE-97EA-DB583B85EB67}" type="sibTrans" cxnId="{B7A5F673-3A2B-4B06-A2D4-DDD9E0522D6E}">
      <dgm:prSet/>
      <dgm:spPr/>
      <dgm:t>
        <a:bodyPr/>
        <a:lstStyle/>
        <a:p>
          <a:endParaRPr lang="ru-RU"/>
        </a:p>
      </dgm:t>
    </dgm:pt>
    <dgm:pt modelId="{9C0E7645-2CD7-4498-B21C-636DEEB96408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 sz="1800" dirty="0"/>
        </a:p>
        <a:p>
          <a:endParaRPr lang="ru-RU" sz="1800" dirty="0"/>
        </a:p>
        <a:p>
          <a:endParaRPr lang="ru-RU" sz="1800" dirty="0"/>
        </a:p>
        <a:p>
          <a:endParaRPr lang="ru-RU" sz="2000" b="1" dirty="0"/>
        </a:p>
        <a:p>
          <a:r>
            <a:rPr lang="ru-RU" sz="1400" b="1" dirty="0"/>
            <a:t>Общее образование</a:t>
          </a:r>
        </a:p>
        <a:p>
          <a:r>
            <a:rPr lang="ru-RU" sz="1400" b="1" dirty="0"/>
            <a:t>55,3%</a:t>
          </a:r>
        </a:p>
        <a:p>
          <a:endParaRPr lang="ru-RU" sz="1800" dirty="0"/>
        </a:p>
        <a:p>
          <a:endParaRPr lang="ru-RU" sz="1800" dirty="0"/>
        </a:p>
      </dgm:t>
    </dgm:pt>
    <dgm:pt modelId="{216E7E62-1934-4ECF-B66D-DAFA7FB0CB39}" type="parTrans" cxnId="{9749FA28-E31C-4D0B-95F7-00EE2FF496FE}">
      <dgm:prSet/>
      <dgm:spPr/>
      <dgm:t>
        <a:bodyPr/>
        <a:lstStyle/>
        <a:p>
          <a:endParaRPr lang="ru-RU"/>
        </a:p>
      </dgm:t>
    </dgm:pt>
    <dgm:pt modelId="{3A57E3FB-525A-4C64-95A2-48B5F6235335}" type="sibTrans" cxnId="{9749FA28-E31C-4D0B-95F7-00EE2FF496FE}">
      <dgm:prSet/>
      <dgm:spPr/>
      <dgm:t>
        <a:bodyPr/>
        <a:lstStyle/>
        <a:p>
          <a:endParaRPr lang="ru-RU"/>
        </a:p>
      </dgm:t>
    </dgm:pt>
    <dgm:pt modelId="{08A59C7A-1754-473D-B3C5-46203CD2EB52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solidFill>
          <a:srgbClr val="66FFCC"/>
        </a:solidFill>
      </dgm:spPr>
      <dgm:t>
        <a:bodyPr/>
        <a:lstStyle/>
        <a:p>
          <a:endParaRPr lang="ru-RU" sz="2000" dirty="0"/>
        </a:p>
        <a:p>
          <a:endParaRPr lang="ru-RU" sz="2000" dirty="0"/>
        </a:p>
        <a:p>
          <a:endParaRPr lang="ru-RU" sz="1600" dirty="0"/>
        </a:p>
        <a:p>
          <a:r>
            <a:rPr lang="ru-RU" sz="1400" b="1" dirty="0"/>
            <a:t>Молодежная политика и оздоровление детей – 2,0 %</a:t>
          </a:r>
        </a:p>
        <a:p>
          <a:endParaRPr lang="ru-RU" sz="2000" dirty="0"/>
        </a:p>
      </dgm:t>
    </dgm:pt>
    <dgm:pt modelId="{CCACAD29-F0D6-4EC6-9A4C-FEA212E561D3}" type="parTrans" cxnId="{C6E28C74-832A-4C84-98C5-49A07E5F5000}">
      <dgm:prSet/>
      <dgm:spPr/>
      <dgm:t>
        <a:bodyPr/>
        <a:lstStyle/>
        <a:p>
          <a:endParaRPr lang="ru-RU"/>
        </a:p>
      </dgm:t>
    </dgm:pt>
    <dgm:pt modelId="{1FB05AF7-8771-4AFE-9780-EBA2E0018482}" type="sibTrans" cxnId="{C6E28C74-832A-4C84-98C5-49A07E5F5000}">
      <dgm:prSet/>
      <dgm:spPr/>
      <dgm:t>
        <a:bodyPr/>
        <a:lstStyle/>
        <a:p>
          <a:endParaRPr lang="ru-RU"/>
        </a:p>
      </dgm:t>
    </dgm:pt>
    <dgm:pt modelId="{0B920923-CDD0-448B-BA15-63245018FF07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 sz="2000" b="1" dirty="0">
            <a:solidFill>
              <a:srgbClr val="002060"/>
            </a:solidFill>
          </a:endParaRPr>
        </a:p>
        <a:p>
          <a:endParaRPr lang="ru-RU" sz="2000" b="1" dirty="0">
            <a:solidFill>
              <a:srgbClr val="002060"/>
            </a:solidFill>
          </a:endParaRPr>
        </a:p>
        <a:p>
          <a:endParaRPr lang="ru-RU" sz="2000" b="1" dirty="0">
            <a:solidFill>
              <a:srgbClr val="002060"/>
            </a:solidFill>
          </a:endParaRPr>
        </a:p>
        <a:p>
          <a:r>
            <a:rPr lang="ru-RU" sz="1400" b="1" dirty="0">
              <a:solidFill>
                <a:schemeClr val="tx1"/>
              </a:solidFill>
            </a:rPr>
            <a:t>Другие вопросы в области   образования </a:t>
          </a:r>
        </a:p>
        <a:p>
          <a:r>
            <a:rPr lang="ru-RU" sz="1400" b="1" dirty="0">
              <a:solidFill>
                <a:schemeClr val="tx1"/>
              </a:solidFill>
            </a:rPr>
            <a:t>1,8  %</a:t>
          </a:r>
        </a:p>
      </dgm:t>
    </dgm:pt>
    <dgm:pt modelId="{9F62E8B8-262A-4ADB-A169-1E688DCB8D7E}" type="parTrans" cxnId="{106B231E-7C08-4D30-A77C-EDBC9B74D6CC}">
      <dgm:prSet/>
      <dgm:spPr/>
      <dgm:t>
        <a:bodyPr/>
        <a:lstStyle/>
        <a:p>
          <a:endParaRPr lang="ru-RU"/>
        </a:p>
      </dgm:t>
    </dgm:pt>
    <dgm:pt modelId="{B70B1FF6-EF38-4D76-A816-D275EE3C58D1}" type="sibTrans" cxnId="{106B231E-7C08-4D30-A77C-EDBC9B74D6CC}">
      <dgm:prSet/>
      <dgm:spPr/>
      <dgm:t>
        <a:bodyPr/>
        <a:lstStyle/>
        <a:p>
          <a:endParaRPr lang="ru-RU"/>
        </a:p>
      </dgm:t>
    </dgm:pt>
    <dgm:pt modelId="{6D056BC1-B26D-481B-8A43-D1126EA4860D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ru-RU" sz="1400" b="1" dirty="0">
              <a:solidFill>
                <a:schemeClr val="tx1"/>
              </a:solidFill>
            </a:rPr>
            <a:t>Дополнительное образование детей</a:t>
          </a:r>
        </a:p>
        <a:p>
          <a:endParaRPr lang="ru-RU" sz="1400" b="1" dirty="0">
            <a:solidFill>
              <a:schemeClr val="tx1"/>
            </a:solidFill>
          </a:endParaRPr>
        </a:p>
        <a:p>
          <a:r>
            <a:rPr lang="ru-RU" sz="1400" b="1" dirty="0">
              <a:solidFill>
                <a:schemeClr val="tx1"/>
              </a:solidFill>
            </a:rPr>
            <a:t>15,8%</a:t>
          </a:r>
        </a:p>
      </dgm:t>
    </dgm:pt>
    <dgm:pt modelId="{667B9381-6398-411D-AA04-361B1AE0CA69}" type="parTrans" cxnId="{2A42BB1D-21FD-4616-B1BB-88E39FE9B4CC}">
      <dgm:prSet/>
      <dgm:spPr/>
      <dgm:t>
        <a:bodyPr/>
        <a:lstStyle/>
        <a:p>
          <a:endParaRPr lang="ru-RU"/>
        </a:p>
      </dgm:t>
    </dgm:pt>
    <dgm:pt modelId="{EAFEEB78-2D54-47CE-BED7-E8DE7445553C}" type="sibTrans" cxnId="{2A42BB1D-21FD-4616-B1BB-88E39FE9B4CC}">
      <dgm:prSet/>
      <dgm:spPr/>
      <dgm:t>
        <a:bodyPr/>
        <a:lstStyle/>
        <a:p>
          <a:endParaRPr lang="ru-RU"/>
        </a:p>
      </dgm:t>
    </dgm:pt>
    <dgm:pt modelId="{2AD8C573-BA53-4FE5-AB90-3F1965A61E13}" type="pres">
      <dgm:prSet presAssocID="{10F76E0B-4605-431D-9B7F-46CD5C1A2AD1}" presName="Name0" presStyleCnt="0">
        <dgm:presLayoutVars>
          <dgm:dir/>
          <dgm:resizeHandles val="exact"/>
        </dgm:presLayoutVars>
      </dgm:prSet>
      <dgm:spPr/>
    </dgm:pt>
    <dgm:pt modelId="{770E5F77-11DF-46A0-840F-4C6CA9726928}" type="pres">
      <dgm:prSet presAssocID="{10F76E0B-4605-431D-9B7F-46CD5C1A2AD1}" presName="fgShape" presStyleLbl="fgShp" presStyleIdx="0" presStyleCnt="1" custLinFactNeighborX="337" custLinFactNeighborY="31482"/>
      <dgm:spPr>
        <a:scene3d>
          <a:camera prst="orthographicFront"/>
          <a:lightRig rig="threePt" dir="t"/>
        </a:scene3d>
        <a:sp3d>
          <a:bevelT/>
        </a:sp3d>
      </dgm:spPr>
    </dgm:pt>
    <dgm:pt modelId="{BD4AF0B4-2724-4281-B869-1D91473071BD}" type="pres">
      <dgm:prSet presAssocID="{10F76E0B-4605-431D-9B7F-46CD5C1A2AD1}" presName="linComp" presStyleCnt="0"/>
      <dgm:spPr/>
    </dgm:pt>
    <dgm:pt modelId="{FC30FDD3-563E-4D5E-B3AA-4A4FAED8218B}" type="pres">
      <dgm:prSet presAssocID="{8CFFE029-F3F9-4B9B-82BD-5FF267367B72}" presName="compNode" presStyleCnt="0"/>
      <dgm:spPr/>
    </dgm:pt>
    <dgm:pt modelId="{FCE68306-BFE6-4860-AEE5-0E4C1B18EA1F}" type="pres">
      <dgm:prSet presAssocID="{8CFFE029-F3F9-4B9B-82BD-5FF267367B72}" presName="bkgdShape" presStyleLbl="node1" presStyleIdx="0" presStyleCnt="5" custScaleX="478656" custLinFactNeighborX="-40388"/>
      <dgm:spPr/>
    </dgm:pt>
    <dgm:pt modelId="{6A55F3BD-DA5C-4C2A-A458-6CB7BE022EE4}" type="pres">
      <dgm:prSet presAssocID="{8CFFE029-F3F9-4B9B-82BD-5FF267367B72}" presName="nodeTx" presStyleLbl="node1" presStyleIdx="0" presStyleCnt="5">
        <dgm:presLayoutVars>
          <dgm:bulletEnabled val="1"/>
        </dgm:presLayoutVars>
      </dgm:prSet>
      <dgm:spPr/>
    </dgm:pt>
    <dgm:pt modelId="{4DF797D7-2FBF-4F46-AB40-CDAFBB3319E9}" type="pres">
      <dgm:prSet presAssocID="{8CFFE029-F3F9-4B9B-82BD-5FF267367B72}" presName="invisiNode" presStyleLbl="node1" presStyleIdx="0" presStyleCnt="5"/>
      <dgm:spPr/>
    </dgm:pt>
    <dgm:pt modelId="{D437D95F-0A4A-4664-A98B-3AE3AF1DEF66}" type="pres">
      <dgm:prSet presAssocID="{8CFFE029-F3F9-4B9B-82BD-5FF267367B72}" presName="imagNode" presStyleLbl="fgImgPlace1" presStyleIdx="0" presStyleCnt="5" custScaleX="411885" custScaleY="125347" custLinFactNeighborX="17077" custLinFactNeighborY="-5345"/>
      <dgm:spPr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scene3d>
          <a:camera prst="orthographicFront"/>
          <a:lightRig rig="threePt" dir="t"/>
        </a:scene3d>
        <a:sp3d>
          <a:bevelT w="114300" prst="hardEdge"/>
        </a:sp3d>
      </dgm:spPr>
    </dgm:pt>
    <dgm:pt modelId="{23130B02-EA17-45DE-BE2F-A927B97F2189}" type="pres">
      <dgm:prSet presAssocID="{63BA00C9-8419-4EAE-97EA-DB583B85EB67}" presName="sibTrans" presStyleLbl="sibTrans2D1" presStyleIdx="0" presStyleCnt="0"/>
      <dgm:spPr/>
    </dgm:pt>
    <dgm:pt modelId="{725226F8-CC6F-4AD0-8C6E-C5040D9A6060}" type="pres">
      <dgm:prSet presAssocID="{9C0E7645-2CD7-4498-B21C-636DEEB96408}" presName="compNode" presStyleCnt="0"/>
      <dgm:spPr/>
    </dgm:pt>
    <dgm:pt modelId="{A7D7ED3D-B89D-446E-9D53-5887580BBB16}" type="pres">
      <dgm:prSet presAssocID="{9C0E7645-2CD7-4498-B21C-636DEEB96408}" presName="bkgdShape" presStyleLbl="node1" presStyleIdx="1" presStyleCnt="5" custScaleX="365250" custLinFactNeighborX="9351" custLinFactNeighborY="1389"/>
      <dgm:spPr/>
    </dgm:pt>
    <dgm:pt modelId="{C1737467-9ADC-4C97-8A98-693AF3C1C533}" type="pres">
      <dgm:prSet presAssocID="{9C0E7645-2CD7-4498-B21C-636DEEB96408}" presName="nodeTx" presStyleLbl="node1" presStyleIdx="1" presStyleCnt="5">
        <dgm:presLayoutVars>
          <dgm:bulletEnabled val="1"/>
        </dgm:presLayoutVars>
      </dgm:prSet>
      <dgm:spPr/>
    </dgm:pt>
    <dgm:pt modelId="{83BEDAE9-F536-464B-882B-89A810DD0FC4}" type="pres">
      <dgm:prSet presAssocID="{9C0E7645-2CD7-4498-B21C-636DEEB96408}" presName="invisiNode" presStyleLbl="node1" presStyleIdx="1" presStyleCnt="5"/>
      <dgm:spPr/>
    </dgm:pt>
    <dgm:pt modelId="{8601A905-8247-4559-821C-BC9C416F3D5B}" type="pres">
      <dgm:prSet presAssocID="{9C0E7645-2CD7-4498-B21C-636DEEB96408}" presName="imagNode" presStyleLbl="fgImgPlace1" presStyleIdx="1" presStyleCnt="5" custScaleX="423854" custScaleY="135069" custLinFactNeighborX="25695" custLinFactNeighborY="-8825"/>
      <dgm:spPr>
        <a:prstGeom prst="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scene3d>
          <a:camera prst="orthographicFront"/>
          <a:lightRig rig="threePt" dir="t"/>
        </a:scene3d>
        <a:sp3d>
          <a:bevelT w="114300" prst="hardEdge"/>
        </a:sp3d>
      </dgm:spPr>
    </dgm:pt>
    <dgm:pt modelId="{598E603C-AE3A-43F7-B744-B83931773FAF}" type="pres">
      <dgm:prSet presAssocID="{3A57E3FB-525A-4C64-95A2-48B5F6235335}" presName="sibTrans" presStyleLbl="sibTrans2D1" presStyleIdx="0" presStyleCnt="0"/>
      <dgm:spPr/>
    </dgm:pt>
    <dgm:pt modelId="{56F47266-1710-4518-ADAF-E3564A2A9A04}" type="pres">
      <dgm:prSet presAssocID="{6D056BC1-B26D-481B-8A43-D1126EA4860D}" presName="compNode" presStyleCnt="0"/>
      <dgm:spPr/>
    </dgm:pt>
    <dgm:pt modelId="{237657D7-3336-40A0-BF4A-11FA1B6F90AB}" type="pres">
      <dgm:prSet presAssocID="{6D056BC1-B26D-481B-8A43-D1126EA4860D}" presName="bkgdShape" presStyleLbl="node1" presStyleIdx="2" presStyleCnt="5" custScaleX="449756" custLinFactNeighborX="5179" custLinFactNeighborY="-1389"/>
      <dgm:spPr/>
    </dgm:pt>
    <dgm:pt modelId="{A6125644-9C9A-4FE4-A3B0-D354C02111ED}" type="pres">
      <dgm:prSet presAssocID="{6D056BC1-B26D-481B-8A43-D1126EA4860D}" presName="nodeTx" presStyleLbl="node1" presStyleIdx="2" presStyleCnt="5">
        <dgm:presLayoutVars>
          <dgm:bulletEnabled val="1"/>
        </dgm:presLayoutVars>
      </dgm:prSet>
      <dgm:spPr/>
    </dgm:pt>
    <dgm:pt modelId="{DBE8DB21-0059-448D-9C15-2E62675A2E02}" type="pres">
      <dgm:prSet presAssocID="{6D056BC1-B26D-481B-8A43-D1126EA4860D}" presName="invisiNode" presStyleLbl="node1" presStyleIdx="2" presStyleCnt="5"/>
      <dgm:spPr/>
    </dgm:pt>
    <dgm:pt modelId="{02489614-02CB-43C9-A230-8157C8CD711A}" type="pres">
      <dgm:prSet presAssocID="{6D056BC1-B26D-481B-8A43-D1126EA4860D}" presName="imagNode" presStyleLbl="fgImgPlace1" presStyleIdx="2" presStyleCnt="5" custScaleX="464604" custScaleY="116683" custLinFactNeighborX="-7995" custLinFactNeighborY="2836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C2B33D20-409B-403D-AD66-4CB09F438A57}" type="pres">
      <dgm:prSet presAssocID="{EAFEEB78-2D54-47CE-BED7-E8DE7445553C}" presName="sibTrans" presStyleLbl="sibTrans2D1" presStyleIdx="0" presStyleCnt="0"/>
      <dgm:spPr/>
    </dgm:pt>
    <dgm:pt modelId="{86D1C5F2-8BEB-43E6-8393-569CFA7016D0}" type="pres">
      <dgm:prSet presAssocID="{08A59C7A-1754-473D-B3C5-46203CD2EB52}" presName="compNode" presStyleCnt="0"/>
      <dgm:spPr/>
    </dgm:pt>
    <dgm:pt modelId="{B5D3211E-0DEA-4AA4-B7F8-2AE0F9AD268F}" type="pres">
      <dgm:prSet presAssocID="{08A59C7A-1754-473D-B3C5-46203CD2EB52}" presName="bkgdShape" presStyleLbl="node1" presStyleIdx="3" presStyleCnt="5" custScaleX="501012" custLinFactNeighborX="10669" custLinFactNeighborY="-8"/>
      <dgm:spPr/>
    </dgm:pt>
    <dgm:pt modelId="{3EC69BCF-4A70-4C8D-8DA5-FAB55B84E979}" type="pres">
      <dgm:prSet presAssocID="{08A59C7A-1754-473D-B3C5-46203CD2EB52}" presName="nodeTx" presStyleLbl="node1" presStyleIdx="3" presStyleCnt="5">
        <dgm:presLayoutVars>
          <dgm:bulletEnabled val="1"/>
        </dgm:presLayoutVars>
      </dgm:prSet>
      <dgm:spPr/>
    </dgm:pt>
    <dgm:pt modelId="{2A7502AE-830B-493F-992D-9B38780F8CA7}" type="pres">
      <dgm:prSet presAssocID="{08A59C7A-1754-473D-B3C5-46203CD2EB52}" presName="invisiNode" presStyleLbl="node1" presStyleIdx="3" presStyleCnt="5"/>
      <dgm:spPr/>
    </dgm:pt>
    <dgm:pt modelId="{5AB200BF-F039-49C0-9320-2BAF7026B820}" type="pres">
      <dgm:prSet presAssocID="{08A59C7A-1754-473D-B3C5-46203CD2EB52}" presName="imagNode" presStyleLbl="fgImgPlace1" presStyleIdx="3" presStyleCnt="5" custScaleX="453576" custScaleY="136138" custLinFactNeighborX="12945" custLinFactNeighborY="4196"/>
      <dgm:spPr>
        <a:prstGeom prst="rect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scene3d>
          <a:camera prst="orthographicFront"/>
          <a:lightRig rig="threePt" dir="t"/>
        </a:scene3d>
        <a:sp3d>
          <a:bevelT w="114300" prst="hardEdge"/>
        </a:sp3d>
      </dgm:spPr>
    </dgm:pt>
    <dgm:pt modelId="{9B30BFC1-5E6C-4804-94AD-262A94D81736}" type="pres">
      <dgm:prSet presAssocID="{1FB05AF7-8771-4AFE-9780-EBA2E0018482}" presName="sibTrans" presStyleLbl="sibTrans2D1" presStyleIdx="0" presStyleCnt="0"/>
      <dgm:spPr/>
    </dgm:pt>
    <dgm:pt modelId="{0C0ABA95-68BE-4E4E-9501-047997418E3D}" type="pres">
      <dgm:prSet presAssocID="{0B920923-CDD0-448B-BA15-63245018FF07}" presName="compNode" presStyleCnt="0"/>
      <dgm:spPr/>
    </dgm:pt>
    <dgm:pt modelId="{4F168F63-E26A-44EC-873B-487F9BDC3408}" type="pres">
      <dgm:prSet presAssocID="{0B920923-CDD0-448B-BA15-63245018FF07}" presName="bkgdShape" presStyleLbl="node1" presStyleIdx="4" presStyleCnt="5" custScaleX="498539" custLinFactX="5000" custLinFactNeighborX="100000" custLinFactNeighborY="-49"/>
      <dgm:spPr/>
    </dgm:pt>
    <dgm:pt modelId="{A2ED626E-8ACC-4945-B592-91E81334136A}" type="pres">
      <dgm:prSet presAssocID="{0B920923-CDD0-448B-BA15-63245018FF07}" presName="nodeTx" presStyleLbl="node1" presStyleIdx="4" presStyleCnt="5">
        <dgm:presLayoutVars>
          <dgm:bulletEnabled val="1"/>
        </dgm:presLayoutVars>
      </dgm:prSet>
      <dgm:spPr/>
    </dgm:pt>
    <dgm:pt modelId="{1F241B30-B92E-4E89-82D7-C6DAD34BE42D}" type="pres">
      <dgm:prSet presAssocID="{0B920923-CDD0-448B-BA15-63245018FF07}" presName="invisiNode" presStyleLbl="node1" presStyleIdx="4" presStyleCnt="5"/>
      <dgm:spPr/>
    </dgm:pt>
    <dgm:pt modelId="{1558E06D-C960-47B1-9B7A-D2CDA10F3849}" type="pres">
      <dgm:prSet presAssocID="{0B920923-CDD0-448B-BA15-63245018FF07}" presName="imagNode" presStyleLbl="fgImgPlace1" presStyleIdx="4" presStyleCnt="5" custScaleX="420605" custScaleY="136628" custLinFactNeighborX="-44483" custLinFactNeighborY="148"/>
      <dgm:spPr>
        <a:prstGeom prst="rect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scene3d>
          <a:camera prst="orthographicFront"/>
          <a:lightRig rig="threePt" dir="t"/>
        </a:scene3d>
        <a:sp3d>
          <a:bevelT w="114300" prst="hardEdge"/>
        </a:sp3d>
      </dgm:spPr>
    </dgm:pt>
  </dgm:ptLst>
  <dgm:cxnLst>
    <dgm:cxn modelId="{DBA3F613-F06F-42C7-99B5-276DF4CC33E8}" type="presOf" srcId="{1FB05AF7-8771-4AFE-9780-EBA2E0018482}" destId="{9B30BFC1-5E6C-4804-94AD-262A94D81736}" srcOrd="0" destOrd="0" presId="urn:microsoft.com/office/officeart/2005/8/layout/hList7"/>
    <dgm:cxn modelId="{2A42BB1D-21FD-4616-B1BB-88E39FE9B4CC}" srcId="{10F76E0B-4605-431D-9B7F-46CD5C1A2AD1}" destId="{6D056BC1-B26D-481B-8A43-D1126EA4860D}" srcOrd="2" destOrd="0" parTransId="{667B9381-6398-411D-AA04-361B1AE0CA69}" sibTransId="{EAFEEB78-2D54-47CE-BED7-E8DE7445553C}"/>
    <dgm:cxn modelId="{106B231E-7C08-4D30-A77C-EDBC9B74D6CC}" srcId="{10F76E0B-4605-431D-9B7F-46CD5C1A2AD1}" destId="{0B920923-CDD0-448B-BA15-63245018FF07}" srcOrd="4" destOrd="0" parTransId="{9F62E8B8-262A-4ADB-A169-1E688DCB8D7E}" sibTransId="{B70B1FF6-EF38-4D76-A816-D275EE3C58D1}"/>
    <dgm:cxn modelId="{9F865322-3DAD-4958-AC14-9C790F643513}" type="presOf" srcId="{6D056BC1-B26D-481B-8A43-D1126EA4860D}" destId="{A6125644-9C9A-4FE4-A3B0-D354C02111ED}" srcOrd="1" destOrd="0" presId="urn:microsoft.com/office/officeart/2005/8/layout/hList7"/>
    <dgm:cxn modelId="{08076E24-7628-492E-9FFB-E88E917C591B}" type="presOf" srcId="{9C0E7645-2CD7-4498-B21C-636DEEB96408}" destId="{C1737467-9ADC-4C97-8A98-693AF3C1C533}" srcOrd="1" destOrd="0" presId="urn:microsoft.com/office/officeart/2005/8/layout/hList7"/>
    <dgm:cxn modelId="{9749FA28-E31C-4D0B-95F7-00EE2FF496FE}" srcId="{10F76E0B-4605-431D-9B7F-46CD5C1A2AD1}" destId="{9C0E7645-2CD7-4498-B21C-636DEEB96408}" srcOrd="1" destOrd="0" parTransId="{216E7E62-1934-4ECF-B66D-DAFA7FB0CB39}" sibTransId="{3A57E3FB-525A-4C64-95A2-48B5F6235335}"/>
    <dgm:cxn modelId="{2CAA9730-9980-4D8F-B2B0-9838CEB8B0B2}" type="presOf" srcId="{08A59C7A-1754-473D-B3C5-46203CD2EB52}" destId="{3EC69BCF-4A70-4C8D-8DA5-FAB55B84E979}" srcOrd="1" destOrd="0" presId="urn:microsoft.com/office/officeart/2005/8/layout/hList7"/>
    <dgm:cxn modelId="{793E5164-A1E8-460D-B630-367F183E528E}" type="presOf" srcId="{08A59C7A-1754-473D-B3C5-46203CD2EB52}" destId="{B5D3211E-0DEA-4AA4-B7F8-2AE0F9AD268F}" srcOrd="0" destOrd="0" presId="urn:microsoft.com/office/officeart/2005/8/layout/hList7"/>
    <dgm:cxn modelId="{9C4ED14D-D0D7-49CE-9F8E-BCE4AC8F1E90}" type="presOf" srcId="{0B920923-CDD0-448B-BA15-63245018FF07}" destId="{A2ED626E-8ACC-4945-B592-91E81334136A}" srcOrd="1" destOrd="0" presId="urn:microsoft.com/office/officeart/2005/8/layout/hList7"/>
    <dgm:cxn modelId="{B7A5F673-3A2B-4B06-A2D4-DDD9E0522D6E}" srcId="{10F76E0B-4605-431D-9B7F-46CD5C1A2AD1}" destId="{8CFFE029-F3F9-4B9B-82BD-5FF267367B72}" srcOrd="0" destOrd="0" parTransId="{7E180444-5F86-4767-A8E6-D00F421DCE4C}" sibTransId="{63BA00C9-8419-4EAE-97EA-DB583B85EB67}"/>
    <dgm:cxn modelId="{C6E28C74-832A-4C84-98C5-49A07E5F5000}" srcId="{10F76E0B-4605-431D-9B7F-46CD5C1A2AD1}" destId="{08A59C7A-1754-473D-B3C5-46203CD2EB52}" srcOrd="3" destOrd="0" parTransId="{CCACAD29-F0D6-4EC6-9A4C-FEA212E561D3}" sibTransId="{1FB05AF7-8771-4AFE-9780-EBA2E0018482}"/>
    <dgm:cxn modelId="{A83D6758-552F-45B0-82CD-979B20142B9D}" type="presOf" srcId="{3A57E3FB-525A-4C64-95A2-48B5F6235335}" destId="{598E603C-AE3A-43F7-B744-B83931773FAF}" srcOrd="0" destOrd="0" presId="urn:microsoft.com/office/officeart/2005/8/layout/hList7"/>
    <dgm:cxn modelId="{27B4AA80-81B7-4FF6-BCB2-1F8A8BD25094}" type="presOf" srcId="{10F76E0B-4605-431D-9B7F-46CD5C1A2AD1}" destId="{2AD8C573-BA53-4FE5-AB90-3F1965A61E13}" srcOrd="0" destOrd="0" presId="urn:microsoft.com/office/officeart/2005/8/layout/hList7"/>
    <dgm:cxn modelId="{0259CA8A-5224-4A44-BFFF-73407148642A}" type="presOf" srcId="{8CFFE029-F3F9-4B9B-82BD-5FF267367B72}" destId="{FCE68306-BFE6-4860-AEE5-0E4C1B18EA1F}" srcOrd="0" destOrd="0" presId="urn:microsoft.com/office/officeart/2005/8/layout/hList7"/>
    <dgm:cxn modelId="{B2105798-9E28-47D5-99CA-07D4A8980ED1}" type="presOf" srcId="{6D056BC1-B26D-481B-8A43-D1126EA4860D}" destId="{237657D7-3336-40A0-BF4A-11FA1B6F90AB}" srcOrd="0" destOrd="0" presId="urn:microsoft.com/office/officeart/2005/8/layout/hList7"/>
    <dgm:cxn modelId="{A5D88AA3-4F29-4502-AB78-9DB91A6D0981}" type="presOf" srcId="{63BA00C9-8419-4EAE-97EA-DB583B85EB67}" destId="{23130B02-EA17-45DE-BE2F-A927B97F2189}" srcOrd="0" destOrd="0" presId="urn:microsoft.com/office/officeart/2005/8/layout/hList7"/>
    <dgm:cxn modelId="{04A2C8B7-7231-4BB6-9252-CF09E4FECC0A}" type="presOf" srcId="{8CFFE029-F3F9-4B9B-82BD-5FF267367B72}" destId="{6A55F3BD-DA5C-4C2A-A458-6CB7BE022EE4}" srcOrd="1" destOrd="0" presId="urn:microsoft.com/office/officeart/2005/8/layout/hList7"/>
    <dgm:cxn modelId="{6FB1D6C0-F1BA-4D5A-A120-A7CC20040899}" type="presOf" srcId="{0B920923-CDD0-448B-BA15-63245018FF07}" destId="{4F168F63-E26A-44EC-873B-487F9BDC3408}" srcOrd="0" destOrd="0" presId="urn:microsoft.com/office/officeart/2005/8/layout/hList7"/>
    <dgm:cxn modelId="{D35906C4-CC54-4FC9-BAAE-CC3E6373A5F9}" type="presOf" srcId="{9C0E7645-2CD7-4498-B21C-636DEEB96408}" destId="{A7D7ED3D-B89D-446E-9D53-5887580BBB16}" srcOrd="0" destOrd="0" presId="urn:microsoft.com/office/officeart/2005/8/layout/hList7"/>
    <dgm:cxn modelId="{1DAEF9DB-024D-4739-A962-902DDC0925EB}" type="presOf" srcId="{EAFEEB78-2D54-47CE-BED7-E8DE7445553C}" destId="{C2B33D20-409B-403D-AD66-4CB09F438A57}" srcOrd="0" destOrd="0" presId="urn:microsoft.com/office/officeart/2005/8/layout/hList7"/>
    <dgm:cxn modelId="{2B7CBEED-1611-470C-8D12-507FB71A68A1}" type="presParOf" srcId="{2AD8C573-BA53-4FE5-AB90-3F1965A61E13}" destId="{770E5F77-11DF-46A0-840F-4C6CA9726928}" srcOrd="0" destOrd="0" presId="urn:microsoft.com/office/officeart/2005/8/layout/hList7"/>
    <dgm:cxn modelId="{745D1E9D-ACB0-4F14-8006-BF8E5F162174}" type="presParOf" srcId="{2AD8C573-BA53-4FE5-AB90-3F1965A61E13}" destId="{BD4AF0B4-2724-4281-B869-1D91473071BD}" srcOrd="1" destOrd="0" presId="urn:microsoft.com/office/officeart/2005/8/layout/hList7"/>
    <dgm:cxn modelId="{73A2A5E1-A7B4-422F-84B7-C6E417FF85A6}" type="presParOf" srcId="{BD4AF0B4-2724-4281-B869-1D91473071BD}" destId="{FC30FDD3-563E-4D5E-B3AA-4A4FAED8218B}" srcOrd="0" destOrd="0" presId="urn:microsoft.com/office/officeart/2005/8/layout/hList7"/>
    <dgm:cxn modelId="{18550CAC-77A8-4214-9B77-D5F76647D408}" type="presParOf" srcId="{FC30FDD3-563E-4D5E-B3AA-4A4FAED8218B}" destId="{FCE68306-BFE6-4860-AEE5-0E4C1B18EA1F}" srcOrd="0" destOrd="0" presId="urn:microsoft.com/office/officeart/2005/8/layout/hList7"/>
    <dgm:cxn modelId="{C17C333D-92F6-4A77-8123-7E6A2CBF38B1}" type="presParOf" srcId="{FC30FDD3-563E-4D5E-B3AA-4A4FAED8218B}" destId="{6A55F3BD-DA5C-4C2A-A458-6CB7BE022EE4}" srcOrd="1" destOrd="0" presId="urn:microsoft.com/office/officeart/2005/8/layout/hList7"/>
    <dgm:cxn modelId="{4F888776-B159-4FBA-986D-DB1015E0A155}" type="presParOf" srcId="{FC30FDD3-563E-4D5E-B3AA-4A4FAED8218B}" destId="{4DF797D7-2FBF-4F46-AB40-CDAFBB3319E9}" srcOrd="2" destOrd="0" presId="urn:microsoft.com/office/officeart/2005/8/layout/hList7"/>
    <dgm:cxn modelId="{B54747E8-5953-4313-AB0E-3E8AB1B5403D}" type="presParOf" srcId="{FC30FDD3-563E-4D5E-B3AA-4A4FAED8218B}" destId="{D437D95F-0A4A-4664-A98B-3AE3AF1DEF66}" srcOrd="3" destOrd="0" presId="urn:microsoft.com/office/officeart/2005/8/layout/hList7"/>
    <dgm:cxn modelId="{E55C3B95-399D-4EE8-8498-C43670975544}" type="presParOf" srcId="{BD4AF0B4-2724-4281-B869-1D91473071BD}" destId="{23130B02-EA17-45DE-BE2F-A927B97F2189}" srcOrd="1" destOrd="0" presId="urn:microsoft.com/office/officeart/2005/8/layout/hList7"/>
    <dgm:cxn modelId="{3C92DCD2-3AE1-46A4-932C-0E50299EA50B}" type="presParOf" srcId="{BD4AF0B4-2724-4281-B869-1D91473071BD}" destId="{725226F8-CC6F-4AD0-8C6E-C5040D9A6060}" srcOrd="2" destOrd="0" presId="urn:microsoft.com/office/officeart/2005/8/layout/hList7"/>
    <dgm:cxn modelId="{AAC803DD-D701-4701-9D0D-00F1D1536286}" type="presParOf" srcId="{725226F8-CC6F-4AD0-8C6E-C5040D9A6060}" destId="{A7D7ED3D-B89D-446E-9D53-5887580BBB16}" srcOrd="0" destOrd="0" presId="urn:microsoft.com/office/officeart/2005/8/layout/hList7"/>
    <dgm:cxn modelId="{9A18272B-6C91-46AB-A4FD-E5728B74121C}" type="presParOf" srcId="{725226F8-CC6F-4AD0-8C6E-C5040D9A6060}" destId="{C1737467-9ADC-4C97-8A98-693AF3C1C533}" srcOrd="1" destOrd="0" presId="urn:microsoft.com/office/officeart/2005/8/layout/hList7"/>
    <dgm:cxn modelId="{9213CC20-1806-4E59-BE5B-12C5E39144A8}" type="presParOf" srcId="{725226F8-CC6F-4AD0-8C6E-C5040D9A6060}" destId="{83BEDAE9-F536-464B-882B-89A810DD0FC4}" srcOrd="2" destOrd="0" presId="urn:microsoft.com/office/officeart/2005/8/layout/hList7"/>
    <dgm:cxn modelId="{BB913C71-E5E1-4F31-B2F3-2F3787F9C0DC}" type="presParOf" srcId="{725226F8-CC6F-4AD0-8C6E-C5040D9A6060}" destId="{8601A905-8247-4559-821C-BC9C416F3D5B}" srcOrd="3" destOrd="0" presId="urn:microsoft.com/office/officeart/2005/8/layout/hList7"/>
    <dgm:cxn modelId="{9B9166C1-E2D3-4454-8C12-C3890F322788}" type="presParOf" srcId="{BD4AF0B4-2724-4281-B869-1D91473071BD}" destId="{598E603C-AE3A-43F7-B744-B83931773FAF}" srcOrd="3" destOrd="0" presId="urn:microsoft.com/office/officeart/2005/8/layout/hList7"/>
    <dgm:cxn modelId="{C876E4D3-8142-47E1-8DF7-4976C7B7C057}" type="presParOf" srcId="{BD4AF0B4-2724-4281-B869-1D91473071BD}" destId="{56F47266-1710-4518-ADAF-E3564A2A9A04}" srcOrd="4" destOrd="0" presId="urn:microsoft.com/office/officeart/2005/8/layout/hList7"/>
    <dgm:cxn modelId="{E2C4B4F2-F643-4C02-AAD1-9D75548BAF74}" type="presParOf" srcId="{56F47266-1710-4518-ADAF-E3564A2A9A04}" destId="{237657D7-3336-40A0-BF4A-11FA1B6F90AB}" srcOrd="0" destOrd="0" presId="urn:microsoft.com/office/officeart/2005/8/layout/hList7"/>
    <dgm:cxn modelId="{610A10A3-2EF7-472A-AFF0-512D6BC58E0B}" type="presParOf" srcId="{56F47266-1710-4518-ADAF-E3564A2A9A04}" destId="{A6125644-9C9A-4FE4-A3B0-D354C02111ED}" srcOrd="1" destOrd="0" presId="urn:microsoft.com/office/officeart/2005/8/layout/hList7"/>
    <dgm:cxn modelId="{BED99CAF-3FF9-41BC-BE09-A19629BA9968}" type="presParOf" srcId="{56F47266-1710-4518-ADAF-E3564A2A9A04}" destId="{DBE8DB21-0059-448D-9C15-2E62675A2E02}" srcOrd="2" destOrd="0" presId="urn:microsoft.com/office/officeart/2005/8/layout/hList7"/>
    <dgm:cxn modelId="{D2AB39A8-A1DE-4717-83A3-E934078CDECC}" type="presParOf" srcId="{56F47266-1710-4518-ADAF-E3564A2A9A04}" destId="{02489614-02CB-43C9-A230-8157C8CD711A}" srcOrd="3" destOrd="0" presId="urn:microsoft.com/office/officeart/2005/8/layout/hList7"/>
    <dgm:cxn modelId="{84AF2FE4-1C8E-4814-966F-D1CFED04D422}" type="presParOf" srcId="{BD4AF0B4-2724-4281-B869-1D91473071BD}" destId="{C2B33D20-409B-403D-AD66-4CB09F438A57}" srcOrd="5" destOrd="0" presId="urn:microsoft.com/office/officeart/2005/8/layout/hList7"/>
    <dgm:cxn modelId="{96FCDDB6-79A4-42EB-AACC-AA91365E8B0B}" type="presParOf" srcId="{BD4AF0B4-2724-4281-B869-1D91473071BD}" destId="{86D1C5F2-8BEB-43E6-8393-569CFA7016D0}" srcOrd="6" destOrd="0" presId="urn:microsoft.com/office/officeart/2005/8/layout/hList7"/>
    <dgm:cxn modelId="{15989ADE-B8E7-4CC7-AFFD-16C5F959355F}" type="presParOf" srcId="{86D1C5F2-8BEB-43E6-8393-569CFA7016D0}" destId="{B5D3211E-0DEA-4AA4-B7F8-2AE0F9AD268F}" srcOrd="0" destOrd="0" presId="urn:microsoft.com/office/officeart/2005/8/layout/hList7"/>
    <dgm:cxn modelId="{0720E8F5-E950-49C8-B07C-8F2AEF576A3F}" type="presParOf" srcId="{86D1C5F2-8BEB-43E6-8393-569CFA7016D0}" destId="{3EC69BCF-4A70-4C8D-8DA5-FAB55B84E979}" srcOrd="1" destOrd="0" presId="urn:microsoft.com/office/officeart/2005/8/layout/hList7"/>
    <dgm:cxn modelId="{F345FCF2-F9E7-4919-A76C-E46B908E1B6A}" type="presParOf" srcId="{86D1C5F2-8BEB-43E6-8393-569CFA7016D0}" destId="{2A7502AE-830B-493F-992D-9B38780F8CA7}" srcOrd="2" destOrd="0" presId="urn:microsoft.com/office/officeart/2005/8/layout/hList7"/>
    <dgm:cxn modelId="{52E0438F-631D-4768-ACC8-D42CFBB38982}" type="presParOf" srcId="{86D1C5F2-8BEB-43E6-8393-569CFA7016D0}" destId="{5AB200BF-F039-49C0-9320-2BAF7026B820}" srcOrd="3" destOrd="0" presId="urn:microsoft.com/office/officeart/2005/8/layout/hList7"/>
    <dgm:cxn modelId="{C37E2B89-BC07-4837-B533-712693EEC56B}" type="presParOf" srcId="{BD4AF0B4-2724-4281-B869-1D91473071BD}" destId="{9B30BFC1-5E6C-4804-94AD-262A94D81736}" srcOrd="7" destOrd="0" presId="urn:microsoft.com/office/officeart/2005/8/layout/hList7"/>
    <dgm:cxn modelId="{28E67560-301F-43C2-9D59-C74577070070}" type="presParOf" srcId="{BD4AF0B4-2724-4281-B869-1D91473071BD}" destId="{0C0ABA95-68BE-4E4E-9501-047997418E3D}" srcOrd="8" destOrd="0" presId="urn:microsoft.com/office/officeart/2005/8/layout/hList7"/>
    <dgm:cxn modelId="{6B31CACC-07F1-44EE-8D6F-DE2E12628DB3}" type="presParOf" srcId="{0C0ABA95-68BE-4E4E-9501-047997418E3D}" destId="{4F168F63-E26A-44EC-873B-487F9BDC3408}" srcOrd="0" destOrd="0" presId="urn:microsoft.com/office/officeart/2005/8/layout/hList7"/>
    <dgm:cxn modelId="{1560C469-FB10-48ED-805F-B47086CA4AF3}" type="presParOf" srcId="{0C0ABA95-68BE-4E4E-9501-047997418E3D}" destId="{A2ED626E-8ACC-4945-B592-91E81334136A}" srcOrd="1" destOrd="0" presId="urn:microsoft.com/office/officeart/2005/8/layout/hList7"/>
    <dgm:cxn modelId="{93FB28EA-7B2A-40BB-8A86-77FC0BB9BC94}" type="presParOf" srcId="{0C0ABA95-68BE-4E4E-9501-047997418E3D}" destId="{1F241B30-B92E-4E89-82D7-C6DAD34BE42D}" srcOrd="2" destOrd="0" presId="urn:microsoft.com/office/officeart/2005/8/layout/hList7"/>
    <dgm:cxn modelId="{E171C494-3D71-457B-923B-6F0C1538004A}" type="presParOf" srcId="{0C0ABA95-68BE-4E4E-9501-047997418E3D}" destId="{1558E06D-C960-47B1-9B7A-D2CDA10F3849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D78702-D9A7-4359-9BF0-47D33157FF95}">
      <dsp:nvSpPr>
        <dsp:cNvPr id="0" name=""/>
        <dsp:cNvSpPr/>
      </dsp:nvSpPr>
      <dsp:spPr>
        <a:xfrm>
          <a:off x="4086200" y="1019422"/>
          <a:ext cx="2462494" cy="4273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3687"/>
              </a:lnTo>
              <a:lnTo>
                <a:pt x="2462494" y="213687"/>
              </a:lnTo>
              <a:lnTo>
                <a:pt x="2462494" y="427375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F1A386-56C1-482A-9249-B8F73FD37369}">
      <dsp:nvSpPr>
        <dsp:cNvPr id="0" name=""/>
        <dsp:cNvSpPr/>
      </dsp:nvSpPr>
      <dsp:spPr>
        <a:xfrm>
          <a:off x="4017452" y="1019422"/>
          <a:ext cx="91440" cy="427375"/>
        </a:xfrm>
        <a:custGeom>
          <a:avLst/>
          <a:gdLst/>
          <a:ahLst/>
          <a:cxnLst/>
          <a:rect l="0" t="0" r="0" b="0"/>
          <a:pathLst>
            <a:path>
              <a:moveTo>
                <a:pt x="68747" y="0"/>
              </a:moveTo>
              <a:lnTo>
                <a:pt x="68747" y="213687"/>
              </a:lnTo>
              <a:lnTo>
                <a:pt x="45720" y="213687"/>
              </a:lnTo>
              <a:lnTo>
                <a:pt x="45720" y="427375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4B66F3-8824-41A0-A0D2-F5054E3526F0}">
      <dsp:nvSpPr>
        <dsp:cNvPr id="0" name=""/>
        <dsp:cNvSpPr/>
      </dsp:nvSpPr>
      <dsp:spPr>
        <a:xfrm>
          <a:off x="1600678" y="1019422"/>
          <a:ext cx="2485521" cy="427375"/>
        </a:xfrm>
        <a:custGeom>
          <a:avLst/>
          <a:gdLst/>
          <a:ahLst/>
          <a:cxnLst/>
          <a:rect l="0" t="0" r="0" b="0"/>
          <a:pathLst>
            <a:path>
              <a:moveTo>
                <a:pt x="2485521" y="0"/>
              </a:moveTo>
              <a:lnTo>
                <a:pt x="2485521" y="213687"/>
              </a:lnTo>
              <a:lnTo>
                <a:pt x="0" y="213687"/>
              </a:lnTo>
              <a:lnTo>
                <a:pt x="0" y="427375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8D45E1-11EC-4D27-B3A3-B4AA5427EC3E}">
      <dsp:nvSpPr>
        <dsp:cNvPr id="0" name=""/>
        <dsp:cNvSpPr/>
      </dsp:nvSpPr>
      <dsp:spPr>
        <a:xfrm>
          <a:off x="1974021" y="1863"/>
          <a:ext cx="4224357" cy="1017559"/>
        </a:xfrm>
        <a:prstGeom prst="rect">
          <a:avLst/>
        </a:prstGeom>
        <a:solidFill>
          <a:schemeClr val="bg2"/>
        </a:solidFill>
        <a:ln w="55000" cap="flat" cmpd="thickThin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b="1" i="1" kern="1200" dirty="0">
              <a:solidFill>
                <a:schemeClr val="tx2">
                  <a:lumMod val="50000"/>
                </a:schemeClr>
              </a:solidFill>
            </a:rPr>
            <a:t>Исполнение бюджета</a:t>
          </a:r>
        </a:p>
      </dsp:txBody>
      <dsp:txXfrm>
        <a:off x="1974021" y="1863"/>
        <a:ext cx="4224357" cy="1017559"/>
      </dsp:txXfrm>
    </dsp:sp>
    <dsp:sp modelId="{8C877542-9DE7-45F9-9BDA-F8401D548A16}">
      <dsp:nvSpPr>
        <dsp:cNvPr id="0" name=""/>
        <dsp:cNvSpPr/>
      </dsp:nvSpPr>
      <dsp:spPr>
        <a:xfrm>
          <a:off x="583118" y="1446797"/>
          <a:ext cx="2035119" cy="1017559"/>
        </a:xfrm>
        <a:prstGeom prst="rect">
          <a:avLst/>
        </a:prstGeom>
        <a:solidFill>
          <a:schemeClr val="bg2"/>
        </a:solidFill>
        <a:ln w="63500" cap="flat" cmpd="thickThin" algn="ctr">
          <a:solidFill>
            <a:schemeClr val="lt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solidFill>
                <a:schemeClr val="tx2">
                  <a:lumMod val="50000"/>
                </a:schemeClr>
              </a:solidFill>
            </a:rPr>
            <a:t>По доходам</a:t>
          </a:r>
        </a:p>
      </dsp:txBody>
      <dsp:txXfrm>
        <a:off x="583118" y="1446797"/>
        <a:ext cx="2035119" cy="1017559"/>
      </dsp:txXfrm>
    </dsp:sp>
    <dsp:sp modelId="{4F95FF47-7B9A-4DFD-BB6D-1E1A3003CA63}">
      <dsp:nvSpPr>
        <dsp:cNvPr id="0" name=""/>
        <dsp:cNvSpPr/>
      </dsp:nvSpPr>
      <dsp:spPr>
        <a:xfrm>
          <a:off x="3045613" y="1446797"/>
          <a:ext cx="2035119" cy="1017559"/>
        </a:xfrm>
        <a:prstGeom prst="rect">
          <a:avLst/>
        </a:prstGeom>
        <a:solidFill>
          <a:schemeClr val="bg2"/>
        </a:solidFill>
        <a:ln w="63500" cap="flat" cmpd="thickThin" algn="ctr">
          <a:solidFill>
            <a:schemeClr val="lt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solidFill>
                <a:schemeClr val="tx2">
                  <a:lumMod val="50000"/>
                </a:schemeClr>
              </a:solidFill>
            </a:rPr>
            <a:t>По расходам</a:t>
          </a:r>
        </a:p>
      </dsp:txBody>
      <dsp:txXfrm>
        <a:off x="3045613" y="1446797"/>
        <a:ext cx="2035119" cy="1017559"/>
      </dsp:txXfrm>
    </dsp:sp>
    <dsp:sp modelId="{4ABF9C19-3238-4093-90F4-219BFE12C913}">
      <dsp:nvSpPr>
        <dsp:cNvPr id="0" name=""/>
        <dsp:cNvSpPr/>
      </dsp:nvSpPr>
      <dsp:spPr>
        <a:xfrm>
          <a:off x="5508107" y="1446797"/>
          <a:ext cx="2081173" cy="1647683"/>
        </a:xfrm>
        <a:prstGeom prst="rect">
          <a:avLst/>
        </a:prstGeom>
        <a:solidFill>
          <a:schemeClr val="bg2"/>
        </a:solidFill>
        <a:ln w="63500" cap="flat" cmpd="thickThin" algn="ctr">
          <a:solidFill>
            <a:schemeClr val="lt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0" kern="1200" dirty="0">
              <a:solidFill>
                <a:schemeClr val="tx1"/>
              </a:solidFill>
            </a:rPr>
            <a:t>Составление и утверждение  отчета об исполнении бюджета</a:t>
          </a:r>
        </a:p>
      </dsp:txBody>
      <dsp:txXfrm>
        <a:off x="5508107" y="1446797"/>
        <a:ext cx="2081173" cy="164768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72E44C-8498-48F8-9652-E5DD6AC5818D}">
      <dsp:nvSpPr>
        <dsp:cNvPr id="0" name=""/>
        <dsp:cNvSpPr/>
      </dsp:nvSpPr>
      <dsp:spPr>
        <a:xfrm>
          <a:off x="3351995" y="1655880"/>
          <a:ext cx="2288057" cy="239817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1" kern="1200" dirty="0"/>
            <a:t>Расходы бюджета – это выплачиваемые из бюджета денежные средства, за исключением средств, являющихся источниками финансирования дефицита бюджета</a:t>
          </a:r>
        </a:p>
      </dsp:txBody>
      <dsp:txXfrm>
        <a:off x="3687073" y="2007085"/>
        <a:ext cx="1617901" cy="1695766"/>
      </dsp:txXfrm>
    </dsp:sp>
    <dsp:sp modelId="{4731EA70-1FA8-49F5-A6BF-4AE9CB97C303}">
      <dsp:nvSpPr>
        <dsp:cNvPr id="0" name=""/>
        <dsp:cNvSpPr/>
      </dsp:nvSpPr>
      <dsp:spPr>
        <a:xfrm rot="16260366">
          <a:off x="4369075" y="1151336"/>
          <a:ext cx="305836" cy="44984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kern="1200"/>
        </a:p>
      </dsp:txBody>
      <dsp:txXfrm>
        <a:off x="4414145" y="1287172"/>
        <a:ext cx="214085" cy="269906"/>
      </dsp:txXfrm>
    </dsp:sp>
    <dsp:sp modelId="{E2EC1D87-F728-458A-8AB1-7A3D78F9D25E}">
      <dsp:nvSpPr>
        <dsp:cNvPr id="0" name=""/>
        <dsp:cNvSpPr/>
      </dsp:nvSpPr>
      <dsp:spPr>
        <a:xfrm>
          <a:off x="4007277" y="20750"/>
          <a:ext cx="1058452" cy="1058452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200" kern="1200" dirty="0"/>
        </a:p>
      </dsp:txBody>
      <dsp:txXfrm>
        <a:off x="4162284" y="175757"/>
        <a:ext cx="748438" cy="748438"/>
      </dsp:txXfrm>
    </dsp:sp>
    <dsp:sp modelId="{A0E222DD-64BD-4A89-BBB9-2B80D8318D4A}">
      <dsp:nvSpPr>
        <dsp:cNvPr id="0" name=""/>
        <dsp:cNvSpPr/>
      </dsp:nvSpPr>
      <dsp:spPr>
        <a:xfrm rot="18342319">
          <a:off x="5195306" y="1433780"/>
          <a:ext cx="320982" cy="44984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kern="1200"/>
        </a:p>
      </dsp:txBody>
      <dsp:txXfrm>
        <a:off x="5215354" y="1562845"/>
        <a:ext cx="224687" cy="269906"/>
      </dsp:txXfrm>
    </dsp:sp>
    <dsp:sp modelId="{73BC26A8-8D0F-45E6-9E3B-37EADD227262}">
      <dsp:nvSpPr>
        <dsp:cNvPr id="0" name=""/>
        <dsp:cNvSpPr/>
      </dsp:nvSpPr>
      <dsp:spPr>
        <a:xfrm>
          <a:off x="5317466" y="446457"/>
          <a:ext cx="1058452" cy="1058452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200" kern="1200" dirty="0"/>
        </a:p>
      </dsp:txBody>
      <dsp:txXfrm>
        <a:off x="5472473" y="601464"/>
        <a:ext cx="748438" cy="748438"/>
      </dsp:txXfrm>
    </dsp:sp>
    <dsp:sp modelId="{06F93DE9-E67A-4CE1-BC6B-5C458B1137B0}">
      <dsp:nvSpPr>
        <dsp:cNvPr id="0" name=""/>
        <dsp:cNvSpPr/>
      </dsp:nvSpPr>
      <dsp:spPr>
        <a:xfrm rot="20430380">
          <a:off x="5697677" y="2147187"/>
          <a:ext cx="324764" cy="44984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4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kern="1200"/>
        </a:p>
      </dsp:txBody>
      <dsp:txXfrm>
        <a:off x="5700469" y="2253411"/>
        <a:ext cx="227335" cy="269906"/>
      </dsp:txXfrm>
    </dsp:sp>
    <dsp:sp modelId="{D8B200F5-4D07-49B2-A587-C2FE6CEC49F8}">
      <dsp:nvSpPr>
        <dsp:cNvPr id="0" name=""/>
        <dsp:cNvSpPr/>
      </dsp:nvSpPr>
      <dsp:spPr>
        <a:xfrm>
          <a:off x="6127207" y="1560970"/>
          <a:ext cx="1058452" cy="1058452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4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200" kern="1200" dirty="0"/>
        </a:p>
      </dsp:txBody>
      <dsp:txXfrm>
        <a:off x="6282214" y="1715977"/>
        <a:ext cx="748438" cy="748438"/>
      </dsp:txXfrm>
    </dsp:sp>
    <dsp:sp modelId="{E7EAB10C-E176-4610-B2C6-BE8F83AD0F9B}">
      <dsp:nvSpPr>
        <dsp:cNvPr id="0" name=""/>
        <dsp:cNvSpPr/>
      </dsp:nvSpPr>
      <dsp:spPr>
        <a:xfrm rot="950221">
          <a:off x="5714939" y="3018555"/>
          <a:ext cx="301332" cy="44984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5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kern="1200"/>
        </a:p>
      </dsp:txBody>
      <dsp:txXfrm>
        <a:off x="5716655" y="3096188"/>
        <a:ext cx="210932" cy="269906"/>
      </dsp:txXfrm>
    </dsp:sp>
    <dsp:sp modelId="{FFE63D16-C443-42C8-BB30-4CA61876A647}">
      <dsp:nvSpPr>
        <dsp:cNvPr id="0" name=""/>
        <dsp:cNvSpPr/>
      </dsp:nvSpPr>
      <dsp:spPr>
        <a:xfrm>
          <a:off x="6127207" y="2938583"/>
          <a:ext cx="1058452" cy="1058452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5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200" kern="1200" dirty="0"/>
        </a:p>
      </dsp:txBody>
      <dsp:txXfrm>
        <a:off x="6282214" y="3093590"/>
        <a:ext cx="748438" cy="748438"/>
      </dsp:txXfrm>
    </dsp:sp>
    <dsp:sp modelId="{FA950D33-9BD9-4D37-A533-789F5554AFB5}">
      <dsp:nvSpPr>
        <dsp:cNvPr id="0" name=""/>
        <dsp:cNvSpPr/>
      </dsp:nvSpPr>
      <dsp:spPr>
        <a:xfrm rot="3118628">
          <a:off x="5237607" y="3743234"/>
          <a:ext cx="257700" cy="44984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6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kern="1200"/>
        </a:p>
      </dsp:txBody>
      <dsp:txXfrm>
        <a:off x="5252451" y="3802751"/>
        <a:ext cx="180390" cy="269906"/>
      </dsp:txXfrm>
    </dsp:sp>
    <dsp:sp modelId="{EB1C3899-7B42-47CD-912B-DD035472498D}">
      <dsp:nvSpPr>
        <dsp:cNvPr id="0" name=""/>
        <dsp:cNvSpPr/>
      </dsp:nvSpPr>
      <dsp:spPr>
        <a:xfrm>
          <a:off x="5317466" y="4053096"/>
          <a:ext cx="1058452" cy="1058452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6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200" kern="1200" dirty="0"/>
        </a:p>
      </dsp:txBody>
      <dsp:txXfrm>
        <a:off x="5472473" y="4208103"/>
        <a:ext cx="748438" cy="748438"/>
      </dsp:txXfrm>
    </dsp:sp>
    <dsp:sp modelId="{2F5553CB-2478-4421-B002-5FA728364A78}">
      <dsp:nvSpPr>
        <dsp:cNvPr id="0" name=""/>
        <dsp:cNvSpPr/>
      </dsp:nvSpPr>
      <dsp:spPr>
        <a:xfrm rot="5335375">
          <a:off x="4409776" y="4035063"/>
          <a:ext cx="225328" cy="44984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kern="1200"/>
        </a:p>
      </dsp:txBody>
      <dsp:txXfrm>
        <a:off x="4442940" y="4091238"/>
        <a:ext cx="157730" cy="269906"/>
      </dsp:txXfrm>
    </dsp:sp>
    <dsp:sp modelId="{FED909B6-8F19-4D98-AAC2-EBEEF4830C2B}">
      <dsp:nvSpPr>
        <dsp:cNvPr id="0" name=""/>
        <dsp:cNvSpPr/>
      </dsp:nvSpPr>
      <dsp:spPr>
        <a:xfrm>
          <a:off x="4007277" y="4478803"/>
          <a:ext cx="1058452" cy="1058452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200" kern="1200" dirty="0"/>
        </a:p>
      </dsp:txBody>
      <dsp:txXfrm>
        <a:off x="4162284" y="4633810"/>
        <a:ext cx="748438" cy="748438"/>
      </dsp:txXfrm>
    </dsp:sp>
    <dsp:sp modelId="{A0B7EB92-DF16-476D-BB87-6C0D26E26F61}">
      <dsp:nvSpPr>
        <dsp:cNvPr id="0" name=""/>
        <dsp:cNvSpPr/>
      </dsp:nvSpPr>
      <dsp:spPr>
        <a:xfrm rot="7579087">
          <a:off x="3557195" y="3750185"/>
          <a:ext cx="230922" cy="44984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kern="1200"/>
        </a:p>
      </dsp:txBody>
      <dsp:txXfrm rot="10800000">
        <a:off x="3612349" y="3812243"/>
        <a:ext cx="161645" cy="269906"/>
      </dsp:txXfrm>
    </dsp:sp>
    <dsp:sp modelId="{69EA0517-EDCB-4CEB-899F-D56DCF7B4404}">
      <dsp:nvSpPr>
        <dsp:cNvPr id="0" name=""/>
        <dsp:cNvSpPr/>
      </dsp:nvSpPr>
      <dsp:spPr>
        <a:xfrm>
          <a:off x="2697088" y="4053096"/>
          <a:ext cx="1058452" cy="1058452"/>
        </a:xfrm>
        <a:prstGeom prst="ellipse">
          <a:avLst/>
        </a:prstGeom>
        <a:solidFill>
          <a:schemeClr val="accent3">
            <a:lumMod val="7500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200" kern="1200" dirty="0"/>
        </a:p>
      </dsp:txBody>
      <dsp:txXfrm>
        <a:off x="2852095" y="4208103"/>
        <a:ext cx="748438" cy="748438"/>
      </dsp:txXfrm>
    </dsp:sp>
    <dsp:sp modelId="{7A035AEB-3A20-4DC3-9A60-032AB2743B03}">
      <dsp:nvSpPr>
        <dsp:cNvPr id="0" name=""/>
        <dsp:cNvSpPr/>
      </dsp:nvSpPr>
      <dsp:spPr>
        <a:xfrm rot="9814743">
          <a:off x="3036534" y="3021871"/>
          <a:ext cx="259963" cy="44984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4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kern="1200"/>
        </a:p>
      </dsp:txBody>
      <dsp:txXfrm rot="10800000">
        <a:off x="3112932" y="3100816"/>
        <a:ext cx="181974" cy="269906"/>
      </dsp:txXfrm>
    </dsp:sp>
    <dsp:sp modelId="{83F11675-07D9-406F-853D-13FD28BBB805}">
      <dsp:nvSpPr>
        <dsp:cNvPr id="0" name=""/>
        <dsp:cNvSpPr/>
      </dsp:nvSpPr>
      <dsp:spPr>
        <a:xfrm>
          <a:off x="1887347" y="2938583"/>
          <a:ext cx="1058452" cy="1058452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4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200" kern="1200" dirty="0"/>
        </a:p>
      </dsp:txBody>
      <dsp:txXfrm>
        <a:off x="2042354" y="3093590"/>
        <a:ext cx="748438" cy="748438"/>
      </dsp:txXfrm>
    </dsp:sp>
    <dsp:sp modelId="{DF27FC25-052B-426A-9E06-117E992234F6}">
      <dsp:nvSpPr>
        <dsp:cNvPr id="0" name=""/>
        <dsp:cNvSpPr/>
      </dsp:nvSpPr>
      <dsp:spPr>
        <a:xfrm rot="12011539">
          <a:off x="3030353" y="2143267"/>
          <a:ext cx="284188" cy="44984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5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kern="1200"/>
        </a:p>
      </dsp:txBody>
      <dsp:txXfrm rot="10800000">
        <a:off x="3112989" y="2247949"/>
        <a:ext cx="198932" cy="269906"/>
      </dsp:txXfrm>
    </dsp:sp>
    <dsp:sp modelId="{EDA34655-9131-4731-957F-5382F53A0660}">
      <dsp:nvSpPr>
        <dsp:cNvPr id="0" name=""/>
        <dsp:cNvSpPr/>
      </dsp:nvSpPr>
      <dsp:spPr>
        <a:xfrm>
          <a:off x="1887347" y="1560970"/>
          <a:ext cx="1058452" cy="1058452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5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200" kern="1200" dirty="0"/>
        </a:p>
      </dsp:txBody>
      <dsp:txXfrm>
        <a:off x="2042354" y="1715977"/>
        <a:ext cx="748438" cy="748438"/>
      </dsp:txXfrm>
    </dsp:sp>
    <dsp:sp modelId="{553B84E4-4A31-43DB-B3BF-8E8EF2B79F2D}">
      <dsp:nvSpPr>
        <dsp:cNvPr id="0" name=""/>
        <dsp:cNvSpPr/>
      </dsp:nvSpPr>
      <dsp:spPr>
        <a:xfrm rot="14157341">
          <a:off x="3535599" y="1427312"/>
          <a:ext cx="295634" cy="44984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6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kern="1200"/>
        </a:p>
      </dsp:txBody>
      <dsp:txXfrm rot="10800000">
        <a:off x="3604770" y="1554024"/>
        <a:ext cx="206944" cy="269906"/>
      </dsp:txXfrm>
    </dsp:sp>
    <dsp:sp modelId="{E0AC84DD-2093-416F-85DE-E547FE520660}">
      <dsp:nvSpPr>
        <dsp:cNvPr id="0" name=""/>
        <dsp:cNvSpPr/>
      </dsp:nvSpPr>
      <dsp:spPr>
        <a:xfrm>
          <a:off x="2697088" y="446457"/>
          <a:ext cx="1058452" cy="1058452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6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200" kern="1200" dirty="0"/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200" kern="1200" dirty="0"/>
        </a:p>
      </dsp:txBody>
      <dsp:txXfrm>
        <a:off x="2852095" y="601464"/>
        <a:ext cx="748438" cy="74843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6B1532-3E1D-4153-81B1-1E424D9A4340}">
      <dsp:nvSpPr>
        <dsp:cNvPr id="0" name=""/>
        <dsp:cNvSpPr/>
      </dsp:nvSpPr>
      <dsp:spPr>
        <a:xfrm>
          <a:off x="0" y="4"/>
          <a:ext cx="8543956" cy="779871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62000"/>
                <a:satMod val="180000"/>
              </a:schemeClr>
            </a:gs>
            <a:gs pos="65000">
              <a:schemeClr val="accent1">
                <a:tint val="32000"/>
                <a:satMod val="250000"/>
              </a:schemeClr>
            </a:gs>
            <a:gs pos="100000">
              <a:schemeClr val="accent1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i="1" kern="1200" dirty="0"/>
            <a:t>Расходы, предусмотренные за счет средств дорожного фонда произведены в сумме </a:t>
          </a:r>
          <a:r>
            <a:rPr lang="ru-RU" sz="1600" b="1" i="1" kern="1200" dirty="0"/>
            <a:t>10595,3 тысяч рублей </a:t>
          </a:r>
          <a:r>
            <a:rPr lang="ru-RU" sz="1600" i="1" kern="1200" dirty="0"/>
            <a:t>(предусмотрено –16762,0 тысяч рублей), в том числе:</a:t>
          </a:r>
        </a:p>
      </dsp:txBody>
      <dsp:txXfrm>
        <a:off x="1791767" y="4"/>
        <a:ext cx="6752188" cy="779871"/>
      </dsp:txXfrm>
    </dsp:sp>
    <dsp:sp modelId="{7F3CDDCE-A36A-450D-9161-16EA0ECDAFCE}">
      <dsp:nvSpPr>
        <dsp:cNvPr id="0" name=""/>
        <dsp:cNvSpPr/>
      </dsp:nvSpPr>
      <dsp:spPr>
        <a:xfrm>
          <a:off x="0" y="214311"/>
          <a:ext cx="1708791" cy="82976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228600">
            <a:schemeClr val="accent2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83F002-88E7-41F2-BBD7-E3B851FCF30C}">
      <dsp:nvSpPr>
        <dsp:cNvPr id="0" name=""/>
        <dsp:cNvSpPr/>
      </dsp:nvSpPr>
      <dsp:spPr>
        <a:xfrm>
          <a:off x="0" y="928698"/>
          <a:ext cx="8543956" cy="120915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62000"/>
                <a:satMod val="180000"/>
              </a:schemeClr>
            </a:gs>
            <a:gs pos="65000">
              <a:schemeClr val="accent1">
                <a:tint val="32000"/>
                <a:satMod val="250000"/>
              </a:schemeClr>
            </a:gs>
            <a:gs pos="100000">
              <a:schemeClr val="accent1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0" kern="1200" dirty="0"/>
            <a:t>-</a:t>
          </a:r>
        </a:p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0" kern="1200" dirty="0"/>
            <a:t> строительство, реконструкция, капитальный ремонт автомобильных дорог общего пользования –капитальный ремонт участка улицы В. Романова от переулка Фадеева до ул. Строителей, средства областного бюджета  -2759,7 тысяч рублей, </a:t>
          </a:r>
        </a:p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600" b="0" kern="1200" dirty="0"/>
        </a:p>
      </dsp:txBody>
      <dsp:txXfrm>
        <a:off x="1791767" y="928698"/>
        <a:ext cx="6752188" cy="1209159"/>
      </dsp:txXfrm>
    </dsp:sp>
    <dsp:sp modelId="{FAE7C2F1-25ED-4E3B-9997-746B0F7B9B80}">
      <dsp:nvSpPr>
        <dsp:cNvPr id="0" name=""/>
        <dsp:cNvSpPr/>
      </dsp:nvSpPr>
      <dsp:spPr>
        <a:xfrm>
          <a:off x="0" y="1071568"/>
          <a:ext cx="1708791" cy="80591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101600">
            <a:schemeClr val="accent4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CA2AB0-0B83-48C6-8A80-0A4F49AB0483}">
      <dsp:nvSpPr>
        <dsp:cNvPr id="0" name=""/>
        <dsp:cNvSpPr/>
      </dsp:nvSpPr>
      <dsp:spPr>
        <a:xfrm>
          <a:off x="0" y="2004841"/>
          <a:ext cx="8543956" cy="82976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62000"/>
                <a:satMod val="180000"/>
              </a:schemeClr>
            </a:gs>
            <a:gs pos="65000">
              <a:schemeClr val="accent1">
                <a:tint val="32000"/>
                <a:satMod val="250000"/>
              </a:schemeClr>
            </a:gs>
            <a:gs pos="100000">
              <a:schemeClr val="accent1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0" kern="1200" dirty="0"/>
            <a:t>-обеспечение безопасности дорожного движения -установка знаков дорожного движения и пешеходных ограждений -1966,7 тысяч рублей, проектирование дорог местного значения  -114,5 тысяч рублей</a:t>
          </a:r>
        </a:p>
      </dsp:txBody>
      <dsp:txXfrm>
        <a:off x="1791767" y="2004841"/>
        <a:ext cx="6752188" cy="829765"/>
      </dsp:txXfrm>
    </dsp:sp>
    <dsp:sp modelId="{8C403381-B91B-473A-A88B-FE355DA7E560}">
      <dsp:nvSpPr>
        <dsp:cNvPr id="0" name=""/>
        <dsp:cNvSpPr/>
      </dsp:nvSpPr>
      <dsp:spPr>
        <a:xfrm>
          <a:off x="0" y="2000264"/>
          <a:ext cx="1708791" cy="89933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680188-F82A-452C-B788-0205FF94DFED}">
      <dsp:nvSpPr>
        <dsp:cNvPr id="0" name=""/>
        <dsp:cNvSpPr/>
      </dsp:nvSpPr>
      <dsp:spPr>
        <a:xfrm>
          <a:off x="0" y="3143274"/>
          <a:ext cx="8543956" cy="82240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62000"/>
                <a:satMod val="180000"/>
              </a:schemeClr>
            </a:gs>
            <a:gs pos="65000">
              <a:schemeClr val="accent1">
                <a:tint val="32000"/>
                <a:satMod val="250000"/>
              </a:schemeClr>
            </a:gs>
            <a:gs pos="100000">
              <a:schemeClr val="accent1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Организация ледовых переправ на территории Сосьвинского городского округа- 197,7 тысяч рублей</a:t>
          </a:r>
        </a:p>
      </dsp:txBody>
      <dsp:txXfrm>
        <a:off x="1791767" y="3143274"/>
        <a:ext cx="6752188" cy="822405"/>
      </dsp:txXfrm>
    </dsp:sp>
    <dsp:sp modelId="{A7BECF33-9903-4E9C-8A9C-D6A62C80C47F}">
      <dsp:nvSpPr>
        <dsp:cNvPr id="0" name=""/>
        <dsp:cNvSpPr/>
      </dsp:nvSpPr>
      <dsp:spPr>
        <a:xfrm>
          <a:off x="6" y="3143273"/>
          <a:ext cx="1720223" cy="68939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228600">
            <a:schemeClr val="accent2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8C4244-01BD-4F7F-BE13-121D38771F88}">
      <dsp:nvSpPr>
        <dsp:cNvPr id="0" name=""/>
        <dsp:cNvSpPr/>
      </dsp:nvSpPr>
      <dsp:spPr>
        <a:xfrm>
          <a:off x="0" y="4347185"/>
          <a:ext cx="8543956" cy="829765"/>
        </a:xfrm>
        <a:prstGeom prst="roundRect">
          <a:avLst>
            <a:gd name="adj" fmla="val 10000"/>
          </a:avLst>
        </a:prstGeom>
        <a:solidFill>
          <a:schemeClr val="bg2">
            <a:lumMod val="9000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chemeClr val="tx1"/>
              </a:solidFill>
            </a:rPr>
            <a:t>Ремонт дорог местного значения п. Сосьва (ул. Балдина -3073,6 тысяч рублей, п. Восточный -1089,7 тысяч рублей, приобретение щебня- 1293,4 тысяч рублей, услуги автотранспорта по доставке щебня -100,0 тысяч рублей</a:t>
          </a:r>
        </a:p>
      </dsp:txBody>
      <dsp:txXfrm>
        <a:off x="1791767" y="4347185"/>
        <a:ext cx="6752188" cy="829765"/>
      </dsp:txXfrm>
    </dsp:sp>
    <dsp:sp modelId="{06C6F98A-D2EC-4605-BB1F-F87E9E67418F}">
      <dsp:nvSpPr>
        <dsp:cNvPr id="0" name=""/>
        <dsp:cNvSpPr/>
      </dsp:nvSpPr>
      <dsp:spPr>
        <a:xfrm>
          <a:off x="0" y="4093912"/>
          <a:ext cx="1708791" cy="133535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FAE5C4-FC8E-4CF7-9479-0803FDFF1C28}">
      <dsp:nvSpPr>
        <dsp:cNvPr id="0" name=""/>
        <dsp:cNvSpPr/>
      </dsp:nvSpPr>
      <dsp:spPr>
        <a:xfrm>
          <a:off x="3143237" y="2214604"/>
          <a:ext cx="3096757" cy="1359509"/>
        </a:xfrm>
        <a:prstGeom prst="ellipse">
          <a:avLst/>
        </a:prstGeom>
        <a:solidFill>
          <a:srgbClr val="FFFF00"/>
        </a:solidFill>
        <a:ln w="9525" cap="flat" cmpd="sng" algn="ctr">
          <a:solidFill>
            <a:schemeClr val="accent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baseline="0" dirty="0"/>
            <a:t>Жилищно-коммунальное хозяйство</a:t>
          </a:r>
        </a:p>
      </dsp:txBody>
      <dsp:txXfrm>
        <a:off x="3596747" y="2413699"/>
        <a:ext cx="2189737" cy="961319"/>
      </dsp:txXfrm>
    </dsp:sp>
    <dsp:sp modelId="{89914B90-9694-4787-8D04-DC3FFA5DAB3D}">
      <dsp:nvSpPr>
        <dsp:cNvPr id="0" name=""/>
        <dsp:cNvSpPr/>
      </dsp:nvSpPr>
      <dsp:spPr>
        <a:xfrm rot="16264774">
          <a:off x="4641451" y="1839867"/>
          <a:ext cx="130445" cy="51082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300" kern="1200" dirty="0"/>
        </a:p>
      </dsp:txBody>
      <dsp:txXfrm>
        <a:off x="4660649" y="1961594"/>
        <a:ext cx="91312" cy="306494"/>
      </dsp:txXfrm>
    </dsp:sp>
    <dsp:sp modelId="{C03A8C22-0F0D-4918-9651-775401A6E4F0}">
      <dsp:nvSpPr>
        <dsp:cNvPr id="0" name=""/>
        <dsp:cNvSpPr/>
      </dsp:nvSpPr>
      <dsp:spPr>
        <a:xfrm>
          <a:off x="3000360" y="-2"/>
          <a:ext cx="3454499" cy="1968605"/>
        </a:xfrm>
        <a:prstGeom prst="ellipse">
          <a:avLst/>
        </a:prstGeom>
        <a:solidFill>
          <a:srgbClr val="66FFCC"/>
        </a:solidFill>
        <a:ln w="9525" cap="flat" cmpd="sng" algn="ctr">
          <a:solidFill>
            <a:schemeClr val="accent4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baseline="0" dirty="0"/>
            <a:t>Мероприятия в области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baseline="0" dirty="0"/>
            <a:t> жилищного хозяйства 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baseline="0" dirty="0"/>
            <a:t>19,0 %</a:t>
          </a:r>
        </a:p>
        <a:p>
          <a:pPr marL="114300" lvl="1" indent="-11430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200" b="1" kern="1200" baseline="0" dirty="0"/>
        </a:p>
      </dsp:txBody>
      <dsp:txXfrm>
        <a:off x="3506260" y="288294"/>
        <a:ext cx="2442699" cy="1392013"/>
      </dsp:txXfrm>
    </dsp:sp>
    <dsp:sp modelId="{72B44983-02DA-4E02-A0B7-8166FBECF753}">
      <dsp:nvSpPr>
        <dsp:cNvPr id="0" name=""/>
        <dsp:cNvSpPr/>
      </dsp:nvSpPr>
      <dsp:spPr>
        <a:xfrm rot="328153">
          <a:off x="6276283" y="2799045"/>
          <a:ext cx="174847" cy="51082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300" kern="1200" dirty="0"/>
        </a:p>
      </dsp:txBody>
      <dsp:txXfrm>
        <a:off x="6276402" y="2898709"/>
        <a:ext cx="122393" cy="306494"/>
      </dsp:txXfrm>
    </dsp:sp>
    <dsp:sp modelId="{2550CC62-F452-4A1D-88DD-67878C89B4EA}">
      <dsp:nvSpPr>
        <dsp:cNvPr id="0" name=""/>
        <dsp:cNvSpPr/>
      </dsp:nvSpPr>
      <dsp:spPr>
        <a:xfrm>
          <a:off x="6528181" y="1714504"/>
          <a:ext cx="2615818" cy="2961855"/>
        </a:xfrm>
        <a:prstGeom prst="ellipse">
          <a:avLst/>
        </a:prstGeom>
        <a:gradFill rotWithShape="1">
          <a:gsLst>
            <a:gs pos="0">
              <a:schemeClr val="accent1">
                <a:tint val="62000"/>
                <a:satMod val="180000"/>
              </a:schemeClr>
            </a:gs>
            <a:gs pos="65000">
              <a:schemeClr val="accent1">
                <a:tint val="32000"/>
                <a:satMod val="250000"/>
              </a:schemeClr>
            </a:gs>
            <a:gs pos="100000">
              <a:schemeClr val="accent1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baseline="0" dirty="0"/>
            <a:t>Мероприятия в области коммунального хозяйства -30,8 %</a:t>
          </a:r>
        </a:p>
      </dsp:txBody>
      <dsp:txXfrm>
        <a:off x="6911259" y="2148258"/>
        <a:ext cx="1849662" cy="2094347"/>
      </dsp:txXfrm>
    </dsp:sp>
    <dsp:sp modelId="{AC0FDAE7-E03B-41F8-B20B-173D8D679262}">
      <dsp:nvSpPr>
        <dsp:cNvPr id="0" name=""/>
        <dsp:cNvSpPr/>
      </dsp:nvSpPr>
      <dsp:spPr>
        <a:xfrm rot="10506454">
          <a:off x="3109547" y="2772479"/>
          <a:ext cx="44135" cy="51082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300" kern="1200" dirty="0"/>
        </a:p>
      </dsp:txBody>
      <dsp:txXfrm rot="10800000">
        <a:off x="3122763" y="2874078"/>
        <a:ext cx="30895" cy="306494"/>
      </dsp:txXfrm>
    </dsp:sp>
    <dsp:sp modelId="{F4D439E6-BE96-4B51-9572-B083C3081BEC}">
      <dsp:nvSpPr>
        <dsp:cNvPr id="0" name=""/>
        <dsp:cNvSpPr/>
      </dsp:nvSpPr>
      <dsp:spPr>
        <a:xfrm>
          <a:off x="142847" y="1643082"/>
          <a:ext cx="2951143" cy="3028668"/>
        </a:xfrm>
        <a:prstGeom prst="ellipse">
          <a:avLst/>
        </a:prstGeom>
        <a:gradFill rotWithShape="1">
          <a:gsLst>
            <a:gs pos="0">
              <a:schemeClr val="accent3">
                <a:tint val="62000"/>
                <a:satMod val="180000"/>
              </a:schemeClr>
            </a:gs>
            <a:gs pos="65000">
              <a:schemeClr val="accent3">
                <a:tint val="32000"/>
                <a:satMod val="250000"/>
              </a:schemeClr>
            </a:gs>
            <a:gs pos="100000">
              <a:schemeClr val="accent3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3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baseline="0" dirty="0">
              <a:solidFill>
                <a:schemeClr val="tx1"/>
              </a:solidFill>
            </a:rPr>
            <a:t>Благоустройство -     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baseline="0" dirty="0">
              <a:solidFill>
                <a:schemeClr val="tx1"/>
              </a:solidFill>
            </a:rPr>
            <a:t>47,5%</a:t>
          </a:r>
        </a:p>
      </dsp:txBody>
      <dsp:txXfrm>
        <a:off x="575032" y="2086620"/>
        <a:ext cx="2086773" cy="2141592"/>
      </dsp:txXfrm>
    </dsp:sp>
    <dsp:sp modelId="{09C3B58D-C81C-4FB0-AF09-E955EF11A426}">
      <dsp:nvSpPr>
        <dsp:cNvPr id="0" name=""/>
        <dsp:cNvSpPr/>
      </dsp:nvSpPr>
      <dsp:spPr>
        <a:xfrm rot="5848571">
          <a:off x="4413366" y="3594862"/>
          <a:ext cx="305610" cy="51082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300" kern="1200"/>
        </a:p>
      </dsp:txBody>
      <dsp:txXfrm rot="10800000">
        <a:off x="4465172" y="3651574"/>
        <a:ext cx="213927" cy="306494"/>
      </dsp:txXfrm>
    </dsp:sp>
    <dsp:sp modelId="{9499CFC4-3DA7-4CF5-A363-4EEE15B449F5}">
      <dsp:nvSpPr>
        <dsp:cNvPr id="0" name=""/>
        <dsp:cNvSpPr/>
      </dsp:nvSpPr>
      <dsp:spPr>
        <a:xfrm>
          <a:off x="2751429" y="4143416"/>
          <a:ext cx="3355384" cy="1502419"/>
        </a:xfrm>
        <a:prstGeom prst="ellipse">
          <a:avLst/>
        </a:prstGeom>
        <a:solidFill>
          <a:srgbClr val="FFC000"/>
        </a:solidFill>
        <a:ln w="9525" cap="flat" cmpd="sng" algn="ctr">
          <a:solidFill>
            <a:schemeClr val="accent4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/>
            <a:t>Другие вопросы в области ЖКХ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/>
            <a:t>2,7 %</a:t>
          </a:r>
        </a:p>
      </dsp:txBody>
      <dsp:txXfrm>
        <a:off x="3242814" y="4363440"/>
        <a:ext cx="2372614" cy="106237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FAE5C4-FC8E-4CF7-9479-0803FDFF1C28}">
      <dsp:nvSpPr>
        <dsp:cNvPr id="0" name=""/>
        <dsp:cNvSpPr/>
      </dsp:nvSpPr>
      <dsp:spPr>
        <a:xfrm>
          <a:off x="3105072" y="2273385"/>
          <a:ext cx="3179583" cy="1395871"/>
        </a:xfrm>
        <a:prstGeom prst="ellipse">
          <a:avLst/>
        </a:prstGeom>
        <a:solidFill>
          <a:schemeClr val="accent1">
            <a:lumMod val="40000"/>
            <a:lumOff val="6000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baseline="0" dirty="0"/>
            <a:t>Жилищно-коммунальное хозяйство</a:t>
          </a:r>
        </a:p>
      </dsp:txBody>
      <dsp:txXfrm>
        <a:off x="3570711" y="2477806"/>
        <a:ext cx="2248305" cy="987029"/>
      </dsp:txXfrm>
    </dsp:sp>
    <dsp:sp modelId="{89914B90-9694-4787-8D04-DC3FFA5DAB3D}">
      <dsp:nvSpPr>
        <dsp:cNvPr id="0" name=""/>
        <dsp:cNvSpPr/>
      </dsp:nvSpPr>
      <dsp:spPr>
        <a:xfrm rot="16264774">
          <a:off x="4643719" y="1889312"/>
          <a:ext cx="133184" cy="52448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400" kern="1200" dirty="0"/>
        </a:p>
      </dsp:txBody>
      <dsp:txXfrm>
        <a:off x="4663320" y="2014183"/>
        <a:ext cx="93229" cy="314691"/>
      </dsp:txXfrm>
    </dsp:sp>
    <dsp:sp modelId="{C03A8C22-0F0D-4918-9651-775401A6E4F0}">
      <dsp:nvSpPr>
        <dsp:cNvPr id="0" name=""/>
        <dsp:cNvSpPr/>
      </dsp:nvSpPr>
      <dsp:spPr>
        <a:xfrm>
          <a:off x="2958347" y="962"/>
          <a:ext cx="3546892" cy="2021257"/>
        </a:xfrm>
        <a:prstGeom prst="ellipse">
          <a:avLst/>
        </a:prstGeom>
        <a:solidFill>
          <a:srgbClr val="66FFCC"/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baseline="0" dirty="0"/>
            <a:t>Мероприятия в области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baseline="0" dirty="0"/>
            <a:t> жилищного хозяйства 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baseline="0" dirty="0"/>
            <a:t>19,0 %</a:t>
          </a:r>
        </a:p>
        <a:p>
          <a:pPr marL="114300" lvl="1" indent="-11430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200" b="1" kern="1200" baseline="0" dirty="0"/>
        </a:p>
      </dsp:txBody>
      <dsp:txXfrm>
        <a:off x="3477777" y="296968"/>
        <a:ext cx="2508032" cy="1429245"/>
      </dsp:txXfrm>
    </dsp:sp>
    <dsp:sp modelId="{72B44983-02DA-4E02-A0B7-8166FBECF753}">
      <dsp:nvSpPr>
        <dsp:cNvPr id="0" name=""/>
        <dsp:cNvSpPr/>
      </dsp:nvSpPr>
      <dsp:spPr>
        <a:xfrm rot="340749">
          <a:off x="6293047" y="2873783"/>
          <a:ext cx="116107" cy="52448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400" kern="1200" dirty="0"/>
        </a:p>
      </dsp:txBody>
      <dsp:txXfrm>
        <a:off x="6293132" y="2976957"/>
        <a:ext cx="81275" cy="314691"/>
      </dsp:txXfrm>
    </dsp:sp>
    <dsp:sp modelId="{2550CC62-F452-4A1D-88DD-67878C89B4EA}">
      <dsp:nvSpPr>
        <dsp:cNvPr id="0" name=""/>
        <dsp:cNvSpPr/>
      </dsp:nvSpPr>
      <dsp:spPr>
        <a:xfrm>
          <a:off x="6458219" y="1759686"/>
          <a:ext cx="2685780" cy="3041073"/>
        </a:xfrm>
        <a:prstGeom prst="ellipse">
          <a:avLst/>
        </a:prstGeom>
        <a:solidFill>
          <a:schemeClr val="bg2"/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baseline="0" dirty="0"/>
            <a:t>Мероприятия в области коммунального хозяйства -30,8 %</a:t>
          </a:r>
        </a:p>
      </dsp:txBody>
      <dsp:txXfrm>
        <a:off x="6851542" y="2205041"/>
        <a:ext cx="1899134" cy="2150363"/>
      </dsp:txXfrm>
    </dsp:sp>
    <dsp:sp modelId="{AC0FDAE7-E03B-41F8-B20B-173D8D679262}">
      <dsp:nvSpPr>
        <dsp:cNvPr id="0" name=""/>
        <dsp:cNvSpPr/>
      </dsp:nvSpPr>
      <dsp:spPr>
        <a:xfrm rot="10506454">
          <a:off x="3072191" y="2846087"/>
          <a:ext cx="44104" cy="52448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400" kern="1200" dirty="0"/>
        </a:p>
      </dsp:txBody>
      <dsp:txXfrm rot="10800000">
        <a:off x="3085398" y="2950420"/>
        <a:ext cx="30873" cy="314691"/>
      </dsp:txXfrm>
    </dsp:sp>
    <dsp:sp modelId="{F4D439E6-BE96-4B51-9572-B083C3081BEC}">
      <dsp:nvSpPr>
        <dsp:cNvPr id="0" name=""/>
        <dsp:cNvSpPr/>
      </dsp:nvSpPr>
      <dsp:spPr>
        <a:xfrm>
          <a:off x="26711" y="1686382"/>
          <a:ext cx="3030074" cy="3109672"/>
        </a:xfrm>
        <a:prstGeom prst="ellipse">
          <a:avLst/>
        </a:prstGeom>
        <a:solidFill>
          <a:srgbClr val="92D050"/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baseline="0" dirty="0"/>
            <a:t>Благоустройство -     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baseline="0" dirty="0"/>
            <a:t>47,5%</a:t>
          </a:r>
        </a:p>
      </dsp:txBody>
      <dsp:txXfrm>
        <a:off x="470455" y="2141783"/>
        <a:ext cx="2142586" cy="2198870"/>
      </dsp:txXfrm>
    </dsp:sp>
    <dsp:sp modelId="{09C3B58D-C81C-4FB0-AF09-E955EF11A426}">
      <dsp:nvSpPr>
        <dsp:cNvPr id="0" name=""/>
        <dsp:cNvSpPr/>
      </dsp:nvSpPr>
      <dsp:spPr>
        <a:xfrm rot="5837310">
          <a:off x="4425358" y="3671674"/>
          <a:ext cx="292781" cy="52448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400" kern="1200"/>
        </a:p>
      </dsp:txBody>
      <dsp:txXfrm rot="10800000">
        <a:off x="4474847" y="3733009"/>
        <a:ext cx="204947" cy="314691"/>
      </dsp:txXfrm>
    </dsp:sp>
    <dsp:sp modelId="{9499CFC4-3DA7-4CF5-A363-4EEE15B449F5}">
      <dsp:nvSpPr>
        <dsp:cNvPr id="0" name=""/>
        <dsp:cNvSpPr/>
      </dsp:nvSpPr>
      <dsp:spPr>
        <a:xfrm>
          <a:off x="2714605" y="4214851"/>
          <a:ext cx="3445127" cy="1542603"/>
        </a:xfrm>
        <a:prstGeom prst="ellipse">
          <a:avLst/>
        </a:prstGeom>
        <a:solidFill>
          <a:schemeClr val="accent4">
            <a:lumMod val="20000"/>
            <a:lumOff val="8000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/>
            <a:t>Другие вопросы в области ЖКХ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/>
            <a:t>2,7 %</a:t>
          </a:r>
        </a:p>
      </dsp:txBody>
      <dsp:txXfrm>
        <a:off x="3219132" y="4440760"/>
        <a:ext cx="2436073" cy="109078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95A1C5-A4C3-41F5-8F6E-71448B8B49A3}">
      <dsp:nvSpPr>
        <dsp:cNvPr id="0" name=""/>
        <dsp:cNvSpPr/>
      </dsp:nvSpPr>
      <dsp:spPr>
        <a:xfrm>
          <a:off x="0" y="150881"/>
          <a:ext cx="8929718" cy="559798"/>
        </a:xfrm>
        <a:prstGeom prst="roundRect">
          <a:avLst>
            <a:gd name="adj" fmla="val 10000"/>
          </a:avLst>
        </a:prstGeom>
        <a:solidFill>
          <a:srgbClr val="FFFF00"/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0" kern="1200" dirty="0">
              <a:solidFill>
                <a:schemeClr val="tx1"/>
              </a:solidFill>
            </a:rPr>
            <a:t>Капитальный ремонт тепловых, водопроводных, канализационных сетей в Сосьвинском городском округе -1</a:t>
          </a:r>
          <a:r>
            <a:rPr lang="en-US" sz="1600" b="0" kern="1200" dirty="0">
              <a:solidFill>
                <a:schemeClr val="tx1"/>
              </a:solidFill>
            </a:rPr>
            <a:t>436,9</a:t>
          </a:r>
          <a:r>
            <a:rPr lang="ru-RU" sz="1600" b="0" kern="1200" dirty="0">
              <a:solidFill>
                <a:schemeClr val="tx1"/>
              </a:solidFill>
            </a:rPr>
            <a:t> тысяч рублей</a:t>
          </a:r>
        </a:p>
      </dsp:txBody>
      <dsp:txXfrm>
        <a:off x="1841923" y="150881"/>
        <a:ext cx="7087794" cy="559798"/>
      </dsp:txXfrm>
    </dsp:sp>
    <dsp:sp modelId="{1026CBFC-A679-420A-AA92-09A85B48DFFD}">
      <dsp:nvSpPr>
        <dsp:cNvPr id="0" name=""/>
        <dsp:cNvSpPr/>
      </dsp:nvSpPr>
      <dsp:spPr>
        <a:xfrm flipV="1">
          <a:off x="0" y="68980"/>
          <a:ext cx="1785943" cy="72073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C91ACA-5D23-46B5-9F56-DF72697AAA51}">
      <dsp:nvSpPr>
        <dsp:cNvPr id="0" name=""/>
        <dsp:cNvSpPr/>
      </dsp:nvSpPr>
      <dsp:spPr>
        <a:xfrm>
          <a:off x="0" y="821060"/>
          <a:ext cx="8855244" cy="996492"/>
        </a:xfrm>
        <a:prstGeom prst="roundRect">
          <a:avLst>
            <a:gd name="adj" fmla="val 10000"/>
          </a:avLst>
        </a:prstGeom>
        <a:solidFill>
          <a:schemeClr val="bg2">
            <a:lumMod val="7500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tx1"/>
              </a:solidFill>
            </a:rPr>
            <a:t>Экологический аудит канализационных очистных в п.Восточный -40,0 тысяч рублей. Инженерно- гидрометеорологические изыскания по объекту «Канализационный коллектор  и очистные сооружения в </a:t>
          </a:r>
          <a:r>
            <a:rPr lang="ru-RU" sz="1400" kern="1200" dirty="0" err="1">
              <a:solidFill>
                <a:schemeClr val="tx1"/>
              </a:solidFill>
            </a:rPr>
            <a:t>р.п</a:t>
          </a:r>
          <a:r>
            <a:rPr lang="ru-RU" sz="1400" kern="1200" dirty="0">
              <a:solidFill>
                <a:schemeClr val="tx1"/>
              </a:solidFill>
            </a:rPr>
            <a:t>. Сосьва» -99,0 тысяч рублей</a:t>
          </a:r>
        </a:p>
      </dsp:txBody>
      <dsp:txXfrm>
        <a:off x="1826561" y="821060"/>
        <a:ext cx="7028682" cy="996492"/>
      </dsp:txXfrm>
    </dsp:sp>
    <dsp:sp modelId="{A2077B40-D51A-4E1F-A1B7-DA6D2122E275}">
      <dsp:nvSpPr>
        <dsp:cNvPr id="0" name=""/>
        <dsp:cNvSpPr/>
      </dsp:nvSpPr>
      <dsp:spPr>
        <a:xfrm>
          <a:off x="0" y="975922"/>
          <a:ext cx="1785943" cy="73176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5A24F7-B971-4F8A-AA6D-DAE768F2AF45}">
      <dsp:nvSpPr>
        <dsp:cNvPr id="0" name=""/>
        <dsp:cNvSpPr/>
      </dsp:nvSpPr>
      <dsp:spPr>
        <a:xfrm>
          <a:off x="0" y="1829190"/>
          <a:ext cx="8929718" cy="559798"/>
        </a:xfrm>
        <a:prstGeom prst="roundRect">
          <a:avLst>
            <a:gd name="adj" fmla="val 10000"/>
          </a:avLst>
        </a:prstGeom>
        <a:solidFill>
          <a:schemeClr val="bg2">
            <a:lumMod val="7500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chemeClr val="tx1"/>
              </a:solidFill>
            </a:rPr>
            <a:t>Предоставление субсидий на модернизацию зданий насосных станций артезианских скважин п. Восточный (МАУ) -311,0 тысяч рублей</a:t>
          </a:r>
        </a:p>
      </dsp:txBody>
      <dsp:txXfrm>
        <a:off x="1841923" y="1829190"/>
        <a:ext cx="7087794" cy="559798"/>
      </dsp:txXfrm>
    </dsp:sp>
    <dsp:sp modelId="{4434AD31-81B4-4DF1-B085-F21373688708}">
      <dsp:nvSpPr>
        <dsp:cNvPr id="0" name=""/>
        <dsp:cNvSpPr/>
      </dsp:nvSpPr>
      <dsp:spPr>
        <a:xfrm>
          <a:off x="0" y="1897882"/>
          <a:ext cx="1785943" cy="55422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10F4C4-2D95-4AA3-B508-FE83D53F65B9}">
      <dsp:nvSpPr>
        <dsp:cNvPr id="0" name=""/>
        <dsp:cNvSpPr/>
      </dsp:nvSpPr>
      <dsp:spPr>
        <a:xfrm>
          <a:off x="0" y="2444969"/>
          <a:ext cx="8929718" cy="559798"/>
        </a:xfrm>
        <a:prstGeom prst="roundRect">
          <a:avLst>
            <a:gd name="adj" fmla="val 10000"/>
          </a:avLst>
        </a:prstGeom>
        <a:solidFill>
          <a:schemeClr val="bg2">
            <a:lumMod val="7500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chemeClr val="tx1"/>
              </a:solidFill>
            </a:rPr>
            <a:t>Предоставление субсидий на компенсацию выпадающих доходов при оказании банных услуг населению -195,3 тысяч рублей</a:t>
          </a:r>
        </a:p>
      </dsp:txBody>
      <dsp:txXfrm>
        <a:off x="1841923" y="2444969"/>
        <a:ext cx="7087794" cy="559798"/>
      </dsp:txXfrm>
    </dsp:sp>
    <dsp:sp modelId="{EC325D7A-9159-44F8-B924-6F6E0921B4FE}">
      <dsp:nvSpPr>
        <dsp:cNvPr id="0" name=""/>
        <dsp:cNvSpPr/>
      </dsp:nvSpPr>
      <dsp:spPr>
        <a:xfrm>
          <a:off x="55979" y="2454534"/>
          <a:ext cx="1785943" cy="54066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290DC1-756F-4EDB-9478-777BE0361DF3}">
      <dsp:nvSpPr>
        <dsp:cNvPr id="0" name=""/>
        <dsp:cNvSpPr/>
      </dsp:nvSpPr>
      <dsp:spPr>
        <a:xfrm>
          <a:off x="0" y="3110648"/>
          <a:ext cx="8929718" cy="559798"/>
        </a:xfrm>
        <a:prstGeom prst="roundRect">
          <a:avLst>
            <a:gd name="adj" fmla="val 10000"/>
          </a:avLst>
        </a:prstGeom>
        <a:solidFill>
          <a:schemeClr val="accent2">
            <a:hueOff val="-11521821"/>
            <a:satOff val="5011"/>
            <a:lumOff val="1457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chemeClr val="tx1"/>
              </a:solidFill>
            </a:rPr>
            <a:t>Проектирование теплотрассы в п. г. т. Сосьва от котельной по ул.Толмачева 56, строение № 2, в целях подключения Балдина 35, Толмачева 34, Толмачева 45- 229,8 тысяч рублей</a:t>
          </a:r>
        </a:p>
      </dsp:txBody>
      <dsp:txXfrm>
        <a:off x="1841923" y="3110648"/>
        <a:ext cx="7087794" cy="559798"/>
      </dsp:txXfrm>
    </dsp:sp>
    <dsp:sp modelId="{F7195825-F524-4AB4-97CC-D3C6DB1BA1D6}">
      <dsp:nvSpPr>
        <dsp:cNvPr id="0" name=""/>
        <dsp:cNvSpPr/>
      </dsp:nvSpPr>
      <dsp:spPr>
        <a:xfrm>
          <a:off x="55979" y="3060747"/>
          <a:ext cx="1785943" cy="65959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186387-8F23-4DE5-B0F3-BD583728BE81}">
      <dsp:nvSpPr>
        <dsp:cNvPr id="0" name=""/>
        <dsp:cNvSpPr/>
      </dsp:nvSpPr>
      <dsp:spPr>
        <a:xfrm>
          <a:off x="0" y="3763362"/>
          <a:ext cx="8929718" cy="559798"/>
        </a:xfrm>
        <a:prstGeom prst="roundRect">
          <a:avLst>
            <a:gd name="adj" fmla="val 10000"/>
          </a:avLst>
        </a:prstGeom>
        <a:solidFill>
          <a:srgbClr val="66FFCC"/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chemeClr val="tx1"/>
              </a:solidFill>
            </a:rPr>
            <a:t>Охрана незавершенного строительства КОС-800- 479,6 тысяч рублей</a:t>
          </a:r>
        </a:p>
      </dsp:txBody>
      <dsp:txXfrm>
        <a:off x="1841923" y="3763362"/>
        <a:ext cx="7087794" cy="559798"/>
      </dsp:txXfrm>
    </dsp:sp>
    <dsp:sp modelId="{380D1170-9685-47C2-8266-19488FDBB0BB}">
      <dsp:nvSpPr>
        <dsp:cNvPr id="0" name=""/>
        <dsp:cNvSpPr/>
      </dsp:nvSpPr>
      <dsp:spPr>
        <a:xfrm>
          <a:off x="55979" y="3832307"/>
          <a:ext cx="1785943" cy="44783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328EAF-B92F-417D-A0D0-A6F9CEF94CC1}">
      <dsp:nvSpPr>
        <dsp:cNvPr id="0" name=""/>
        <dsp:cNvSpPr/>
      </dsp:nvSpPr>
      <dsp:spPr>
        <a:xfrm>
          <a:off x="0" y="4392105"/>
          <a:ext cx="8929718" cy="559798"/>
        </a:xfrm>
        <a:prstGeom prst="roundRect">
          <a:avLst>
            <a:gd name="adj" fmla="val 10000"/>
          </a:avLst>
        </a:prstGeom>
        <a:solidFill>
          <a:schemeClr val="accent2">
            <a:hueOff val="-17282732"/>
            <a:satOff val="7516"/>
            <a:lumOff val="2186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chemeClr val="tx1"/>
              </a:solidFill>
            </a:rPr>
            <a:t>Представление субсидий предприятиям ЖКХ Сосьвинского городского округа в рамках концессионного соглашения -3000,0 тысяч рублей</a:t>
          </a:r>
        </a:p>
      </dsp:txBody>
      <dsp:txXfrm>
        <a:off x="1841923" y="4392105"/>
        <a:ext cx="7087794" cy="559798"/>
      </dsp:txXfrm>
    </dsp:sp>
    <dsp:sp modelId="{1702C8A0-0BAA-49EF-B932-F4D59FD7EBCE}">
      <dsp:nvSpPr>
        <dsp:cNvPr id="0" name=""/>
        <dsp:cNvSpPr/>
      </dsp:nvSpPr>
      <dsp:spPr>
        <a:xfrm>
          <a:off x="55979" y="4448085"/>
          <a:ext cx="1785943" cy="44783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7"/>
          <a:stretch>
            <a:fillRect/>
          </a:stretch>
        </a:blip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6D2295-3F27-4E9F-9C80-8E5B649BFA85}">
      <dsp:nvSpPr>
        <dsp:cNvPr id="0" name=""/>
        <dsp:cNvSpPr/>
      </dsp:nvSpPr>
      <dsp:spPr>
        <a:xfrm>
          <a:off x="0" y="5011036"/>
          <a:ext cx="8929718" cy="559798"/>
        </a:xfrm>
        <a:prstGeom prst="roundRect">
          <a:avLst>
            <a:gd name="adj" fmla="val 10000"/>
          </a:avLst>
        </a:prstGeom>
        <a:solidFill>
          <a:srgbClr val="66FFCC"/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chemeClr val="tx1"/>
              </a:solidFill>
            </a:rPr>
            <a:t>Резервный фонд администрации городского округа -759,9 тысяч рублей</a:t>
          </a:r>
        </a:p>
      </dsp:txBody>
      <dsp:txXfrm>
        <a:off x="1841923" y="5011036"/>
        <a:ext cx="7087794" cy="559798"/>
      </dsp:txXfrm>
    </dsp:sp>
    <dsp:sp modelId="{26157C5C-0432-470E-A4B7-5A15DC4CF88E}">
      <dsp:nvSpPr>
        <dsp:cNvPr id="0" name=""/>
        <dsp:cNvSpPr/>
      </dsp:nvSpPr>
      <dsp:spPr>
        <a:xfrm>
          <a:off x="55979" y="5063864"/>
          <a:ext cx="1785943" cy="44783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6B1532-3E1D-4153-81B1-1E424D9A4340}">
      <dsp:nvSpPr>
        <dsp:cNvPr id="0" name=""/>
        <dsp:cNvSpPr/>
      </dsp:nvSpPr>
      <dsp:spPr>
        <a:xfrm>
          <a:off x="0" y="0"/>
          <a:ext cx="8543956" cy="1024048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62000"/>
                <a:satMod val="180000"/>
              </a:schemeClr>
            </a:gs>
            <a:gs pos="65000">
              <a:schemeClr val="accent1">
                <a:tint val="32000"/>
                <a:satMod val="250000"/>
              </a:schemeClr>
            </a:gs>
            <a:gs pos="100000">
              <a:schemeClr val="accent1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i="1" kern="1200" dirty="0"/>
            <a:t> </a:t>
          </a:r>
          <a:r>
            <a:rPr lang="ru-RU" sz="1800" i="1" kern="1200" dirty="0"/>
            <a:t>Расходы на  уличное освещение составили 5287,5 тысяч рублей или 100,0 % к годовому плану</a:t>
          </a:r>
        </a:p>
      </dsp:txBody>
      <dsp:txXfrm>
        <a:off x="1817747" y="0"/>
        <a:ext cx="6726208" cy="1024048"/>
      </dsp:txXfrm>
    </dsp:sp>
    <dsp:sp modelId="{7F3CDDCE-A36A-450D-9161-16EA0ECDAFCE}">
      <dsp:nvSpPr>
        <dsp:cNvPr id="0" name=""/>
        <dsp:cNvSpPr/>
      </dsp:nvSpPr>
      <dsp:spPr>
        <a:xfrm>
          <a:off x="53813" y="0"/>
          <a:ext cx="1708791" cy="108956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228600">
            <a:schemeClr val="accent2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83F002-88E7-41F2-BBD7-E3B851FCF30C}">
      <dsp:nvSpPr>
        <dsp:cNvPr id="0" name=""/>
        <dsp:cNvSpPr/>
      </dsp:nvSpPr>
      <dsp:spPr>
        <a:xfrm>
          <a:off x="0" y="1067010"/>
          <a:ext cx="8543956" cy="122872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62000"/>
                <a:satMod val="180000"/>
              </a:schemeClr>
            </a:gs>
            <a:gs pos="65000">
              <a:schemeClr val="accent1">
                <a:tint val="32000"/>
                <a:satMod val="250000"/>
              </a:schemeClr>
            </a:gs>
            <a:gs pos="100000">
              <a:schemeClr val="accent1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0" i="1" kern="1200" dirty="0"/>
            <a:t>Благоустройство парков и скверов (ул. Балдина,50) -2186,2 тысяч рублей</a:t>
          </a:r>
        </a:p>
      </dsp:txBody>
      <dsp:txXfrm>
        <a:off x="1817747" y="1067010"/>
        <a:ext cx="6726208" cy="1228723"/>
      </dsp:txXfrm>
    </dsp:sp>
    <dsp:sp modelId="{FAE7C2F1-25ED-4E3B-9997-746B0F7B9B80}">
      <dsp:nvSpPr>
        <dsp:cNvPr id="0" name=""/>
        <dsp:cNvSpPr/>
      </dsp:nvSpPr>
      <dsp:spPr>
        <a:xfrm>
          <a:off x="0" y="1106805"/>
          <a:ext cx="1708791" cy="105824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101600">
            <a:schemeClr val="accent4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CA2AB0-0B83-48C6-8A80-0A4F49AB0483}">
      <dsp:nvSpPr>
        <dsp:cNvPr id="0" name=""/>
        <dsp:cNvSpPr/>
      </dsp:nvSpPr>
      <dsp:spPr>
        <a:xfrm>
          <a:off x="0" y="2152118"/>
          <a:ext cx="8543956" cy="108956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62000"/>
                <a:satMod val="180000"/>
              </a:schemeClr>
            </a:gs>
            <a:gs pos="65000">
              <a:schemeClr val="accent1">
                <a:tint val="32000"/>
                <a:satMod val="250000"/>
              </a:schemeClr>
            </a:gs>
            <a:gs pos="100000">
              <a:schemeClr val="accent1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0" i="1" kern="1200" dirty="0"/>
            <a:t>Расходы на организацию и содержание мест захоронения составили 90,0 тысяч рублей или  100,0 % к годовым назначениям</a:t>
          </a:r>
        </a:p>
      </dsp:txBody>
      <dsp:txXfrm>
        <a:off x="1817747" y="2152118"/>
        <a:ext cx="6726208" cy="1089564"/>
      </dsp:txXfrm>
    </dsp:sp>
    <dsp:sp modelId="{8C403381-B91B-473A-A88B-FE355DA7E560}">
      <dsp:nvSpPr>
        <dsp:cNvPr id="0" name=""/>
        <dsp:cNvSpPr/>
      </dsp:nvSpPr>
      <dsp:spPr>
        <a:xfrm>
          <a:off x="0" y="2287526"/>
          <a:ext cx="1708791" cy="87165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680188-F82A-452C-B788-0205FF94DFED}">
      <dsp:nvSpPr>
        <dsp:cNvPr id="0" name=""/>
        <dsp:cNvSpPr/>
      </dsp:nvSpPr>
      <dsp:spPr>
        <a:xfrm>
          <a:off x="0" y="3160880"/>
          <a:ext cx="8543956" cy="169281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62000"/>
                <a:satMod val="180000"/>
              </a:schemeClr>
            </a:gs>
            <a:gs pos="65000">
              <a:schemeClr val="accent1">
                <a:tint val="32000"/>
                <a:satMod val="250000"/>
              </a:schemeClr>
            </a:gs>
            <a:gs pos="100000">
              <a:schemeClr val="accent1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i="1" kern="1200" dirty="0"/>
            <a:t>Прочие  мероприятия по благоустройству и  содержанию дворовых территорий -  </a:t>
          </a:r>
          <a:r>
            <a:rPr lang="en-US" sz="1800" i="1" kern="1200" dirty="0"/>
            <a:t>5964,1</a:t>
          </a:r>
          <a:r>
            <a:rPr lang="ru-RU" sz="1800" i="1" kern="1200" dirty="0"/>
            <a:t> тысяч рублей</a:t>
          </a:r>
        </a:p>
      </dsp:txBody>
      <dsp:txXfrm>
        <a:off x="1817747" y="3160880"/>
        <a:ext cx="6726208" cy="1692812"/>
      </dsp:txXfrm>
    </dsp:sp>
    <dsp:sp modelId="{A7BECF33-9903-4E9C-8A9C-D6A62C80C47F}">
      <dsp:nvSpPr>
        <dsp:cNvPr id="0" name=""/>
        <dsp:cNvSpPr/>
      </dsp:nvSpPr>
      <dsp:spPr>
        <a:xfrm>
          <a:off x="0" y="3680127"/>
          <a:ext cx="1720223" cy="90524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228600">
            <a:schemeClr val="accent2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E68306-BFE6-4860-AEE5-0E4C1B18EA1F}">
      <dsp:nvSpPr>
        <dsp:cNvPr id="0" name=""/>
        <dsp:cNvSpPr/>
      </dsp:nvSpPr>
      <dsp:spPr>
        <a:xfrm>
          <a:off x="0" y="0"/>
          <a:ext cx="1797702" cy="5143536"/>
        </a:xfrm>
        <a:prstGeom prst="roundRect">
          <a:avLst>
            <a:gd name="adj" fmla="val 10000"/>
          </a:avLst>
        </a:prstGeom>
        <a:solidFill>
          <a:srgbClr val="FFFF00"/>
        </a:solidFill>
        <a:ln w="9525" cap="flat" cmpd="sng" algn="ctr">
          <a:solidFill>
            <a:schemeClr val="accent3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 dirty="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 dirty="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b="1" kern="1200" dirty="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/>
            <a:t>Дошкольное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/>
            <a:t>образование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/>
            <a:t>25,0%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 dirty="0"/>
        </a:p>
      </dsp:txBody>
      <dsp:txXfrm>
        <a:off x="0" y="2057414"/>
        <a:ext cx="1797702" cy="2057414"/>
      </dsp:txXfrm>
    </dsp:sp>
    <dsp:sp modelId="{D437D95F-0A4A-4664-A98B-3AE3AF1DEF66}">
      <dsp:nvSpPr>
        <dsp:cNvPr id="0" name=""/>
        <dsp:cNvSpPr/>
      </dsp:nvSpPr>
      <dsp:spPr>
        <a:xfrm>
          <a:off x="234348" y="0"/>
          <a:ext cx="1454112" cy="2146940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14300" prst="hardEdg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D7ED3D-B89D-446E-9D53-5887580BBB16}">
      <dsp:nvSpPr>
        <dsp:cNvPr id="0" name=""/>
        <dsp:cNvSpPr/>
      </dsp:nvSpPr>
      <dsp:spPr>
        <a:xfrm>
          <a:off x="1908648" y="0"/>
          <a:ext cx="1371779" cy="514353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tint val="62000"/>
                <a:satMod val="180000"/>
              </a:schemeClr>
            </a:gs>
            <a:gs pos="65000">
              <a:schemeClr val="accent4">
                <a:tint val="32000"/>
                <a:satMod val="250000"/>
              </a:schemeClr>
            </a:gs>
            <a:gs pos="100000">
              <a:schemeClr val="accent4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4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 dirty="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 dirty="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 dirty="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b="1" kern="1200" dirty="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/>
            <a:t>Общее образование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/>
            <a:t>55,3%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 dirty="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 dirty="0"/>
        </a:p>
      </dsp:txBody>
      <dsp:txXfrm>
        <a:off x="1908648" y="2057414"/>
        <a:ext cx="1371779" cy="2057414"/>
      </dsp:txXfrm>
    </dsp:sp>
    <dsp:sp modelId="{8601A905-8247-4559-821C-BC9C416F3D5B}">
      <dsp:nvSpPr>
        <dsp:cNvPr id="0" name=""/>
        <dsp:cNvSpPr/>
      </dsp:nvSpPr>
      <dsp:spPr>
        <a:xfrm>
          <a:off x="1901948" y="0"/>
          <a:ext cx="1496367" cy="2313458"/>
        </a:xfrm>
        <a:prstGeom prst="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14300" prst="hardEdg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7657D7-3336-40A0-BF4A-11FA1B6F90AB}">
      <dsp:nvSpPr>
        <dsp:cNvPr id="0" name=""/>
        <dsp:cNvSpPr/>
      </dsp:nvSpPr>
      <dsp:spPr>
        <a:xfrm>
          <a:off x="3338320" y="0"/>
          <a:ext cx="1689161" cy="5143536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 w="9525" cap="flat" cmpd="sng" algn="ctr">
          <a:solidFill>
            <a:schemeClr val="accent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chemeClr val="tx1"/>
              </a:solidFill>
            </a:rPr>
            <a:t>Дополнительное образование детей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b="1" kern="1200" dirty="0">
            <a:solidFill>
              <a:schemeClr val="tx1"/>
            </a:solidFill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chemeClr val="tx1"/>
              </a:solidFill>
            </a:rPr>
            <a:t>15,8%</a:t>
          </a:r>
        </a:p>
      </dsp:txBody>
      <dsp:txXfrm>
        <a:off x="3338320" y="2057414"/>
        <a:ext cx="1689161" cy="2057414"/>
      </dsp:txXfrm>
    </dsp:sp>
    <dsp:sp modelId="{02489614-02CB-43C9-A230-8157C8CD711A}">
      <dsp:nvSpPr>
        <dsp:cNvPr id="0" name=""/>
        <dsp:cNvSpPr/>
      </dsp:nvSpPr>
      <dsp:spPr>
        <a:xfrm>
          <a:off x="3315109" y="214314"/>
          <a:ext cx="1640231" cy="1998543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D3211E-0DEA-4AA4-B7F8-2AE0F9AD268F}">
      <dsp:nvSpPr>
        <dsp:cNvPr id="0" name=""/>
        <dsp:cNvSpPr/>
      </dsp:nvSpPr>
      <dsp:spPr>
        <a:xfrm>
          <a:off x="5059368" y="25"/>
          <a:ext cx="1881665" cy="5143536"/>
        </a:xfrm>
        <a:prstGeom prst="roundRect">
          <a:avLst>
            <a:gd name="adj" fmla="val 10000"/>
          </a:avLst>
        </a:prstGeom>
        <a:solidFill>
          <a:srgbClr val="66FFCC"/>
        </a:solidFill>
        <a:ln w="9525" cap="flat" cmpd="sng" algn="ctr">
          <a:solidFill>
            <a:schemeClr val="accent5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kern="1200" dirty="0"/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kern="1200" dirty="0"/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600" kern="1200" dirty="0"/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/>
            <a:t>Молодежная политика и оздоровление детей – 2,0 %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kern="1200" dirty="0"/>
        </a:p>
      </dsp:txBody>
      <dsp:txXfrm>
        <a:off x="5059368" y="2057439"/>
        <a:ext cx="1881665" cy="2057414"/>
      </dsp:txXfrm>
    </dsp:sp>
    <dsp:sp modelId="{5AB200BF-F039-49C0-9320-2BAF7026B820}">
      <dsp:nvSpPr>
        <dsp:cNvPr id="0" name=""/>
        <dsp:cNvSpPr/>
      </dsp:nvSpPr>
      <dsp:spPr>
        <a:xfrm>
          <a:off x="5205183" y="71432"/>
          <a:ext cx="1601297" cy="2331768"/>
        </a:xfrm>
        <a:prstGeom prst="rect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14300" prst="hardEdg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168F63-E26A-44EC-873B-487F9BDC3408}">
      <dsp:nvSpPr>
        <dsp:cNvPr id="0" name=""/>
        <dsp:cNvSpPr/>
      </dsp:nvSpPr>
      <dsp:spPr>
        <a:xfrm>
          <a:off x="6914496" y="14"/>
          <a:ext cx="1872377" cy="514353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tint val="62000"/>
                <a:satMod val="180000"/>
              </a:schemeClr>
            </a:gs>
            <a:gs pos="65000">
              <a:schemeClr val="accent6">
                <a:tint val="32000"/>
                <a:satMod val="250000"/>
              </a:schemeClr>
            </a:gs>
            <a:gs pos="100000">
              <a:schemeClr val="accent6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6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b="1" kern="1200" dirty="0">
            <a:solidFill>
              <a:srgbClr val="002060"/>
            </a:solidFill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b="1" kern="1200" dirty="0">
            <a:solidFill>
              <a:srgbClr val="002060"/>
            </a:solidFill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b="1" kern="1200" dirty="0">
            <a:solidFill>
              <a:srgbClr val="002060"/>
            </a:solidFill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chemeClr val="tx1"/>
              </a:solidFill>
            </a:rPr>
            <a:t>Другие вопросы в области   образования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chemeClr val="tx1"/>
              </a:solidFill>
            </a:rPr>
            <a:t>1,8  %</a:t>
          </a:r>
        </a:p>
      </dsp:txBody>
      <dsp:txXfrm>
        <a:off x="6914496" y="2057428"/>
        <a:ext cx="1872377" cy="2057414"/>
      </dsp:txXfrm>
    </dsp:sp>
    <dsp:sp modelId="{1558E06D-C960-47B1-9B7A-D2CDA10F3849}">
      <dsp:nvSpPr>
        <dsp:cNvPr id="0" name=""/>
        <dsp:cNvSpPr/>
      </dsp:nvSpPr>
      <dsp:spPr>
        <a:xfrm>
          <a:off x="6948928" y="0"/>
          <a:ext cx="1484897" cy="2340160"/>
        </a:xfrm>
        <a:prstGeom prst="rect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14300" prst="hardEdg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0E5F77-11DF-46A0-840F-4C6CA9726928}">
      <dsp:nvSpPr>
        <dsp:cNvPr id="0" name=""/>
        <dsp:cNvSpPr/>
      </dsp:nvSpPr>
      <dsp:spPr>
        <a:xfrm>
          <a:off x="378717" y="4357722"/>
          <a:ext cx="8083924" cy="771530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#1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#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0.55189</cdr:x>
      <cdr:y>0.47556</cdr:y>
    </cdr:from>
    <cdr:to>
      <cdr:x>0.66345</cdr:x>
      <cdr:y>0.53511</cdr:y>
    </cdr:to>
    <cdr:sp macro="" textlink="">
      <cdr:nvSpPr>
        <cdr:cNvPr id="4" name="TextBox 3"/>
        <cdr:cNvSpPr txBox="1"/>
      </cdr:nvSpPr>
      <cdr:spPr>
        <a:xfrm xmlns:a="http://schemas.openxmlformats.org/drawingml/2006/main" rot="21064747">
          <a:off x="4808318" y="2643283"/>
          <a:ext cx="971962" cy="33099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endParaRPr lang="ru-RU" sz="1400" b="1" dirty="0">
            <a:latin typeface="Calibri" pitchFamily="34" charset="0"/>
          </a:endParaRPr>
        </a:p>
      </cdr:txBody>
    </cdr:sp>
  </cdr:relSizeAnchor>
  <cdr:relSizeAnchor xmlns:cdr="http://schemas.openxmlformats.org/drawingml/2006/chartDrawing">
    <cdr:from>
      <cdr:x>0.40911</cdr:x>
      <cdr:y>0.04132</cdr:y>
    </cdr:from>
    <cdr:to>
      <cdr:x>0.53155</cdr:x>
      <cdr:y>0.10678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3564396" y="229664"/>
          <a:ext cx="1066753" cy="3638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endParaRPr lang="ru-RU" sz="1800" b="1" dirty="0">
            <a:latin typeface="Calibri" pitchFamily="34" charset="0"/>
          </a:endParaRPr>
        </a:p>
      </cdr:txBody>
    </cdr:sp>
  </cdr:relSizeAnchor>
  <cdr:relSizeAnchor xmlns:cdr="http://schemas.openxmlformats.org/drawingml/2006/chartDrawing">
    <cdr:from>
      <cdr:x>0.12397</cdr:x>
      <cdr:y>0.04132</cdr:y>
    </cdr:from>
    <cdr:to>
      <cdr:x>0.25141</cdr:x>
      <cdr:y>0.12985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1080120" y="229664"/>
          <a:ext cx="1110316" cy="4920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endParaRPr lang="ru-RU" sz="1800" b="1" dirty="0">
            <a:latin typeface="Calibri" pitchFamily="34" charset="0"/>
          </a:endParaRPr>
        </a:p>
        <a:p xmlns:a="http://schemas.openxmlformats.org/drawingml/2006/main">
          <a:pPr algn="ctr"/>
          <a:endParaRPr lang="ru-RU" sz="1800" b="1" dirty="0">
            <a:latin typeface="Calibri" pitchFamily="34" charset="0"/>
          </a:endParaRPr>
        </a:p>
      </cdr:txBody>
    </cdr:sp>
  </cdr:relSizeAnchor>
  <cdr:relSizeAnchor xmlns:cdr="http://schemas.openxmlformats.org/drawingml/2006/chartDrawing">
    <cdr:from>
      <cdr:x>0.67773</cdr:x>
      <cdr:y>0.00893</cdr:y>
    </cdr:from>
    <cdr:to>
      <cdr:x>0.8068</cdr:x>
      <cdr:y>0.0718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5904656" y="49644"/>
          <a:ext cx="1124517" cy="34944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endParaRPr lang="ru-RU" sz="1800" b="1" dirty="0">
            <a:latin typeface="Calibri" pitchFamily="34" charset="0"/>
          </a:endParaRPr>
        </a:p>
      </cdr:txBody>
    </cdr:sp>
  </cdr:relSizeAnchor>
  <cdr:relSizeAnchor xmlns:cdr="http://schemas.openxmlformats.org/drawingml/2006/chartDrawing">
    <cdr:from>
      <cdr:x>0.26964</cdr:x>
      <cdr:y>0.02055</cdr:y>
    </cdr:from>
    <cdr:to>
      <cdr:x>0.3812</cdr:x>
      <cdr:y>0.08018</cdr:y>
    </cdr:to>
    <cdr:sp macro="" textlink="">
      <cdr:nvSpPr>
        <cdr:cNvPr id="11" name="TextBox 10"/>
        <cdr:cNvSpPr txBox="1"/>
      </cdr:nvSpPr>
      <cdr:spPr>
        <a:xfrm xmlns:a="http://schemas.openxmlformats.org/drawingml/2006/main" rot="21395500">
          <a:off x="2349252" y="114247"/>
          <a:ext cx="971962" cy="3314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endParaRPr lang="ru-RU" sz="1400" b="1" dirty="0">
            <a:latin typeface="Calibri" pitchFamily="34" charset="0"/>
          </a:endParaRPr>
        </a:p>
      </cdr:txBody>
    </cdr:sp>
  </cdr:relSizeAnchor>
  <cdr:relSizeAnchor xmlns:cdr="http://schemas.openxmlformats.org/drawingml/2006/chartDrawing">
    <cdr:from>
      <cdr:x>0.2749</cdr:x>
      <cdr:y>0.50056</cdr:y>
    </cdr:from>
    <cdr:to>
      <cdr:x>0.38646</cdr:x>
      <cdr:y>0.56019</cdr:y>
    </cdr:to>
    <cdr:sp macro="" textlink="">
      <cdr:nvSpPr>
        <cdr:cNvPr id="14" name="TextBox 13"/>
        <cdr:cNvSpPr txBox="1"/>
      </cdr:nvSpPr>
      <cdr:spPr>
        <a:xfrm xmlns:a="http://schemas.openxmlformats.org/drawingml/2006/main" rot="21102761">
          <a:off x="2395075" y="2782258"/>
          <a:ext cx="971962" cy="33143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endParaRPr lang="ru-RU" sz="1400" b="1" dirty="0">
            <a:latin typeface="Calibri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0.21188</cdr:x>
      <cdr:y>0.89686</cdr:y>
    </cdr:from>
    <cdr:to>
      <cdr:x>0.32745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676400" y="4140330"/>
          <a:ext cx="914400" cy="4761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2016 год</a:t>
          </a:r>
        </a:p>
      </cdr:txBody>
    </cdr:sp>
  </cdr:relSizeAnchor>
  <cdr:relSizeAnchor xmlns:cdr="http://schemas.openxmlformats.org/drawingml/2006/chartDrawing">
    <cdr:from>
      <cdr:x>0.45425</cdr:x>
      <cdr:y>0.89686</cdr:y>
    </cdr:from>
    <cdr:to>
      <cdr:x>0.56982</cdr:x>
      <cdr:y>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594100" y="4140330"/>
          <a:ext cx="914400" cy="4761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400" b="1" dirty="0">
              <a:latin typeface="Times New Roman" pitchFamily="18" charset="0"/>
              <a:cs typeface="Times New Roman" pitchFamily="18" charset="0"/>
            </a:rPr>
            <a:t>2017 год</a:t>
          </a:r>
        </a:p>
      </cdr:txBody>
    </cdr:sp>
  </cdr:relSizeAnchor>
  <cdr:relSizeAnchor xmlns:cdr="http://schemas.openxmlformats.org/drawingml/2006/chartDrawing">
    <cdr:from>
      <cdr:x>0.67416</cdr:x>
      <cdr:y>0.89686</cdr:y>
    </cdr:from>
    <cdr:to>
      <cdr:x>0.78973</cdr:x>
      <cdr:y>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5334000" y="4140330"/>
          <a:ext cx="914400" cy="4761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400" b="1" dirty="0">
              <a:latin typeface="Times New Roman" pitchFamily="18" charset="0"/>
              <a:cs typeface="Times New Roman" pitchFamily="18" charset="0"/>
            </a:rPr>
            <a:t>2018 год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0.27143</cdr:x>
      <cdr:y>0.20661</cdr:y>
    </cdr:from>
    <cdr:to>
      <cdr:x>0.28531</cdr:x>
      <cdr:y>0.23177</cdr:y>
    </cdr:to>
    <cdr:sp macro="" textlink="">
      <cdr:nvSpPr>
        <cdr:cNvPr id="4" name="Овал 3"/>
        <cdr:cNvSpPr>
          <a:spLocks xmlns:a="http://schemas.openxmlformats.org/drawingml/2006/main"/>
        </cdr:cNvSpPr>
      </cdr:nvSpPr>
      <cdr:spPr>
        <a:xfrm xmlns:a="http://schemas.openxmlformats.org/drawingml/2006/main" flipV="1">
          <a:off x="1368153" y="450050"/>
          <a:ext cx="69963" cy="54805"/>
        </a:xfrm>
        <a:prstGeom xmlns:a="http://schemas.openxmlformats.org/drawingml/2006/main" prst="ellipse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 anchor="ctr">
          <a:spAutoFit/>
        </a:bodyPr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</cdr:x>
      <cdr:y>0.1405</cdr:y>
    </cdr:from>
    <cdr:to>
      <cdr:x>0.51389</cdr:x>
      <cdr:y>0.16566</cdr:y>
    </cdr:to>
    <cdr:sp macro="" textlink="">
      <cdr:nvSpPr>
        <cdr:cNvPr id="5" name="Овал 4"/>
        <cdr:cNvSpPr/>
      </cdr:nvSpPr>
      <cdr:spPr>
        <a:xfrm xmlns:a="http://schemas.openxmlformats.org/drawingml/2006/main" flipV="1">
          <a:off x="2520281" y="306034"/>
          <a:ext cx="70013" cy="54805"/>
        </a:xfrm>
        <a:prstGeom xmlns:a="http://schemas.openxmlformats.org/drawingml/2006/main" prst="ellipse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 anchor="ctr">
          <a:spAutoFit/>
        </a:bodyPr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0.28531</cdr:x>
      <cdr:y>0.15308</cdr:y>
    </cdr:from>
    <cdr:to>
      <cdr:x>0.5</cdr:x>
      <cdr:y>0.21919</cdr:y>
    </cdr:to>
    <cdr:cxnSp macro="">
      <cdr:nvCxnSpPr>
        <cdr:cNvPr id="9" name="Прямая соединительная линия 8">
          <a:extLst xmlns:a="http://schemas.openxmlformats.org/drawingml/2006/main">
            <a:ext uri="{FF2B5EF4-FFF2-40B4-BE49-F238E27FC236}">
              <a16:creationId xmlns:a16="http://schemas.microsoft.com/office/drawing/2014/main" id="{D0D42849-D4FF-4F55-8E72-D6CB3CD5A3DD}"/>
            </a:ext>
          </a:extLst>
        </cdr:cNvPr>
        <cdr:cNvCxnSpPr>
          <a:stCxn xmlns:a="http://schemas.openxmlformats.org/drawingml/2006/main" id="4" idx="6"/>
          <a:endCxn xmlns:a="http://schemas.openxmlformats.org/drawingml/2006/main" id="5" idx="2"/>
        </cdr:cNvCxnSpPr>
      </cdr:nvCxnSpPr>
      <cdr:spPr>
        <a:xfrm xmlns:a="http://schemas.openxmlformats.org/drawingml/2006/main" flipV="1">
          <a:off x="1438116" y="333436"/>
          <a:ext cx="1082165" cy="144016"/>
        </a:xfrm>
        <a:prstGeom xmlns:a="http://schemas.openxmlformats.org/drawingml/2006/main" prst="line">
          <a:avLst/>
        </a:prstGeom>
        <a:ln xmlns:a="http://schemas.openxmlformats.org/drawingml/2006/main" w="2540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0.22789</cdr:x>
      <cdr:y>0.03793</cdr:y>
    </cdr:from>
    <cdr:to>
      <cdr:x>0.36905</cdr:x>
      <cdr:y>0.18318</cdr:y>
    </cdr:to>
    <cdr:sp macro="" textlink="">
      <cdr:nvSpPr>
        <cdr:cNvPr id="44" name="Прямоугольник 43"/>
        <cdr:cNvSpPr/>
      </cdr:nvSpPr>
      <cdr:spPr>
        <a:xfrm xmlns:a="http://schemas.openxmlformats.org/drawingml/2006/main">
          <a:off x="1148709" y="116530"/>
          <a:ext cx="711509" cy="446276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12700">
          <a:solidFill>
            <a:schemeClr val="tx1"/>
          </a:solidFill>
        </a:ln>
        <a:effectLst xmlns:a="http://schemas.openxmlformats.org/drawingml/2006/main"/>
      </cdr:spPr>
      <cdr:style>
        <a:lnRef xmlns:a="http://schemas.openxmlformats.org/drawingml/2006/main" idx="1">
          <a:schemeClr val="accent5"/>
        </a:lnRef>
        <a:fillRef xmlns:a="http://schemas.openxmlformats.org/drawingml/2006/main" idx="2">
          <a:schemeClr val="accent5"/>
        </a:fillRef>
        <a:effectRef xmlns:a="http://schemas.openxmlformats.org/drawingml/2006/main" idx="1">
          <a:schemeClr val="accent5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 anchor="ctr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1150" b="1" dirty="0">
              <a:latin typeface="Arial Narrow" panose="020B0606020202030204" pitchFamily="34" charset="0"/>
            </a:rPr>
            <a:t>303148,8</a:t>
          </a:r>
        </a:p>
        <a:p xmlns:a="http://schemas.openxmlformats.org/drawingml/2006/main">
          <a:pPr algn="ctr"/>
          <a:endParaRPr lang="ru-RU" sz="1150" b="1" dirty="0"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0.49717</cdr:x>
      <cdr:y>0</cdr:y>
    </cdr:from>
    <cdr:to>
      <cdr:x>0.65051</cdr:x>
      <cdr:y>0.08765</cdr:y>
    </cdr:to>
    <cdr:sp macro="" textlink="">
      <cdr:nvSpPr>
        <cdr:cNvPr id="46" name="Прямоугольник 45"/>
        <cdr:cNvSpPr/>
      </cdr:nvSpPr>
      <cdr:spPr>
        <a:xfrm xmlns:a="http://schemas.openxmlformats.org/drawingml/2006/main">
          <a:off x="2506031" y="0"/>
          <a:ext cx="772896" cy="269304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12700">
          <a:solidFill>
            <a:schemeClr val="tx1"/>
          </a:solidFill>
        </a:ln>
      </cdr:spPr>
      <cdr:style>
        <a:lnRef xmlns:a="http://schemas.openxmlformats.org/drawingml/2006/main" idx="1">
          <a:schemeClr val="accent5"/>
        </a:lnRef>
        <a:fillRef xmlns:a="http://schemas.openxmlformats.org/drawingml/2006/main" idx="2">
          <a:schemeClr val="accent5"/>
        </a:fillRef>
        <a:effectRef xmlns:a="http://schemas.openxmlformats.org/drawingml/2006/main" idx="1">
          <a:schemeClr val="accent5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 anchor="ctr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1150" b="1" dirty="0">
              <a:latin typeface="Arial Narrow" panose="020B0606020202030204" pitchFamily="34" charset="0"/>
            </a:rPr>
            <a:t>320082,8</a:t>
          </a:r>
        </a:p>
      </cdr:txBody>
    </cdr:sp>
  </cdr:relSizeAnchor>
  <cdr:relSizeAnchor xmlns:cdr="http://schemas.openxmlformats.org/drawingml/2006/chartDrawing">
    <cdr:from>
      <cdr:x>0.68571</cdr:x>
      <cdr:y>0.07438</cdr:y>
    </cdr:from>
    <cdr:to>
      <cdr:x>0.6996</cdr:x>
      <cdr:y>0.09953</cdr:y>
    </cdr:to>
    <cdr:sp macro="" textlink="">
      <cdr:nvSpPr>
        <cdr:cNvPr id="19" name="Овал 18"/>
        <cdr:cNvSpPr/>
      </cdr:nvSpPr>
      <cdr:spPr>
        <a:xfrm xmlns:a="http://schemas.openxmlformats.org/drawingml/2006/main">
          <a:off x="3456385" y="162018"/>
          <a:ext cx="70013" cy="54782"/>
        </a:xfrm>
        <a:prstGeom xmlns:a="http://schemas.openxmlformats.org/drawingml/2006/main" prst="ellipse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0.68571</cdr:x>
      <cdr:y>0.00826</cdr:y>
    </cdr:from>
    <cdr:to>
      <cdr:x>0.97143</cdr:x>
      <cdr:y>0.14876</cdr:y>
    </cdr:to>
    <cdr:sp macro="" textlink="">
      <cdr:nvSpPr>
        <cdr:cNvPr id="13" name="Прямоугольник 12"/>
        <cdr:cNvSpPr/>
      </cdr:nvSpPr>
      <cdr:spPr>
        <a:xfrm xmlns:a="http://schemas.openxmlformats.org/drawingml/2006/main">
          <a:off x="3456385" y="18002"/>
          <a:ext cx="1440160" cy="30603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ru-RU"/>
          </a:defPPr>
          <a:lvl1pPr marL="0" algn="l" defTabSz="914265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130" algn="l" defTabSz="914265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265" algn="l" defTabSz="914265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396" algn="l" defTabSz="914265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529" algn="l" defTabSz="914265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5658" algn="l" defTabSz="914265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2788" algn="l" defTabSz="914265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199920" algn="l" defTabSz="914265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052" algn="l" defTabSz="914265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defTabSz="914400"/>
          <a:r>
            <a:rPr lang="ru-RU" sz="1300" dirty="0">
              <a:solidFill>
                <a:prstClr val="black"/>
              </a:solidFill>
              <a:latin typeface="Arial Narrow" panose="020B0606020202030204" pitchFamily="34" charset="0"/>
            </a:rPr>
            <a:t> </a:t>
          </a:r>
          <a:r>
            <a:rPr lang="ru-RU" sz="1100" dirty="0">
              <a:solidFill>
                <a:prstClr val="black"/>
              </a:solidFill>
              <a:latin typeface="Arial Narrow" panose="020B0606020202030204" pitchFamily="34" charset="0"/>
            </a:rPr>
            <a:t>Расходы, всего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1098C5-FF25-4006-803F-3F9873B4B45C}" type="datetimeFigureOut">
              <a:rPr lang="ru-RU" smtClean="0"/>
              <a:pPr/>
              <a:t>15.04.2019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7EE72D-3388-4343-9B2F-5087C420967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481" y="4343145"/>
            <a:ext cx="5487041" cy="4115019"/>
          </a:xfrm>
          <a:noFill/>
        </p:spPr>
        <p:txBody>
          <a:bodyPr lIns="91388" tIns="45691" rIns="91388" bIns="45691"/>
          <a:lstStyle/>
          <a:p>
            <a:endParaRPr lang="ru-RU" altLang="ru-RU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1DB3E3-ADB9-40DA-8B93-AAE87540B5B0}" type="slidenum">
              <a:rPr lang="ru-RU" altLang="ru-RU"/>
              <a:pPr/>
              <a:t>18</a:t>
            </a:fld>
            <a:endParaRPr lang="ru-RU" altLang="ru-RU"/>
          </a:p>
        </p:txBody>
      </p:sp>
      <p:sp>
        <p:nvSpPr>
          <p:cNvPr id="16386" name="Rectangle 7"/>
          <p:cNvSpPr txBox="1">
            <a:spLocks noGrp="1" noChangeArrowheads="1"/>
          </p:cNvSpPr>
          <p:nvPr/>
        </p:nvSpPr>
        <p:spPr bwMode="auto">
          <a:xfrm>
            <a:off x="3884615" y="8685214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/>
            <a:fld id="{D7BE4628-4B35-4359-9F1E-8912CE0AE900}" type="slidenum">
              <a:rPr lang="ru-RU" altLang="ru-RU" sz="1200"/>
              <a:pPr algn="r"/>
              <a:t>18</a:t>
            </a:fld>
            <a:endParaRPr lang="ru-RU" altLang="ru-RU" sz="120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25525" y="527050"/>
            <a:ext cx="4949825" cy="3713163"/>
          </a:xfrm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41365" y="4371976"/>
            <a:ext cx="5688012" cy="45370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altLang="ru-RU"/>
              <a:t>         </a:t>
            </a:r>
            <a:r>
              <a:rPr lang="ru-RU" altLang="ru-RU" b="1">
                <a:latin typeface="13"/>
              </a:rPr>
              <a:t>Доля налоговых</a:t>
            </a:r>
            <a:r>
              <a:rPr lang="ru-RU" altLang="ru-RU">
                <a:latin typeface="13"/>
              </a:rPr>
              <a:t> поступлений </a:t>
            </a:r>
            <a:r>
              <a:rPr lang="ru-RU" altLang="ru-RU" b="1">
                <a:latin typeface="13"/>
              </a:rPr>
              <a:t>в общем объеме доходов составляет 32%. </a:t>
            </a:r>
          </a:p>
          <a:p>
            <a:pPr>
              <a:lnSpc>
                <a:spcPct val="80000"/>
              </a:lnSpc>
            </a:pPr>
            <a:r>
              <a:rPr lang="ru-RU" altLang="ru-RU">
                <a:latin typeface="13"/>
              </a:rPr>
              <a:t>         </a:t>
            </a:r>
            <a:r>
              <a:rPr lang="ru-RU" altLang="ru-RU" b="1">
                <a:latin typeface="13"/>
              </a:rPr>
              <a:t>Объем налоговых</a:t>
            </a:r>
            <a:r>
              <a:rPr lang="ru-RU" altLang="ru-RU">
                <a:latin typeface="13"/>
              </a:rPr>
              <a:t> поступлений в 2012 году </a:t>
            </a:r>
            <a:r>
              <a:rPr lang="ru-RU" altLang="ru-RU" b="1">
                <a:latin typeface="13"/>
              </a:rPr>
              <a:t>составил 6 372 млн. руб.</a:t>
            </a:r>
            <a:r>
              <a:rPr lang="ru-RU" altLang="ru-RU">
                <a:latin typeface="13"/>
              </a:rPr>
              <a:t> (103% к плановым назначениям 6 210 млн. руб.) и </a:t>
            </a:r>
            <a:r>
              <a:rPr lang="ru-RU" altLang="ru-RU" b="1">
                <a:latin typeface="13"/>
              </a:rPr>
              <a:t>превысил</a:t>
            </a:r>
            <a:r>
              <a:rPr lang="ru-RU" altLang="ru-RU">
                <a:latin typeface="13"/>
              </a:rPr>
              <a:t> аналогичный показатель 2011 года</a:t>
            </a:r>
            <a:r>
              <a:rPr lang="ru-RU" altLang="ru-RU" b="1">
                <a:latin typeface="13"/>
              </a:rPr>
              <a:t> на 520 млн. руб.</a:t>
            </a:r>
          </a:p>
          <a:p>
            <a:pPr>
              <a:lnSpc>
                <a:spcPct val="80000"/>
              </a:lnSpc>
            </a:pPr>
            <a:r>
              <a:rPr lang="ru-RU" altLang="ru-RU">
                <a:latin typeface="13"/>
              </a:rPr>
              <a:t>         Традиционно </a:t>
            </a:r>
            <a:r>
              <a:rPr lang="ru-RU" altLang="ru-RU" b="1">
                <a:latin typeface="13"/>
              </a:rPr>
              <a:t>существенное</a:t>
            </a:r>
            <a:r>
              <a:rPr lang="ru-RU" altLang="ru-RU">
                <a:latin typeface="13"/>
              </a:rPr>
              <a:t> фискальное значение для бюджета города Тюмени имеет </a:t>
            </a:r>
            <a:r>
              <a:rPr lang="ru-RU" altLang="ru-RU" b="1">
                <a:latin typeface="13"/>
              </a:rPr>
              <a:t>налог на доходы физических лиц, его доля </a:t>
            </a:r>
            <a:r>
              <a:rPr lang="ru-RU" altLang="ru-RU">
                <a:latin typeface="13"/>
              </a:rPr>
              <a:t>в общем объеме доходов</a:t>
            </a:r>
            <a:r>
              <a:rPr lang="ru-RU" altLang="ru-RU" b="1">
                <a:latin typeface="13"/>
              </a:rPr>
              <a:t> составляет 23%</a:t>
            </a:r>
            <a:r>
              <a:rPr lang="ru-RU" altLang="ru-RU">
                <a:latin typeface="13"/>
              </a:rPr>
              <a:t> . Поступления налога в 2012 году составили </a:t>
            </a:r>
            <a:r>
              <a:rPr lang="ru-RU" altLang="ru-RU" b="1">
                <a:latin typeface="13"/>
              </a:rPr>
              <a:t>4 578 млн. руб</a:t>
            </a:r>
            <a:r>
              <a:rPr lang="ru-RU" altLang="ru-RU">
                <a:latin typeface="13"/>
              </a:rPr>
              <a:t>. (</a:t>
            </a:r>
            <a:r>
              <a:rPr lang="ru-RU" altLang="ru-RU" b="1">
                <a:latin typeface="13"/>
              </a:rPr>
              <a:t>102%</a:t>
            </a:r>
            <a:r>
              <a:rPr lang="ru-RU" altLang="ru-RU">
                <a:latin typeface="13"/>
              </a:rPr>
              <a:t> к запланированному уровню (4 486 млн. руб.). По сравнению с 2011 годом поступления налога выросли на </a:t>
            </a:r>
            <a:r>
              <a:rPr lang="ru-RU" altLang="ru-RU" b="1">
                <a:latin typeface="13"/>
              </a:rPr>
              <a:t>449 млн. руб.</a:t>
            </a:r>
            <a:r>
              <a:rPr lang="ru-RU" altLang="ru-RU">
                <a:latin typeface="13"/>
              </a:rPr>
              <a:t> Это связано с улучшением социально-экономической ситуации в городе Тюмени и соответственно ростом совокупных денежных доходов населения.</a:t>
            </a:r>
          </a:p>
          <a:p>
            <a:pPr>
              <a:lnSpc>
                <a:spcPct val="80000"/>
              </a:lnSpc>
            </a:pPr>
            <a:r>
              <a:rPr lang="ru-RU" altLang="ru-RU">
                <a:latin typeface="13"/>
              </a:rPr>
              <a:t>         </a:t>
            </a:r>
            <a:r>
              <a:rPr lang="ru-RU" altLang="ru-RU" b="1">
                <a:latin typeface="13"/>
              </a:rPr>
              <a:t>Единый налог на вмененный доход </a:t>
            </a:r>
            <a:r>
              <a:rPr lang="ru-RU" altLang="ru-RU">
                <a:latin typeface="13"/>
              </a:rPr>
              <a:t>поступил в бюджет в размере </a:t>
            </a:r>
            <a:r>
              <a:rPr lang="ru-RU" altLang="ru-RU" b="1">
                <a:latin typeface="13"/>
              </a:rPr>
              <a:t>757 млн. руб</a:t>
            </a:r>
            <a:r>
              <a:rPr lang="ru-RU" altLang="ru-RU">
                <a:latin typeface="13"/>
              </a:rPr>
              <a:t>., что соответствует </a:t>
            </a:r>
            <a:r>
              <a:rPr lang="ru-RU" altLang="ru-RU" b="1">
                <a:latin typeface="13"/>
              </a:rPr>
              <a:t>97%</a:t>
            </a:r>
            <a:r>
              <a:rPr lang="ru-RU" altLang="ru-RU">
                <a:latin typeface="13"/>
              </a:rPr>
              <a:t> от плановых показателей. Снижение поступлений налога обусловлено переходом налогоплательщиков на упрощенную и общепринятую системы налогообложения, снятием с учета объектов ЕНВД. По сравнению с прошлым годом поступления по налогу </a:t>
            </a:r>
            <a:r>
              <a:rPr lang="ru-RU" altLang="ru-RU" b="1">
                <a:latin typeface="13"/>
              </a:rPr>
              <a:t>увеличились на 67 млн. руб.</a:t>
            </a:r>
          </a:p>
          <a:p>
            <a:pPr>
              <a:lnSpc>
                <a:spcPct val="80000"/>
              </a:lnSpc>
            </a:pPr>
            <a:r>
              <a:rPr lang="ru-RU" altLang="ru-RU">
                <a:latin typeface="13"/>
              </a:rPr>
              <a:t>        Поступления </a:t>
            </a:r>
            <a:r>
              <a:rPr lang="ru-RU" altLang="ru-RU" b="1">
                <a:latin typeface="13"/>
              </a:rPr>
              <a:t>земельного налога</a:t>
            </a:r>
            <a:r>
              <a:rPr lang="ru-RU" altLang="ru-RU">
                <a:latin typeface="13"/>
              </a:rPr>
              <a:t> составили </a:t>
            </a:r>
            <a:r>
              <a:rPr lang="ru-RU" altLang="ru-RU" b="1">
                <a:latin typeface="13"/>
              </a:rPr>
              <a:t>842 млн. руб. </a:t>
            </a:r>
            <a:r>
              <a:rPr lang="ru-RU" altLang="ru-RU">
                <a:latin typeface="13"/>
              </a:rPr>
              <a:t>или </a:t>
            </a:r>
            <a:r>
              <a:rPr lang="ru-RU" altLang="ru-RU" b="1">
                <a:latin typeface="13"/>
              </a:rPr>
              <a:t>109% </a:t>
            </a:r>
            <a:r>
              <a:rPr lang="ru-RU" altLang="ru-RU">
                <a:latin typeface="13"/>
              </a:rPr>
              <a:t>от уровня плана. Превышение фактических поступлений земельного налога по сравнению с прогнозируемыми в основном обусловлено погашением задолженности прошлых лет. Кроме того, на рост поступлений повлияло изменение с 2011 года сроков уплаты земельного налога физическими лицами в соответствии с Федеральным законом от 27.07.2010 № 229-ФЗ. По сравнению с прошлым годом, поступления от уплаты земельного налога увеличились на </a:t>
            </a:r>
            <a:r>
              <a:rPr lang="ru-RU" altLang="ru-RU" b="1">
                <a:latin typeface="13"/>
              </a:rPr>
              <a:t>152 млн. руб.</a:t>
            </a:r>
          </a:p>
          <a:p>
            <a:pPr>
              <a:lnSpc>
                <a:spcPct val="80000"/>
              </a:lnSpc>
            </a:pPr>
            <a:r>
              <a:rPr lang="ru-RU" altLang="ru-RU">
                <a:latin typeface="13"/>
              </a:rPr>
              <a:t>         Поступления по иным </a:t>
            </a:r>
            <a:r>
              <a:rPr lang="ru-RU" altLang="ru-RU" b="1">
                <a:latin typeface="13"/>
              </a:rPr>
              <a:t>налоговым доходам</a:t>
            </a:r>
            <a:r>
              <a:rPr lang="ru-RU" altLang="ru-RU">
                <a:latin typeface="13"/>
              </a:rPr>
              <a:t> соответствуют или чуть выше запланированного уровня. Подробная информация изложена в пояснительной записке к отчету.</a:t>
            </a:r>
          </a:p>
        </p:txBody>
      </p:sp>
    </p:spTree>
    <p:extLst>
      <p:ext uri="{BB962C8B-B14F-4D97-AF65-F5344CB8AC3E}">
        <p14:creationId xmlns:p14="http://schemas.microsoft.com/office/powerpoint/2010/main" val="7919315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482" y="4343146"/>
            <a:ext cx="5487041" cy="4115019"/>
          </a:xfrm>
          <a:noFill/>
        </p:spPr>
        <p:txBody>
          <a:bodyPr lIns="91381" tIns="45687" rIns="91381" bIns="45687"/>
          <a:lstStyle/>
          <a:p>
            <a:endParaRPr lang="ru-RU" altLang="ru-RU" dirty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altLang="ru-RU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EE72D-3388-4343-9B2F-5087C420967F}" type="slidenum">
              <a:rPr lang="ru-RU" smtClean="0"/>
              <a:pPr/>
              <a:t>34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EE72D-3388-4343-9B2F-5087C420967F}" type="slidenum">
              <a:rPr lang="ru-RU" smtClean="0"/>
              <a:pPr/>
              <a:t>38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EE72D-3388-4343-9B2F-5087C420967F}" type="slidenum">
              <a:rPr lang="ru-RU" smtClean="0"/>
              <a:pPr/>
              <a:t>45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EE72D-3388-4343-9B2F-5087C420967F}" type="slidenum">
              <a:rPr lang="ru-RU" smtClean="0"/>
              <a:pPr/>
              <a:t>47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EE72D-3388-4343-9B2F-5087C420967F}" type="slidenum">
              <a:rPr lang="ru-RU" smtClean="0"/>
              <a:pPr/>
              <a:t>49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C1F26B1-E525-4D5C-A83D-726259FDF807}" type="datetimeFigureOut">
              <a:rPr lang="ru-RU" smtClean="0"/>
              <a:pPr/>
              <a:t>15.04.2019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7093369-2872-4614-9FD5-EF67547E65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F26B1-E525-4D5C-A83D-726259FDF807}" type="datetimeFigureOut">
              <a:rPr lang="ru-RU" smtClean="0"/>
              <a:pPr/>
              <a:t>15.04.2019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93369-2872-4614-9FD5-EF67547E65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F26B1-E525-4D5C-A83D-726259FDF807}" type="datetimeFigureOut">
              <a:rPr lang="ru-RU" smtClean="0"/>
              <a:pPr/>
              <a:t>15.04.2019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93369-2872-4614-9FD5-EF67547E65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F26B1-E525-4D5C-A83D-726259FDF807}" type="datetimeFigureOut">
              <a:rPr lang="ru-RU" smtClean="0"/>
              <a:pPr/>
              <a:t>15.04.2019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93369-2872-4614-9FD5-EF67547E65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F26B1-E525-4D5C-A83D-726259FDF807}" type="datetimeFigureOut">
              <a:rPr lang="ru-RU" smtClean="0"/>
              <a:pPr/>
              <a:t>15.04.2019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93369-2872-4614-9FD5-EF67547E65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F26B1-E525-4D5C-A83D-726259FDF807}" type="datetimeFigureOut">
              <a:rPr lang="ru-RU" smtClean="0"/>
              <a:pPr/>
              <a:t>15.04.2019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93369-2872-4614-9FD5-EF67547E65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F26B1-E525-4D5C-A83D-726259FDF807}" type="datetimeFigureOut">
              <a:rPr lang="ru-RU" smtClean="0"/>
              <a:pPr/>
              <a:t>15.04.2019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93369-2872-4614-9FD5-EF67547E65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F26B1-E525-4D5C-A83D-726259FDF807}" type="datetimeFigureOut">
              <a:rPr lang="ru-RU" smtClean="0"/>
              <a:pPr/>
              <a:t>15.04.2019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93369-2872-4614-9FD5-EF67547E65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F26B1-E525-4D5C-A83D-726259FDF807}" type="datetimeFigureOut">
              <a:rPr lang="ru-RU" smtClean="0"/>
              <a:pPr/>
              <a:t>15.04.2019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93369-2872-4614-9FD5-EF67547E65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F26B1-E525-4D5C-A83D-726259FDF807}" type="datetimeFigureOut">
              <a:rPr lang="ru-RU" smtClean="0"/>
              <a:pPr/>
              <a:t>15.04.2019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93369-2872-4614-9FD5-EF67547E65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F26B1-E525-4D5C-A83D-726259FDF807}" type="datetimeFigureOut">
              <a:rPr lang="ru-RU" smtClean="0"/>
              <a:pPr/>
              <a:t>15.04.2019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93369-2872-4614-9FD5-EF67547E65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F26B1-E525-4D5C-A83D-726259FDF807}" type="datetimeFigureOut">
              <a:rPr lang="ru-RU" smtClean="0"/>
              <a:pPr/>
              <a:t>15.04.2019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93369-2872-4614-9FD5-EF67547E654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F26B1-E525-4D5C-A83D-726259FDF807}" type="datetimeFigureOut">
              <a:rPr lang="ru-RU" smtClean="0"/>
              <a:pPr/>
              <a:t>15.04.2019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93369-2872-4614-9FD5-EF67547E65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F26B1-E525-4D5C-A83D-726259FDF807}" type="datetimeFigureOut">
              <a:rPr lang="ru-RU" smtClean="0"/>
              <a:pPr/>
              <a:t>15.04.2019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93369-2872-4614-9FD5-EF67547E65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F26B1-E525-4D5C-A83D-726259FDF807}" type="datetimeFigureOut">
              <a:rPr lang="ru-RU" smtClean="0"/>
              <a:pPr/>
              <a:t>15.04.2019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93369-2872-4614-9FD5-EF67547E65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F26B1-E525-4D5C-A83D-726259FDF807}" type="datetimeFigureOut">
              <a:rPr lang="ru-RU" smtClean="0"/>
              <a:pPr/>
              <a:t>15.04.2019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93369-2872-4614-9FD5-EF67547E65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F26B1-E525-4D5C-A83D-726259FDF807}" type="datetimeFigureOut">
              <a:rPr lang="ru-RU" smtClean="0"/>
              <a:pPr/>
              <a:t>15.04.2019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93369-2872-4614-9FD5-EF67547E65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F26B1-E525-4D5C-A83D-726259FDF807}" type="datetimeFigureOut">
              <a:rPr lang="ru-RU" smtClean="0"/>
              <a:pPr/>
              <a:t>15.04.2019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93369-2872-4614-9FD5-EF67547E65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F26B1-E525-4D5C-A83D-726259FDF807}" type="datetimeFigureOut">
              <a:rPr lang="ru-RU" smtClean="0"/>
              <a:pPr/>
              <a:t>15.04.2019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93369-2872-4614-9FD5-EF67547E65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F26B1-E525-4D5C-A83D-726259FDF807}" type="datetimeFigureOut">
              <a:rPr lang="ru-RU" smtClean="0"/>
              <a:pPr/>
              <a:t>15.04.2019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93369-2872-4614-9FD5-EF67547E65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F26B1-E525-4D5C-A83D-726259FDF807}" type="datetimeFigureOut">
              <a:rPr lang="ru-RU" smtClean="0"/>
              <a:pPr/>
              <a:t>15.04.2019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93369-2872-4614-9FD5-EF67547E65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F26B1-E525-4D5C-A83D-726259FDF807}" type="datetimeFigureOut">
              <a:rPr lang="ru-RU" smtClean="0"/>
              <a:pPr/>
              <a:t>15.04.2019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93369-2872-4614-9FD5-EF67547E654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F26B1-E525-4D5C-A83D-726259FDF807}" type="datetimeFigureOut">
              <a:rPr lang="ru-RU" smtClean="0"/>
              <a:pPr/>
              <a:t>15.04.2019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93369-2872-4614-9FD5-EF67547E654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F26B1-E525-4D5C-A83D-726259FDF807}" type="datetimeFigureOut">
              <a:rPr lang="ru-RU" smtClean="0"/>
              <a:pPr/>
              <a:t>15.04.2019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93369-2872-4614-9FD5-EF67547E65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F26B1-E525-4D5C-A83D-726259FDF807}" type="datetimeFigureOut">
              <a:rPr lang="ru-RU" smtClean="0"/>
              <a:pPr/>
              <a:t>15.04.2019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93369-2872-4614-9FD5-EF67547E654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F26B1-E525-4D5C-A83D-726259FDF807}" type="datetimeFigureOut">
              <a:rPr lang="ru-RU" smtClean="0"/>
              <a:pPr/>
              <a:t>15.04.2019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93369-2872-4614-9FD5-EF67547E65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DC1F26B1-E525-4D5C-A83D-726259FDF807}" type="datetimeFigureOut">
              <a:rPr lang="ru-RU" smtClean="0"/>
              <a:pPr/>
              <a:t>15.04.2019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93369-2872-4614-9FD5-EF67547E65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C1F26B1-E525-4D5C-A83D-726259FDF807}" type="datetimeFigureOut">
              <a:rPr lang="ru-RU" smtClean="0"/>
              <a:pPr/>
              <a:t>15.04.2019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7093369-2872-4614-9FD5-EF67547E654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0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DC1F26B1-E525-4D5C-A83D-726259FDF807}" type="datetimeFigureOut">
              <a:rPr lang="ru-RU" smtClean="0"/>
              <a:pPr/>
              <a:t>15.04.2019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7093369-2872-4614-9FD5-EF67547E654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2" r:id="rId1"/>
    <p:sldLayoutId id="2147484153" r:id="rId2"/>
    <p:sldLayoutId id="2147484154" r:id="rId3"/>
    <p:sldLayoutId id="2147484155" r:id="rId4"/>
    <p:sldLayoutId id="2147484156" r:id="rId5"/>
    <p:sldLayoutId id="2147484157" r:id="rId6"/>
    <p:sldLayoutId id="2147484158" r:id="rId7"/>
    <p:sldLayoutId id="2147484159" r:id="rId8"/>
    <p:sldLayoutId id="2147484160" r:id="rId9"/>
    <p:sldLayoutId id="2147484161" r:id="rId10"/>
    <p:sldLayoutId id="2147484162" r:id="rId11"/>
    <p:sldLayoutId id="2147484163" r:id="rId12"/>
    <p:sldLayoutId id="2147484164" r:id="rId13"/>
    <p:sldLayoutId id="2147484165" r:id="rId14"/>
    <p:sldLayoutId id="2147484166" r:id="rId15"/>
    <p:sldLayoutId id="2147484167" r:id="rId16"/>
    <p:sldLayoutId id="2147484168" r:id="rId17"/>
    <p:sldLayoutId id="2147484170" r:id="rId18"/>
    <p:sldLayoutId id="2147484171" r:id="rId19"/>
    <p:sldLayoutId id="2147484172" r:id="rId20"/>
    <p:sldLayoutId id="2147484173" r:id="rId21"/>
    <p:sldLayoutId id="2147484174" r:id="rId22"/>
    <p:sldLayoutId id="2147484175" r:id="rId23"/>
    <p:sldLayoutId id="2147484176" r:id="rId24"/>
    <p:sldLayoutId id="2147484177" r:id="rId25"/>
    <p:sldLayoutId id="2147484178" r:id="rId26"/>
    <p:sldLayoutId id="2147484179" r:id="rId27"/>
    <p:sldLayoutId id="2147484180" r:id="rId28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2.wmf"/><Relationship Id="rId5" Type="http://schemas.openxmlformats.org/officeDocument/2006/relationships/chart" Target="../charts/chart3.xml"/><Relationship Id="rId4" Type="http://schemas.openxmlformats.org/officeDocument/2006/relationships/notesSlide" Target="../notesSlides/notesSlide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diagramData" Target="../diagrams/data2.xml"/><Relationship Id="rId16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11" Type="http://schemas.openxmlformats.org/officeDocument/2006/relationships/image" Target="../media/image17.png"/><Relationship Id="rId5" Type="http://schemas.openxmlformats.org/officeDocument/2006/relationships/diagramColors" Target="../diagrams/colors2.xml"/><Relationship Id="rId15" Type="http://schemas.openxmlformats.org/officeDocument/2006/relationships/image" Target="../media/image21.jpeg"/><Relationship Id="rId10" Type="http://schemas.openxmlformats.org/officeDocument/2006/relationships/image" Target="../media/image16.pn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5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gif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7" descr="Картинки по запросу поселок сосьва фот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57484" y="0"/>
            <a:ext cx="6486516" cy="4071966"/>
          </a:xfrm>
          <a:solidFill>
            <a:schemeClr val="bg2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r>
              <a:rPr lang="ru-RU" sz="4000" i="1" dirty="0">
                <a:solidFill>
                  <a:schemeClr val="bg2">
                    <a:lumMod val="25000"/>
                  </a:schemeClr>
                </a:solidFill>
                <a:effectLst/>
                <a:cs typeface="Times New Roman" pitchFamily="18" charset="0"/>
              </a:rPr>
              <a:t>Бюджет  для граждан </a:t>
            </a:r>
            <a:br>
              <a:rPr lang="ru-RU" sz="4000" i="1" dirty="0">
                <a:solidFill>
                  <a:schemeClr val="bg2">
                    <a:lumMod val="25000"/>
                  </a:schemeClr>
                </a:solidFill>
                <a:effectLst/>
                <a:cs typeface="Times New Roman" pitchFamily="18" charset="0"/>
              </a:rPr>
            </a:br>
            <a:r>
              <a:rPr lang="ru-RU" sz="4000" i="1" dirty="0">
                <a:solidFill>
                  <a:schemeClr val="bg2">
                    <a:lumMod val="25000"/>
                  </a:schemeClr>
                </a:solidFill>
                <a:effectLst/>
                <a:cs typeface="Times New Roman" pitchFamily="18" charset="0"/>
              </a:rPr>
              <a:t>об исполнении бюджета Сосьвинского городского округа </a:t>
            </a:r>
            <a:br>
              <a:rPr lang="ru-RU" sz="4000" i="1" dirty="0">
                <a:solidFill>
                  <a:schemeClr val="bg2">
                    <a:lumMod val="25000"/>
                  </a:schemeClr>
                </a:solidFill>
                <a:effectLst/>
                <a:cs typeface="Times New Roman" pitchFamily="18" charset="0"/>
              </a:rPr>
            </a:br>
            <a:r>
              <a:rPr lang="ru-RU" sz="4000" i="1" dirty="0">
                <a:solidFill>
                  <a:schemeClr val="bg2">
                    <a:lumMod val="25000"/>
                  </a:schemeClr>
                </a:solidFill>
                <a:effectLst/>
                <a:cs typeface="Times New Roman" pitchFamily="18" charset="0"/>
              </a:rPr>
              <a:t>за 2018 год</a:t>
            </a:r>
            <a:br>
              <a:rPr lang="ru-RU" sz="4400" dirty="0">
                <a:solidFill>
                  <a:srgbClr val="002060"/>
                </a:solidFill>
                <a:effectLst/>
                <a:cs typeface="Times New Roman" pitchFamily="18" charset="0"/>
              </a:rPr>
            </a:br>
            <a:endParaRPr lang="ru-RU" sz="4400" dirty="0">
              <a:solidFill>
                <a:srgbClr val="002060"/>
              </a:solidFill>
              <a:effectLst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00232" y="4357694"/>
            <a:ext cx="4953000" cy="1752600"/>
          </a:xfrm>
        </p:spPr>
        <p:txBody>
          <a:bodyPr>
            <a:normAutofit/>
          </a:bodyPr>
          <a:lstStyle/>
          <a:p>
            <a:pPr algn="ctr"/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642910" y="1291338"/>
          <a:ext cx="8215370" cy="5490843"/>
        </p:xfrm>
        <a:graphic>
          <a:graphicData uri="http://schemas.openxmlformats.org/drawingml/2006/table">
            <a:tbl>
              <a:tblPr/>
              <a:tblGrid>
                <a:gridCol w="5768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719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67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48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49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72684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п/п</a:t>
                      </a:r>
                    </a:p>
                  </a:txBody>
                  <a:tcPr marL="32664" marR="32664" marT="32664" marB="3266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показателя</a:t>
                      </a:r>
                    </a:p>
                  </a:txBody>
                  <a:tcPr marL="32664" marR="32664" marT="32664" marB="3266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Единица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измерения</a:t>
                      </a:r>
                    </a:p>
                  </a:txBody>
                  <a:tcPr marL="32664" marR="32664" marT="32664" marB="3266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ИСПОЛНЕНО</a:t>
                      </a:r>
                    </a:p>
                  </a:txBody>
                  <a:tcPr marL="32664" marR="32664" marT="32664" marB="3266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13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2017 ГОД</a:t>
                      </a:r>
                    </a:p>
                  </a:txBody>
                  <a:tcPr marL="32664" marR="32664" marT="32664" marB="3266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2018ГОД</a:t>
                      </a:r>
                    </a:p>
                  </a:txBody>
                  <a:tcPr marL="32664" marR="32664" marT="32664" marB="3266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528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32664" marR="32664" marT="32664" marB="3266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расходов местного бюджета на жилищно-коммунальное хозяйство в расчете на одного жителя</a:t>
                      </a: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рубль</a:t>
                      </a:r>
                    </a:p>
                  </a:txBody>
                  <a:tcPr marL="32664" marR="32664" marT="32664" marB="3266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1765</a:t>
                      </a:r>
                    </a:p>
                  </a:txBody>
                  <a:tcPr marL="32664" marR="32664" marT="32664" marB="3266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2050,2</a:t>
                      </a:r>
                    </a:p>
                  </a:txBody>
                  <a:tcPr marL="32664" marR="32664" marT="32664" marB="3266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43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32664" marR="32664" marT="32664" marB="3266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расходов местного бюджета на образование в расчете на одного жителя </a:t>
                      </a: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рубль</a:t>
                      </a:r>
                    </a:p>
                  </a:txBody>
                  <a:tcPr marL="32664" marR="32664" marT="32664" marB="3266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21592</a:t>
                      </a:r>
                    </a:p>
                  </a:txBody>
                  <a:tcPr marL="32664" marR="32664" marT="32664" marB="3266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23045</a:t>
                      </a:r>
                    </a:p>
                  </a:txBody>
                  <a:tcPr marL="32664" marR="32664" marT="32664" marB="3266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84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32664" marR="32664" marT="32664" marB="3266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расходов местного бюджета на культуру  в расчете на одного жителя </a:t>
                      </a: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рубль</a:t>
                      </a:r>
                    </a:p>
                  </a:txBody>
                  <a:tcPr marL="32664" marR="32664" marT="32664" marB="3266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2680</a:t>
                      </a:r>
                    </a:p>
                  </a:txBody>
                  <a:tcPr marL="32664" marR="32664" marT="32664" marB="3266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3145</a:t>
                      </a:r>
                    </a:p>
                  </a:txBody>
                  <a:tcPr marL="32664" marR="32664" marT="32664" marB="3266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6528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32664" marR="32664" marT="32664" marB="3266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расходов бюджета округа на физическую культуру и спорт в расчете на одного жителя </a:t>
                      </a: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рубль</a:t>
                      </a:r>
                    </a:p>
                  </a:txBody>
                  <a:tcPr marL="32664" marR="32664" marT="32664" marB="3266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</a:t>
                      </a:r>
                    </a:p>
                  </a:txBody>
                  <a:tcPr marL="32664" marR="32664" marT="32664" marB="3266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25,4</a:t>
                      </a:r>
                    </a:p>
                  </a:txBody>
                  <a:tcPr marL="32664" marR="32664" marT="32664" marB="3266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904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32664" marR="32664" marT="32664" marB="3266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расходов местного бюджета  на социальную политику в расчете на одного жителя </a:t>
                      </a: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рубль</a:t>
                      </a:r>
                    </a:p>
                  </a:txBody>
                  <a:tcPr marL="32664" marR="32664" marT="32664" marB="3266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2815</a:t>
                      </a:r>
                    </a:p>
                  </a:txBody>
                  <a:tcPr marL="32664" marR="32664" marT="32664" marB="3266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3006</a:t>
                      </a:r>
                    </a:p>
                  </a:txBody>
                  <a:tcPr marL="32664" marR="32664" marT="32664" marB="3266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1576" name="TextBox 3"/>
          <p:cNvSpPr txBox="1">
            <a:spLocks noChangeArrowheads="1"/>
          </p:cNvSpPr>
          <p:nvPr/>
        </p:nvSpPr>
        <p:spPr bwMode="auto">
          <a:xfrm>
            <a:off x="1071538" y="0"/>
            <a:ext cx="7534435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altLang="ru-RU" sz="2000" b="1" i="1" dirty="0">
                <a:latin typeface="Georgia" pitchFamily="18" charset="0"/>
                <a:cs typeface="Times New Roman" pitchFamily="18" charset="0"/>
              </a:rPr>
              <a:t>ОСНОВНЫЕ ПОКАЗАТЕЛИ  </a:t>
            </a:r>
          </a:p>
          <a:p>
            <a:pPr algn="ctr"/>
            <a:r>
              <a:rPr lang="ru-RU" altLang="ru-RU" sz="2000" b="1" i="1" dirty="0">
                <a:latin typeface="Georgia" pitchFamily="18" charset="0"/>
                <a:cs typeface="Times New Roman" pitchFamily="18" charset="0"/>
              </a:rPr>
              <a:t>СОЦИАЛЬНО-ЭКОНОМИЧЕСКОГО</a:t>
            </a:r>
          </a:p>
          <a:p>
            <a:pPr algn="ctr"/>
            <a:r>
              <a:rPr lang="ru-RU" altLang="ru-RU" sz="2000" b="1" i="1" dirty="0">
                <a:latin typeface="Georgia" pitchFamily="18" charset="0"/>
                <a:cs typeface="Times New Roman" pitchFamily="18" charset="0"/>
              </a:rPr>
              <a:t>РАЗВИТИЯ  СОСЬВИНСКОГО ГОРОДСКОГО ОКРУГА</a:t>
            </a:r>
          </a:p>
          <a:p>
            <a:pPr algn="ctr"/>
            <a:endParaRPr lang="ru-RU" altLang="ru-RU" sz="2000" b="1" dirty="0">
              <a:cs typeface="Arial" charset="0"/>
            </a:endParaRPr>
          </a:p>
          <a:p>
            <a:pPr algn="ctr"/>
            <a:endParaRPr lang="ru-RU" altLang="ru-RU" sz="2000" b="1" dirty="0">
              <a:cs typeface="Arial" charset="0"/>
            </a:endParaRPr>
          </a:p>
          <a:p>
            <a:pPr algn="ctr"/>
            <a:endParaRPr lang="ru-RU" altLang="ru-RU" sz="2000" b="1" dirty="0">
              <a:cs typeface="Arial" charset="0"/>
            </a:endParaRPr>
          </a:p>
          <a:p>
            <a:pPr algn="ctr"/>
            <a:endParaRPr lang="ru-RU" altLang="ru-RU" sz="2000" b="1" dirty="0">
              <a:cs typeface="Arial" charset="0"/>
            </a:endParaRPr>
          </a:p>
          <a:p>
            <a:pPr algn="ctr"/>
            <a:endParaRPr lang="ru-RU" altLang="ru-RU" sz="2000" b="1" dirty="0">
              <a:cs typeface="Arial" charset="0"/>
            </a:endParaRPr>
          </a:p>
          <a:p>
            <a:pPr algn="ctr"/>
            <a:endParaRPr lang="ru-RU" altLang="ru-RU" sz="2000" b="1" dirty="0">
              <a:cs typeface="Arial" charset="0"/>
            </a:endParaRPr>
          </a:p>
          <a:p>
            <a:pPr algn="ctr"/>
            <a:endParaRPr lang="ru-RU" altLang="ru-RU" sz="2000" b="1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57537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500174"/>
            <a:ext cx="8429684" cy="5357826"/>
          </a:xfrm>
          <a:solidFill>
            <a:srgbClr val="F2EDD6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buNone/>
            </a:pPr>
            <a:r>
              <a:rPr lang="ru-RU" sz="1600" dirty="0">
                <a:cs typeface="Times New Roman" pitchFamily="18" charset="0"/>
              </a:rPr>
              <a:t>Численность постоянного населения по состоянию на 01.01.2019 года -  </a:t>
            </a:r>
            <a:r>
              <a:rPr lang="ru-RU" sz="1600" b="1" dirty="0">
                <a:cs typeface="Times New Roman" pitchFamily="18" charset="0"/>
              </a:rPr>
              <a:t>13889,0 человек </a:t>
            </a:r>
            <a:r>
              <a:rPr lang="ru-RU" sz="1600" dirty="0">
                <a:cs typeface="Times New Roman" pitchFamily="18" charset="0"/>
              </a:rPr>
              <a:t>(2017 год – 14040 </a:t>
            </a:r>
            <a:r>
              <a:rPr lang="ru-RU" sz="1600" dirty="0">
                <a:solidFill>
                  <a:schemeClr val="tx1"/>
                </a:solidFill>
                <a:cs typeface="Times New Roman" pitchFamily="18" charset="0"/>
              </a:rPr>
              <a:t>человек),что на  151 человек меньше уровня 2017 года.</a:t>
            </a:r>
            <a:r>
              <a:rPr lang="ru-RU" sz="1600" dirty="0">
                <a:solidFill>
                  <a:srgbClr val="FFFF00"/>
                </a:solidFill>
                <a:cs typeface="Times New Roman" pitchFamily="18" charset="0"/>
              </a:rPr>
              <a:t>.</a:t>
            </a:r>
          </a:p>
          <a:p>
            <a:pPr algn="ctr">
              <a:buNone/>
            </a:pPr>
            <a:r>
              <a:rPr lang="ru-RU" sz="1600" b="1" i="1" dirty="0">
                <a:solidFill>
                  <a:schemeClr val="tx1"/>
                </a:solidFill>
                <a:cs typeface="Times New Roman" pitchFamily="18" charset="0"/>
              </a:rPr>
              <a:t>Среднемесячная заработная плата 1 работника промышленности по видам экономической деятельности  в 2018 году составила:</a:t>
            </a:r>
          </a:p>
          <a:p>
            <a:pPr>
              <a:buFontTx/>
              <a:buChar char="-"/>
            </a:pPr>
            <a:r>
              <a:rPr lang="ru-RU" sz="1600" dirty="0">
                <a:solidFill>
                  <a:schemeClr val="tx1"/>
                </a:solidFill>
                <a:cs typeface="Times New Roman" pitchFamily="18" charset="0"/>
              </a:rPr>
              <a:t>Крупных  и средних предприятий и некоммерческих организаций – 30496,6 рубля (2017 год – 27634,4 рублей)  или 110,4 % к аналогичному периоду 2017 года).</a:t>
            </a:r>
          </a:p>
          <a:p>
            <a:pPr algn="ctr">
              <a:buNone/>
            </a:pPr>
            <a:r>
              <a:rPr lang="ru-RU" sz="1600" b="1" i="1" dirty="0">
                <a:solidFill>
                  <a:schemeClr val="tx1"/>
                </a:solidFill>
                <a:cs typeface="Times New Roman" pitchFamily="18" charset="0"/>
              </a:rPr>
              <a:t>Средняя  статистическая заработная плата </a:t>
            </a:r>
          </a:p>
          <a:p>
            <a:pPr algn="ctr">
              <a:buNone/>
            </a:pPr>
            <a:r>
              <a:rPr lang="ru-RU" sz="1600" b="1" i="1" dirty="0">
                <a:solidFill>
                  <a:schemeClr val="tx1"/>
                </a:solidFill>
                <a:cs typeface="Times New Roman" pitchFamily="18" charset="0"/>
              </a:rPr>
              <a:t> 1 работника бюджетной сферы в 2018 году составила:</a:t>
            </a:r>
          </a:p>
          <a:p>
            <a:pPr>
              <a:buNone/>
              <a:tabLst>
                <a:tab pos="534988" algn="l"/>
              </a:tabLst>
            </a:pPr>
            <a:r>
              <a:rPr lang="ru-RU" sz="1600" dirty="0">
                <a:solidFill>
                  <a:schemeClr val="tx1"/>
                </a:solidFill>
                <a:cs typeface="Times New Roman" pitchFamily="18" charset="0"/>
              </a:rPr>
              <a:t>-      дошкольного образования –26467,8 рублей ( в том числе педагогических работников – 31101,9 рублей );</a:t>
            </a:r>
          </a:p>
          <a:p>
            <a:pPr>
              <a:buNone/>
              <a:tabLst>
                <a:tab pos="534988" algn="l"/>
              </a:tabLst>
            </a:pPr>
            <a:r>
              <a:rPr lang="ru-RU" sz="1600" dirty="0">
                <a:solidFill>
                  <a:schemeClr val="tx1"/>
                </a:solidFill>
                <a:cs typeface="Times New Roman" pitchFamily="18" charset="0"/>
              </a:rPr>
              <a:t>-      общего образования – 31878,4 рублей  (в том числе  педагогических работников- 33805,2 рублей);</a:t>
            </a:r>
          </a:p>
          <a:p>
            <a:pPr>
              <a:buNone/>
              <a:tabLst>
                <a:tab pos="534988" algn="l"/>
              </a:tabLst>
            </a:pPr>
            <a:r>
              <a:rPr lang="ru-RU" sz="1600" dirty="0">
                <a:solidFill>
                  <a:schemeClr val="tx1"/>
                </a:solidFill>
                <a:cs typeface="Times New Roman" pitchFamily="18" charset="0"/>
              </a:rPr>
              <a:t>-      дополнительного образования – 30014,1 рублей (педагогических работников- 32598,7 рублей);</a:t>
            </a:r>
          </a:p>
          <a:p>
            <a:pPr>
              <a:buNone/>
            </a:pPr>
            <a:r>
              <a:rPr lang="ru-RU" sz="1600" dirty="0">
                <a:solidFill>
                  <a:schemeClr val="tx1"/>
                </a:solidFill>
                <a:cs typeface="Times New Roman" pitchFamily="18" charset="0"/>
              </a:rPr>
              <a:t>-      в учреждениях  культуры –  34781,4 рублей.</a:t>
            </a:r>
          </a:p>
          <a:p>
            <a:endParaRPr lang="ru-RU" sz="16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51520" y="0"/>
            <a:ext cx="8892480" cy="150018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br>
              <a:rPr lang="ru-RU" sz="2400" dirty="0">
                <a:effectLst/>
              </a:rPr>
            </a:br>
            <a:br>
              <a:rPr lang="ru-RU" sz="2400" dirty="0">
                <a:effectLst/>
              </a:rPr>
            </a:br>
            <a:br>
              <a:rPr lang="ru-RU" sz="2400" dirty="0">
                <a:effectLst/>
              </a:rPr>
            </a:br>
            <a:br>
              <a:rPr lang="ru-RU" sz="2000" dirty="0">
                <a:effectLst/>
              </a:rPr>
            </a:br>
            <a:r>
              <a:rPr lang="ru-RU" sz="2000" i="1" dirty="0">
                <a:effectLst/>
              </a:rPr>
              <a:t> Итоги  социально – экономического  развития Сосьвинского городского округа за 2018 год </a:t>
            </a:r>
            <a:br>
              <a:rPr lang="ru-RU" sz="2000" i="1" dirty="0">
                <a:effectLst/>
              </a:rPr>
            </a:br>
            <a:br>
              <a:rPr lang="ru-RU" sz="2000" i="1" dirty="0">
                <a:effectLst/>
              </a:rPr>
            </a:br>
            <a:br>
              <a:rPr lang="ru-RU" sz="2000" dirty="0">
                <a:effectLst/>
              </a:rPr>
            </a:br>
            <a:endParaRPr lang="ru-RU" sz="2000" dirty="0">
              <a:effectLst/>
            </a:endParaRP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ctrTitle"/>
          </p:nvPr>
        </p:nvSpPr>
        <p:spPr>
          <a:xfrm>
            <a:off x="357158" y="285728"/>
            <a:ext cx="8286808" cy="1000108"/>
          </a:xfr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br>
              <a:rPr lang="ru-RU" sz="2400" dirty="0">
                <a:solidFill>
                  <a:schemeClr val="tx1"/>
                </a:solidFill>
                <a:effectLst/>
              </a:rPr>
            </a:br>
            <a:br>
              <a:rPr lang="ru-RU" sz="2400" dirty="0">
                <a:solidFill>
                  <a:schemeClr val="tx1"/>
                </a:solidFill>
                <a:effectLst/>
              </a:rPr>
            </a:br>
            <a:br>
              <a:rPr lang="ru-RU" sz="2400" dirty="0">
                <a:solidFill>
                  <a:schemeClr val="tx1"/>
                </a:solidFill>
                <a:effectLst/>
              </a:rPr>
            </a:br>
            <a:br>
              <a:rPr lang="ru-RU" sz="2400" dirty="0">
                <a:solidFill>
                  <a:schemeClr val="tx1"/>
                </a:solidFill>
                <a:effectLst/>
              </a:rPr>
            </a:br>
            <a:br>
              <a:rPr lang="ru-RU" sz="2400" dirty="0">
                <a:solidFill>
                  <a:schemeClr val="tx1"/>
                </a:solidFill>
                <a:effectLst/>
              </a:rPr>
            </a:br>
            <a:br>
              <a:rPr lang="ru-RU" sz="2400" dirty="0">
                <a:solidFill>
                  <a:schemeClr val="tx1"/>
                </a:solidFill>
                <a:effectLst/>
              </a:rPr>
            </a:br>
            <a:br>
              <a:rPr lang="ru-RU" sz="2400" dirty="0">
                <a:solidFill>
                  <a:schemeClr val="tx1"/>
                </a:solidFill>
                <a:effectLst/>
              </a:rPr>
            </a:br>
            <a:r>
              <a:rPr lang="ru-RU" sz="2200" i="1" dirty="0">
                <a:solidFill>
                  <a:schemeClr val="tx1"/>
                </a:solidFill>
                <a:effectLst/>
              </a:rPr>
              <a:t>Основные характеристики бюджета</a:t>
            </a:r>
            <a:br>
              <a:rPr lang="ru-RU" sz="2200" i="1" dirty="0">
                <a:solidFill>
                  <a:schemeClr val="tx1"/>
                </a:solidFill>
                <a:effectLst/>
              </a:rPr>
            </a:br>
            <a:r>
              <a:rPr lang="ru-RU" sz="2200" i="1" dirty="0">
                <a:solidFill>
                  <a:schemeClr val="tx1"/>
                </a:solidFill>
                <a:effectLst/>
              </a:rPr>
              <a:t> Сосьвинского городского округа в 2018 году</a:t>
            </a:r>
            <a:br>
              <a:rPr lang="ru-RU" sz="2200" i="1" dirty="0">
                <a:solidFill>
                  <a:schemeClr val="tx1"/>
                </a:solidFill>
                <a:effectLst/>
              </a:rPr>
            </a:br>
            <a:endParaRPr lang="ru-RU" sz="2200" i="1" dirty="0">
              <a:solidFill>
                <a:schemeClr val="tx1"/>
              </a:solidFill>
              <a:effectLst/>
            </a:endParaRPr>
          </a:p>
        </p:txBody>
      </p:sp>
      <p:sp>
        <p:nvSpPr>
          <p:cNvPr id="167939" name="Rectangle 3"/>
          <p:cNvSpPr>
            <a:spLocks noGrp="1" noChangeArrowheads="1"/>
          </p:cNvSpPr>
          <p:nvPr>
            <p:ph type="subTitle" idx="1"/>
          </p:nvPr>
        </p:nvSpPr>
        <p:spPr>
          <a:xfrm rot="1601038">
            <a:off x="-221977" y="-280583"/>
            <a:ext cx="9215502" cy="1196976"/>
          </a:xfrm>
        </p:spPr>
        <p:txBody>
          <a:bodyPr>
            <a:normAutofit/>
          </a:bodyPr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1800" b="1" dirty="0">
                <a:solidFill>
                  <a:srgbClr val="FFFFFF"/>
                </a:solidFill>
                <a:latin typeface="+mj-lt"/>
              </a:rPr>
              <a:t>         66</a:t>
            </a:r>
            <a:endParaRPr lang="ru-RU" sz="18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21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382000" y="6675437"/>
            <a:ext cx="762000" cy="365125"/>
          </a:xfrm>
        </p:spPr>
        <p:txBody>
          <a:bodyPr/>
          <a:lstStyle/>
          <a:p>
            <a:pPr>
              <a:defRPr/>
            </a:pPr>
            <a:fld id="{9D0519D9-7812-45E5-BD1C-ACEC122E0DED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  <p:sp>
        <p:nvSpPr>
          <p:cNvPr id="1031" name="AutoShape 22" descr="доходы"/>
          <p:cNvSpPr>
            <a:spLocks noChangeArrowheads="1"/>
          </p:cNvSpPr>
          <p:nvPr/>
        </p:nvSpPr>
        <p:spPr bwMode="auto">
          <a:xfrm>
            <a:off x="451339" y="1989138"/>
            <a:ext cx="2574681" cy="1292225"/>
          </a:xfrm>
          <a:prstGeom prst="rightArrow">
            <a:avLst>
              <a:gd name="adj1" fmla="val 50000"/>
              <a:gd name="adj2" fmla="val 53962"/>
            </a:avLst>
          </a:prstGeom>
          <a:solidFill>
            <a:srgbClr val="CC99FF">
              <a:alpha val="89803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>
                <a:solidFill>
                  <a:schemeClr val="tx1"/>
                </a:solidFill>
              </a:rPr>
              <a:t>ДОХОДЫ</a:t>
            </a:r>
          </a:p>
        </p:txBody>
      </p:sp>
      <p:sp>
        <p:nvSpPr>
          <p:cNvPr id="1032" name="AutoShape 23"/>
          <p:cNvSpPr>
            <a:spLocks noChangeArrowheads="1"/>
          </p:cNvSpPr>
          <p:nvPr/>
        </p:nvSpPr>
        <p:spPr bwMode="auto">
          <a:xfrm>
            <a:off x="417635" y="3522664"/>
            <a:ext cx="2633296" cy="1419225"/>
          </a:xfrm>
          <a:prstGeom prst="rightArrow">
            <a:avLst>
              <a:gd name="adj1" fmla="val 50000"/>
              <a:gd name="adj2" fmla="val 50252"/>
            </a:avLst>
          </a:prstGeom>
          <a:solidFill>
            <a:srgbClr val="CC99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>
                <a:solidFill>
                  <a:schemeClr val="tx1"/>
                </a:solidFill>
              </a:rPr>
              <a:t>РАСХОДЫ</a:t>
            </a:r>
          </a:p>
        </p:txBody>
      </p:sp>
      <p:sp>
        <p:nvSpPr>
          <p:cNvPr id="1033" name="AutoShape 26"/>
          <p:cNvSpPr>
            <a:spLocks noChangeArrowheads="1"/>
          </p:cNvSpPr>
          <p:nvPr/>
        </p:nvSpPr>
        <p:spPr bwMode="auto">
          <a:xfrm>
            <a:off x="446943" y="5218114"/>
            <a:ext cx="2631831" cy="1341437"/>
          </a:xfrm>
          <a:prstGeom prst="rightArrow">
            <a:avLst>
              <a:gd name="adj1" fmla="val 50000"/>
              <a:gd name="adj2" fmla="val 53136"/>
            </a:avLst>
          </a:prstGeom>
          <a:solidFill>
            <a:srgbClr val="CC99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>
                <a:solidFill>
                  <a:schemeClr val="tx1"/>
                </a:solidFill>
              </a:rPr>
              <a:t>ДЕФИЦИТ</a:t>
            </a:r>
          </a:p>
        </p:txBody>
      </p:sp>
      <p:sp>
        <p:nvSpPr>
          <p:cNvPr id="1034" name="AutoShape 27"/>
          <p:cNvSpPr>
            <a:spLocks noChangeArrowheads="1"/>
          </p:cNvSpPr>
          <p:nvPr/>
        </p:nvSpPr>
        <p:spPr bwMode="auto">
          <a:xfrm>
            <a:off x="3214678" y="1428736"/>
            <a:ext cx="1631714" cy="714380"/>
          </a:xfrm>
          <a:prstGeom prst="roundRect">
            <a:avLst>
              <a:gd name="adj" fmla="val 0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План 2018,</a:t>
            </a:r>
          </a:p>
          <a:p>
            <a:pPr algn="ctr"/>
            <a:r>
              <a:rPr lang="ru-RU" sz="1400" b="1" dirty="0"/>
              <a:t>тысяч рублей</a:t>
            </a:r>
            <a:endParaRPr lang="ru-RU" sz="1400" b="1" dirty="0">
              <a:solidFill>
                <a:schemeClr val="tx1"/>
              </a:solidFill>
            </a:endParaRPr>
          </a:p>
        </p:txBody>
      </p:sp>
      <p:graphicFrame>
        <p:nvGraphicFramePr>
          <p:cNvPr id="1026" name="Object 30"/>
          <p:cNvGraphicFramePr>
            <a:graphicFrameLocks noChangeAspect="1"/>
          </p:cNvGraphicFramePr>
          <p:nvPr/>
        </p:nvGraphicFramePr>
        <p:xfrm>
          <a:off x="1929912" y="933450"/>
          <a:ext cx="339969" cy="246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Диаграмма" r:id="rId3" imgW="6598768" imgH="4404208" progId="MSGraph.Chart.8">
                  <p:embed followColorScheme="full"/>
                </p:oleObj>
              </mc:Choice>
              <mc:Fallback>
                <p:oleObj name="Диаграмма" r:id="rId3" imgW="6598768" imgH="4404208" progId="MSGraph.Chart.8">
                  <p:embed followColorScheme="full"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9912" y="933450"/>
                        <a:ext cx="339969" cy="246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2" name="AutoShape 35"/>
          <p:cNvSpPr>
            <a:spLocks noChangeArrowheads="1"/>
          </p:cNvSpPr>
          <p:nvPr/>
        </p:nvSpPr>
        <p:spPr bwMode="auto">
          <a:xfrm rot="-5400000">
            <a:off x="5620977" y="2094271"/>
            <a:ext cx="939801" cy="1323242"/>
          </a:xfrm>
          <a:prstGeom prst="flowChartMagneticDrum">
            <a:avLst/>
          </a:prstGeom>
          <a:solidFill>
            <a:schemeClr val="accent4">
              <a:lumMod val="20000"/>
              <a:lumOff val="80000"/>
            </a:schemeClr>
          </a:solidFill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eaVert" wrap="none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569945,7</a:t>
            </a:r>
          </a:p>
        </p:txBody>
      </p:sp>
      <p:sp>
        <p:nvSpPr>
          <p:cNvPr id="22" name="AutoShape 22"/>
          <p:cNvSpPr>
            <a:spLocks noChangeArrowheads="1"/>
          </p:cNvSpPr>
          <p:nvPr/>
        </p:nvSpPr>
        <p:spPr bwMode="auto">
          <a:xfrm>
            <a:off x="451339" y="1931082"/>
            <a:ext cx="2574681" cy="1292225"/>
          </a:xfrm>
          <a:prstGeom prst="rightArrow">
            <a:avLst>
              <a:gd name="adj1" fmla="val 50000"/>
              <a:gd name="adj2" fmla="val 53962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ДОХОДЫ</a:t>
            </a:r>
          </a:p>
        </p:txBody>
      </p:sp>
      <p:sp>
        <p:nvSpPr>
          <p:cNvPr id="23" name="AutoShape 23"/>
          <p:cNvSpPr>
            <a:spLocks noChangeArrowheads="1"/>
          </p:cNvSpPr>
          <p:nvPr/>
        </p:nvSpPr>
        <p:spPr bwMode="auto">
          <a:xfrm>
            <a:off x="428596" y="3429000"/>
            <a:ext cx="2633296" cy="1419225"/>
          </a:xfrm>
          <a:prstGeom prst="rightArrow">
            <a:avLst>
              <a:gd name="adj1" fmla="val 50000"/>
              <a:gd name="adj2" fmla="val 50252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РАСХОДЫ</a:t>
            </a:r>
          </a:p>
        </p:txBody>
      </p:sp>
      <p:sp>
        <p:nvSpPr>
          <p:cNvPr id="24" name="AutoShape 26"/>
          <p:cNvSpPr>
            <a:spLocks noChangeArrowheads="1"/>
          </p:cNvSpPr>
          <p:nvPr/>
        </p:nvSpPr>
        <p:spPr bwMode="auto">
          <a:xfrm>
            <a:off x="446943" y="5160057"/>
            <a:ext cx="2631831" cy="1341437"/>
          </a:xfrm>
          <a:prstGeom prst="rightArrow">
            <a:avLst>
              <a:gd name="adj1" fmla="val 50000"/>
              <a:gd name="adj2" fmla="val 53136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ДЕФИЦИТ (-), </a:t>
            </a:r>
          </a:p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ПРОФИЦИТ(+)</a:t>
            </a:r>
          </a:p>
        </p:txBody>
      </p:sp>
      <p:sp>
        <p:nvSpPr>
          <p:cNvPr id="26" name="AutoShape 28"/>
          <p:cNvSpPr>
            <a:spLocks noChangeArrowheads="1"/>
          </p:cNvSpPr>
          <p:nvPr/>
        </p:nvSpPr>
        <p:spPr bwMode="auto">
          <a:xfrm>
            <a:off x="5286380" y="1428736"/>
            <a:ext cx="1428760" cy="727077"/>
          </a:xfrm>
          <a:prstGeom prst="roundRect">
            <a:avLst>
              <a:gd name="adj" fmla="val 0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cs typeface="+mn-cs"/>
              </a:rPr>
              <a:t>Факт 2018,</a:t>
            </a:r>
          </a:p>
          <a:p>
            <a:pPr algn="ctr">
              <a:defRPr/>
            </a:pPr>
            <a:r>
              <a:rPr lang="ru-RU" sz="1400" b="1" dirty="0"/>
              <a:t>тысяч рублей</a:t>
            </a:r>
            <a:endParaRPr lang="ru-RU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27" name="AutoShape 32"/>
          <p:cNvSpPr>
            <a:spLocks noChangeArrowheads="1"/>
          </p:cNvSpPr>
          <p:nvPr/>
        </p:nvSpPr>
        <p:spPr bwMode="auto">
          <a:xfrm rot="-5400000">
            <a:off x="3500433" y="2143115"/>
            <a:ext cx="1000132" cy="1285885"/>
          </a:xfrm>
          <a:prstGeom prst="flowChartMagneticDrum">
            <a:avLst/>
          </a:prstGeom>
          <a:solidFill>
            <a:srgbClr val="FFFF00"/>
          </a:solidFill>
          <a:ln>
            <a:solidFill>
              <a:schemeClr val="accent4">
                <a:lumMod val="75000"/>
              </a:schemeClr>
            </a:solidFill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eaVert" wrap="none"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</a:rPr>
              <a:t>581969,3</a:t>
            </a:r>
            <a:endParaRPr lang="ru-RU" b="1" dirty="0">
              <a:solidFill>
                <a:schemeClr val="tx1"/>
              </a:solidFill>
              <a:cs typeface="+mn-cs"/>
            </a:endParaRPr>
          </a:p>
        </p:txBody>
      </p:sp>
      <p:sp>
        <p:nvSpPr>
          <p:cNvPr id="28" name="AutoShape 33"/>
          <p:cNvSpPr>
            <a:spLocks noChangeArrowheads="1"/>
          </p:cNvSpPr>
          <p:nvPr/>
        </p:nvSpPr>
        <p:spPr bwMode="auto">
          <a:xfrm rot="-5400000">
            <a:off x="3541823" y="3530482"/>
            <a:ext cx="1000133" cy="1368669"/>
          </a:xfrm>
          <a:prstGeom prst="flowChartMagneticDrum">
            <a:avLst/>
          </a:prstGeom>
          <a:solidFill>
            <a:srgbClr val="FFFF00"/>
          </a:solidFill>
          <a:ln>
            <a:solidFill>
              <a:schemeClr val="accent4">
                <a:lumMod val="75000"/>
              </a:schemeClr>
            </a:solidFill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eaVert" wrap="none"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cs typeface="+mn-cs"/>
              </a:rPr>
              <a:t>599800,4</a:t>
            </a:r>
          </a:p>
        </p:txBody>
      </p:sp>
      <p:sp>
        <p:nvSpPr>
          <p:cNvPr id="29" name="AutoShape 34"/>
          <p:cNvSpPr>
            <a:spLocks noChangeArrowheads="1"/>
          </p:cNvSpPr>
          <p:nvPr/>
        </p:nvSpPr>
        <p:spPr bwMode="auto">
          <a:xfrm rot="16200000">
            <a:off x="3639519" y="5147300"/>
            <a:ext cx="908052" cy="1329103"/>
          </a:xfrm>
          <a:prstGeom prst="flowChartMagneticDrum">
            <a:avLst/>
          </a:prstGeom>
          <a:solidFill>
            <a:srgbClr val="FFFF00"/>
          </a:solidFill>
          <a:ln>
            <a:solidFill>
              <a:schemeClr val="accent4">
                <a:lumMod val="75000"/>
              </a:schemeClr>
            </a:solidFill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eaVert" wrap="none"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cs typeface="+mn-cs"/>
              </a:rPr>
              <a:t>-17831,1</a:t>
            </a:r>
          </a:p>
        </p:txBody>
      </p:sp>
      <p:sp>
        <p:nvSpPr>
          <p:cNvPr id="31" name="AutoShape 36"/>
          <p:cNvSpPr>
            <a:spLocks noChangeArrowheads="1"/>
          </p:cNvSpPr>
          <p:nvPr/>
        </p:nvSpPr>
        <p:spPr bwMode="auto">
          <a:xfrm rot="16200000">
            <a:off x="7622406" y="2164544"/>
            <a:ext cx="900113" cy="1285884"/>
          </a:xfrm>
          <a:prstGeom prst="flowChartMagneticDrum">
            <a:avLst/>
          </a:prstGeom>
          <a:solidFill>
            <a:schemeClr val="accent3">
              <a:lumMod val="20000"/>
              <a:lumOff val="80000"/>
            </a:schemeClr>
          </a:solidFill>
          <a:ln>
            <a:headEnd/>
            <a:tailEnd/>
          </a:ln>
          <a:scene3d>
            <a:camera prst="obliqueTopRigh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eaVert" wrap="none"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cs typeface="+mn-cs"/>
              </a:rPr>
              <a:t>97,9</a:t>
            </a:r>
          </a:p>
        </p:txBody>
      </p:sp>
      <p:sp>
        <p:nvSpPr>
          <p:cNvPr id="32" name="AutoShape 37"/>
          <p:cNvSpPr>
            <a:spLocks noChangeArrowheads="1"/>
          </p:cNvSpPr>
          <p:nvPr/>
        </p:nvSpPr>
        <p:spPr bwMode="auto">
          <a:xfrm rot="16200000">
            <a:off x="5611454" y="3532557"/>
            <a:ext cx="1001712" cy="1366104"/>
          </a:xfrm>
          <a:prstGeom prst="flowChartMagneticDrum">
            <a:avLst/>
          </a:prstGeom>
          <a:solidFill>
            <a:srgbClr val="00B0F0"/>
          </a:solidFill>
          <a:ln>
            <a:solidFill>
              <a:schemeClr val="accent4">
                <a:lumMod val="75000"/>
              </a:schemeClr>
            </a:solidFill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eaVert" wrap="none"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cs typeface="+mn-cs"/>
              </a:rPr>
              <a:t>571637,8</a:t>
            </a:r>
          </a:p>
        </p:txBody>
      </p:sp>
      <p:sp>
        <p:nvSpPr>
          <p:cNvPr id="33" name="AutoShape 38"/>
          <p:cNvSpPr>
            <a:spLocks noChangeArrowheads="1"/>
          </p:cNvSpPr>
          <p:nvPr/>
        </p:nvSpPr>
        <p:spPr bwMode="auto">
          <a:xfrm rot="16200000">
            <a:off x="7635589" y="3580121"/>
            <a:ext cx="919163" cy="1331301"/>
          </a:xfrm>
          <a:prstGeom prst="flowChartMagneticDrum">
            <a:avLst/>
          </a:prstGeom>
          <a:solidFill>
            <a:schemeClr val="accent6">
              <a:lumMod val="20000"/>
              <a:lumOff val="80000"/>
            </a:schemeClr>
          </a:solidFill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eaVert" wrap="none"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cs typeface="+mn-cs"/>
              </a:rPr>
              <a:t>95,3</a:t>
            </a:r>
          </a:p>
        </p:txBody>
      </p:sp>
      <p:sp>
        <p:nvSpPr>
          <p:cNvPr id="34" name="AutoShape 39"/>
          <p:cNvSpPr>
            <a:spLocks noChangeArrowheads="1"/>
          </p:cNvSpPr>
          <p:nvPr/>
        </p:nvSpPr>
        <p:spPr bwMode="auto">
          <a:xfrm rot="-5400000">
            <a:off x="5572932" y="5142712"/>
            <a:ext cx="898876" cy="1329103"/>
          </a:xfrm>
          <a:prstGeom prst="flowChartMagneticDrum">
            <a:avLst/>
          </a:prstGeom>
          <a:solidFill>
            <a:schemeClr val="bg2"/>
          </a:solidFill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eaVert" wrap="none"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cs typeface="+mn-cs"/>
              </a:rPr>
              <a:t>-1692,1</a:t>
            </a:r>
          </a:p>
        </p:txBody>
      </p:sp>
      <p:sp>
        <p:nvSpPr>
          <p:cNvPr id="37" name="AutoShape 28"/>
          <p:cNvSpPr>
            <a:spLocks noChangeArrowheads="1"/>
          </p:cNvSpPr>
          <p:nvPr/>
        </p:nvSpPr>
        <p:spPr bwMode="auto">
          <a:xfrm>
            <a:off x="7286644" y="1428736"/>
            <a:ext cx="1428760" cy="785818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</a:t>
            </a:r>
            <a:r>
              <a:rPr lang="ru-RU" b="1" dirty="0">
                <a:solidFill>
                  <a:schemeClr val="tx1"/>
                </a:solidFill>
                <a:cs typeface="+mn-cs"/>
              </a:rPr>
              <a:t>Исполнено,</a:t>
            </a:r>
          </a:p>
          <a:p>
            <a:pPr algn="ctr">
              <a:defRPr/>
            </a:pPr>
            <a:r>
              <a:rPr lang="ru-RU" sz="1600" b="1" dirty="0"/>
              <a:t>%</a:t>
            </a:r>
            <a:endParaRPr lang="ru-RU" sz="1600" b="1" dirty="0">
              <a:solidFill>
                <a:schemeClr val="tx1"/>
              </a:solidFill>
              <a:cs typeface="+mn-cs"/>
            </a:endParaRP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5" name="AutoShape 19"/>
          <p:cNvSpPr>
            <a:spLocks noChangeArrowheads="1"/>
          </p:cNvSpPr>
          <p:nvPr/>
        </p:nvSpPr>
        <p:spPr bwMode="auto">
          <a:xfrm rot="10800000">
            <a:off x="6215074" y="3286124"/>
            <a:ext cx="2500331" cy="615950"/>
          </a:xfrm>
          <a:prstGeom prst="homePlate">
            <a:avLst>
              <a:gd name="adj" fmla="val 110969"/>
            </a:avLst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10800000" anchor="ctr" anchorCtr="1"/>
          <a:lstStyle/>
          <a:p>
            <a:pPr algn="ctr">
              <a:defRPr/>
            </a:pPr>
            <a:r>
              <a:rPr lang="ru-RU" sz="1200" b="1" dirty="0">
                <a:solidFill>
                  <a:srgbClr val="000000"/>
                </a:solidFill>
                <a:cs typeface="+mn-cs"/>
              </a:rPr>
              <a:t>Культура и кинематография</a:t>
            </a:r>
          </a:p>
          <a:p>
            <a:pPr algn="ctr">
              <a:defRPr/>
            </a:pPr>
            <a:r>
              <a:rPr lang="ru-RU" sz="1200" b="1" dirty="0">
                <a:solidFill>
                  <a:srgbClr val="000000"/>
                </a:solidFill>
                <a:cs typeface="+mn-cs"/>
              </a:rPr>
              <a:t>43683,7 тысяч рублей</a:t>
            </a:r>
          </a:p>
        </p:txBody>
      </p:sp>
      <p:sp>
        <p:nvSpPr>
          <p:cNvPr id="14354" name="AutoShape 18"/>
          <p:cNvSpPr>
            <a:spLocks noChangeArrowheads="1"/>
          </p:cNvSpPr>
          <p:nvPr/>
        </p:nvSpPr>
        <p:spPr bwMode="auto">
          <a:xfrm rot="10800000">
            <a:off x="6215073" y="2571744"/>
            <a:ext cx="2512401" cy="615950"/>
          </a:xfrm>
          <a:prstGeom prst="homePlate">
            <a:avLst>
              <a:gd name="adj" fmla="val 116753"/>
            </a:avLst>
          </a:prstGeom>
          <a:solidFill>
            <a:srgbClr val="66FFCC"/>
          </a:solidFill>
          <a:ln>
            <a:headEnd/>
            <a:tailEnd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10800000" wrap="none" anchor="ctr" anchorCtr="1"/>
          <a:lstStyle/>
          <a:p>
            <a:pPr algn="ctr">
              <a:defRPr/>
            </a:pPr>
            <a:r>
              <a:rPr lang="ru-RU" sz="1200" b="1" dirty="0">
                <a:solidFill>
                  <a:srgbClr val="000000"/>
                </a:solidFill>
                <a:cs typeface="+mn-cs"/>
              </a:rPr>
              <a:t>Социальная политика</a:t>
            </a:r>
          </a:p>
          <a:p>
            <a:pPr algn="ctr">
              <a:defRPr/>
            </a:pPr>
            <a:r>
              <a:rPr lang="ru-RU" sz="1200" b="1" dirty="0">
                <a:solidFill>
                  <a:srgbClr val="000000"/>
                </a:solidFill>
                <a:cs typeface="+mn-cs"/>
              </a:rPr>
              <a:t>41755,5 тысяч рублей</a:t>
            </a:r>
          </a:p>
        </p:txBody>
      </p:sp>
      <p:sp>
        <p:nvSpPr>
          <p:cNvPr id="14353" name="AutoShape 17"/>
          <p:cNvSpPr>
            <a:spLocks noChangeArrowheads="1"/>
          </p:cNvSpPr>
          <p:nvPr/>
        </p:nvSpPr>
        <p:spPr bwMode="auto">
          <a:xfrm rot="10800000">
            <a:off x="6286512" y="1714488"/>
            <a:ext cx="2428894" cy="796926"/>
          </a:xfrm>
          <a:prstGeom prst="homePlate">
            <a:avLst>
              <a:gd name="adj" fmla="val 99125"/>
            </a:avLst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10800000" anchor="ctr" anchorCtr="1"/>
          <a:lstStyle/>
          <a:p>
            <a:pPr algn="ctr">
              <a:defRPr/>
            </a:pPr>
            <a:r>
              <a:rPr lang="ru-RU" sz="1200" b="1" dirty="0">
                <a:solidFill>
                  <a:srgbClr val="000000"/>
                </a:solidFill>
                <a:cs typeface="+mn-cs"/>
              </a:rPr>
              <a:t>Жилищно-коммунальное хозяйство</a:t>
            </a:r>
          </a:p>
          <a:p>
            <a:pPr algn="ctr">
              <a:defRPr/>
            </a:pPr>
            <a:r>
              <a:rPr lang="ru-RU" sz="1200" b="1" dirty="0">
                <a:solidFill>
                  <a:srgbClr val="000000"/>
                </a:solidFill>
                <a:cs typeface="+mn-cs"/>
              </a:rPr>
              <a:t>28497,4 тысяч рублей</a:t>
            </a:r>
          </a:p>
        </p:txBody>
      </p:sp>
      <p:sp>
        <p:nvSpPr>
          <p:cNvPr id="14348" name="AutoShape 12"/>
          <p:cNvSpPr>
            <a:spLocks noChangeArrowheads="1"/>
          </p:cNvSpPr>
          <p:nvPr/>
        </p:nvSpPr>
        <p:spPr bwMode="auto">
          <a:xfrm rot="10800000">
            <a:off x="6215073" y="1071546"/>
            <a:ext cx="2512401" cy="602610"/>
          </a:xfrm>
          <a:prstGeom prst="homePlate">
            <a:avLst>
              <a:gd name="adj" fmla="val 115892"/>
            </a:avLst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10800000" wrap="none" anchor="ctr" anchorCtr="1"/>
          <a:lstStyle/>
          <a:p>
            <a:pPr algn="ctr">
              <a:defRPr/>
            </a:pPr>
            <a:r>
              <a:rPr lang="ru-RU" sz="1200" b="1" dirty="0">
                <a:solidFill>
                  <a:srgbClr val="000000"/>
                </a:solidFill>
                <a:cs typeface="+mn-cs"/>
              </a:rPr>
              <a:t>Образование</a:t>
            </a:r>
          </a:p>
          <a:p>
            <a:pPr algn="ctr">
              <a:defRPr/>
            </a:pPr>
            <a:r>
              <a:rPr lang="ru-RU" sz="1200" b="1" dirty="0">
                <a:solidFill>
                  <a:srgbClr val="000000"/>
                </a:solidFill>
                <a:cs typeface="+mn-cs"/>
              </a:rPr>
              <a:t>320082,8</a:t>
            </a:r>
            <a:r>
              <a:rPr lang="en-US" sz="1200" b="1" dirty="0">
                <a:solidFill>
                  <a:srgbClr val="000000"/>
                </a:solidFill>
                <a:cs typeface="+mn-cs"/>
              </a:rPr>
              <a:t> </a:t>
            </a:r>
            <a:r>
              <a:rPr lang="ru-RU" sz="1200" b="1" dirty="0">
                <a:solidFill>
                  <a:srgbClr val="000000"/>
                </a:solidFill>
                <a:cs typeface="+mn-cs"/>
              </a:rPr>
              <a:t>тысяч рублей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45719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endParaRPr lang="ru-RU" sz="1800" b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1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5214942" y="6492875"/>
            <a:ext cx="762000" cy="365125"/>
          </a:xfrm>
        </p:spPr>
        <p:txBody>
          <a:bodyPr/>
          <a:lstStyle/>
          <a:p>
            <a:pPr>
              <a:defRPr/>
            </a:pPr>
            <a:fld id="{A2625C55-6A5F-48F6-830F-6F56EFFE691A}" type="slidenum">
              <a:rPr lang="ru-RU" sz="1200"/>
              <a:pPr>
                <a:defRPr/>
              </a:pPr>
              <a:t>13</a:t>
            </a:fld>
            <a:endParaRPr lang="ru-RU" sz="1200" dirty="0"/>
          </a:p>
        </p:txBody>
      </p:sp>
      <p:sp>
        <p:nvSpPr>
          <p:cNvPr id="14340" name="AutoShape 4"/>
          <p:cNvSpPr>
            <a:spLocks noChangeArrowheads="1"/>
          </p:cNvSpPr>
          <p:nvPr/>
        </p:nvSpPr>
        <p:spPr bwMode="auto">
          <a:xfrm rot="16200000">
            <a:off x="3335817" y="2450605"/>
            <a:ext cx="2060575" cy="2159977"/>
          </a:xfrm>
          <a:prstGeom prst="upDownArrowCallout">
            <a:avLst>
              <a:gd name="adj1" fmla="val 31916"/>
              <a:gd name="adj2" fmla="val 25000"/>
              <a:gd name="adj3" fmla="val 14195"/>
              <a:gd name="adj4" fmla="val 50000"/>
            </a:avLst>
          </a:prstGeom>
          <a:solidFill>
            <a:srgbClr val="FFFF00"/>
          </a:solidFill>
          <a:ln>
            <a:headEnd/>
            <a:tailEnd/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eaVert" wrap="none" anchor="ctr"/>
          <a:lstStyle/>
          <a:p>
            <a:pPr algn="ctr">
              <a:defRPr/>
            </a:pPr>
            <a:r>
              <a:rPr lang="ru-RU" sz="1400" b="1" dirty="0">
                <a:solidFill>
                  <a:srgbClr val="000000"/>
                </a:solidFill>
                <a:cs typeface="+mn-cs"/>
              </a:rPr>
              <a:t>БЮДЖЕТ</a:t>
            </a:r>
          </a:p>
          <a:p>
            <a:pPr algn="ctr">
              <a:defRPr/>
            </a:pPr>
            <a:r>
              <a:rPr lang="ru-RU" sz="1400" b="1" dirty="0">
                <a:solidFill>
                  <a:srgbClr val="000000"/>
                </a:solidFill>
              </a:rPr>
              <a:t>Сосьвинского</a:t>
            </a:r>
            <a:r>
              <a:rPr lang="ru-RU" sz="1200" b="1" dirty="0">
                <a:solidFill>
                  <a:srgbClr val="000000"/>
                </a:solidFill>
                <a:cs typeface="+mn-cs"/>
              </a:rPr>
              <a:t> </a:t>
            </a:r>
          </a:p>
          <a:p>
            <a:pPr algn="ctr">
              <a:defRPr/>
            </a:pPr>
            <a:r>
              <a:rPr lang="ru-RU" sz="1400" b="1" dirty="0">
                <a:solidFill>
                  <a:srgbClr val="000000"/>
                </a:solidFill>
                <a:cs typeface="+mn-cs"/>
              </a:rPr>
              <a:t>городского округа</a:t>
            </a:r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3276600" y="1038226"/>
            <a:ext cx="2158512" cy="1368425"/>
          </a:xfrm>
          <a:prstGeom prst="rect">
            <a:avLst/>
          </a:prstGeom>
          <a:ln>
            <a:headEnd/>
            <a:tailEnd/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rgbClr val="000000"/>
                </a:solidFill>
                <a:cs typeface="+mn-cs"/>
              </a:rPr>
              <a:t>Доходы в расчете</a:t>
            </a:r>
          </a:p>
          <a:p>
            <a:pPr algn="ctr">
              <a:defRPr/>
            </a:pPr>
            <a:r>
              <a:rPr lang="ru-RU" sz="1400" b="1" dirty="0">
                <a:solidFill>
                  <a:srgbClr val="000000"/>
                </a:solidFill>
                <a:cs typeface="+mn-cs"/>
              </a:rPr>
              <a:t>на 1 жителя  за 2018 год – 41035,8 рублей </a:t>
            </a:r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3286116" y="4643446"/>
            <a:ext cx="2158512" cy="1584325"/>
          </a:xfrm>
          <a:prstGeom prst="rect">
            <a:avLst/>
          </a:prstGeom>
          <a:ln>
            <a:headEnd/>
            <a:tailEnd/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rgbClr val="000000"/>
                </a:solidFill>
                <a:cs typeface="+mn-cs"/>
              </a:rPr>
              <a:t>Расходы в расчете на 1  жителя   за 2018 год -</a:t>
            </a:r>
          </a:p>
          <a:p>
            <a:pPr algn="ctr">
              <a:defRPr/>
            </a:pPr>
            <a:r>
              <a:rPr lang="ru-RU" sz="1400" b="1" dirty="0">
                <a:solidFill>
                  <a:srgbClr val="000000"/>
                </a:solidFill>
                <a:cs typeface="+mn-cs"/>
              </a:rPr>
              <a:t>41157,6 руб</a:t>
            </a:r>
            <a:r>
              <a:rPr lang="ru-RU" sz="1400" b="1" dirty="0">
                <a:solidFill>
                  <a:srgbClr val="000000"/>
                </a:solidFill>
              </a:rPr>
              <a:t>лей</a:t>
            </a:r>
            <a:endParaRPr lang="ru-RU" sz="1400" b="1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 rot="10800000">
            <a:off x="2555631" y="1001713"/>
            <a:ext cx="647700" cy="5181600"/>
          </a:xfrm>
          <a:prstGeom prst="rect">
            <a:avLst/>
          </a:prstGeom>
          <a:solidFill>
            <a:srgbClr val="FFFF99"/>
          </a:solidFill>
          <a:ln w="38100">
            <a:solidFill>
              <a:srgbClr val="FFCC00"/>
            </a:solidFill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slope"/>
          </a:sp3d>
        </p:spPr>
        <p:txBody>
          <a:bodyPr vert="eaVert" wrap="none" anchor="ctr"/>
          <a:lstStyle/>
          <a:p>
            <a:pPr algn="ctr">
              <a:defRPr/>
            </a:pPr>
            <a:r>
              <a:rPr lang="ru-RU" b="1" dirty="0">
                <a:solidFill>
                  <a:srgbClr val="000000"/>
                </a:solidFill>
                <a:cs typeface="+mn-cs"/>
              </a:rPr>
              <a:t>Доходы бюджета  569945,7 </a:t>
            </a:r>
            <a:r>
              <a:rPr lang="ru-RU" b="1" dirty="0">
                <a:solidFill>
                  <a:srgbClr val="000000"/>
                </a:solidFill>
              </a:rPr>
              <a:t> </a:t>
            </a:r>
            <a:r>
              <a:rPr lang="ru-RU" b="1" dirty="0">
                <a:solidFill>
                  <a:srgbClr val="000000"/>
                </a:solidFill>
                <a:cs typeface="+mn-cs"/>
              </a:rPr>
              <a:t>тыс.руб</a:t>
            </a:r>
            <a:r>
              <a:rPr lang="ru-RU" sz="1400" dirty="0">
                <a:solidFill>
                  <a:srgbClr val="000000"/>
                </a:solidFill>
                <a:cs typeface="+mn-cs"/>
              </a:rPr>
              <a:t>.</a:t>
            </a:r>
          </a:p>
        </p:txBody>
      </p:sp>
      <p:sp>
        <p:nvSpPr>
          <p:cNvPr id="14344" name="Rectangle 8"/>
          <p:cNvSpPr>
            <a:spLocks noChangeArrowheads="1"/>
          </p:cNvSpPr>
          <p:nvPr/>
        </p:nvSpPr>
        <p:spPr bwMode="auto">
          <a:xfrm rot="10800000">
            <a:off x="5572132" y="1071545"/>
            <a:ext cx="642942" cy="5113337"/>
          </a:xfrm>
          <a:prstGeom prst="rect">
            <a:avLst/>
          </a:prstGeom>
          <a:solidFill>
            <a:srgbClr val="FFFF99"/>
          </a:solidFill>
          <a:ln w="38100">
            <a:solidFill>
              <a:srgbClr val="FFCC00"/>
            </a:solidFill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slope"/>
          </a:sp3d>
        </p:spPr>
        <p:txBody>
          <a:bodyPr vert="eaVert" wrap="none" anchor="ctr"/>
          <a:lstStyle/>
          <a:p>
            <a:pPr algn="ctr">
              <a:defRPr/>
            </a:pPr>
            <a:r>
              <a:rPr lang="ru-RU" b="1" dirty="0">
                <a:solidFill>
                  <a:srgbClr val="000000"/>
                </a:solidFill>
                <a:cs typeface="+mn-cs"/>
              </a:rPr>
              <a:t>Расходы бюджета  571637,8  тыс.руб</a:t>
            </a:r>
            <a:r>
              <a:rPr lang="ru-RU" b="1" dirty="0">
                <a:solidFill>
                  <a:schemeClr val="tx1"/>
                </a:solidFill>
                <a:cs typeface="+mn-cs"/>
              </a:rPr>
              <a:t>.</a:t>
            </a:r>
          </a:p>
        </p:txBody>
      </p:sp>
      <p:sp>
        <p:nvSpPr>
          <p:cNvPr id="14346" name="AutoShape 10"/>
          <p:cNvSpPr>
            <a:spLocks noChangeArrowheads="1"/>
          </p:cNvSpPr>
          <p:nvPr/>
        </p:nvSpPr>
        <p:spPr bwMode="auto">
          <a:xfrm>
            <a:off x="357157" y="4643446"/>
            <a:ext cx="2143141" cy="1368425"/>
          </a:xfrm>
          <a:prstGeom prst="homePlate">
            <a:avLst>
              <a:gd name="adj" fmla="val 41328"/>
            </a:avLst>
          </a:prstGeom>
          <a:solidFill>
            <a:schemeClr val="accent2">
              <a:lumMod val="20000"/>
              <a:lumOff val="80000"/>
            </a:schemeClr>
          </a:soli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rgbClr val="000000"/>
                </a:solidFill>
                <a:cs typeface="+mn-cs"/>
              </a:rPr>
              <a:t>Безвозмездные поступления</a:t>
            </a:r>
          </a:p>
          <a:p>
            <a:pPr algn="ctr">
              <a:defRPr/>
            </a:pPr>
            <a:r>
              <a:rPr lang="ru-RU" sz="1400" b="1" dirty="0">
                <a:solidFill>
                  <a:srgbClr val="000000"/>
                </a:solidFill>
                <a:cs typeface="+mn-cs"/>
              </a:rPr>
              <a:t>358912,3</a:t>
            </a:r>
          </a:p>
          <a:p>
            <a:pPr algn="ctr">
              <a:defRPr/>
            </a:pPr>
            <a:r>
              <a:rPr lang="ru-RU" sz="1400" b="1" dirty="0">
                <a:solidFill>
                  <a:srgbClr val="000000"/>
                </a:solidFill>
                <a:cs typeface="+mn-cs"/>
              </a:rPr>
              <a:t> тысяч рублей</a:t>
            </a:r>
          </a:p>
        </p:txBody>
      </p:sp>
      <p:sp>
        <p:nvSpPr>
          <p:cNvPr id="14347" name="AutoShape 11"/>
          <p:cNvSpPr>
            <a:spLocks noChangeArrowheads="1"/>
          </p:cNvSpPr>
          <p:nvPr/>
        </p:nvSpPr>
        <p:spPr bwMode="auto">
          <a:xfrm>
            <a:off x="357158" y="2786058"/>
            <a:ext cx="2166780" cy="1368425"/>
          </a:xfrm>
          <a:prstGeom prst="homePlate">
            <a:avLst>
              <a:gd name="adj" fmla="val 41328"/>
            </a:avLst>
          </a:prstGeom>
          <a:solidFill>
            <a:srgbClr val="F2EDD6"/>
          </a:solidFill>
          <a:ln>
            <a:headEnd/>
            <a:tailEnd/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rgbClr val="000000"/>
                </a:solidFill>
                <a:cs typeface="+mn-cs"/>
              </a:rPr>
              <a:t>Неналоговые доходы</a:t>
            </a:r>
          </a:p>
          <a:p>
            <a:pPr algn="ctr">
              <a:defRPr/>
            </a:pPr>
            <a:r>
              <a:rPr lang="ru-RU" sz="1400" b="1" dirty="0">
                <a:solidFill>
                  <a:srgbClr val="000000"/>
                </a:solidFill>
                <a:cs typeface="+mn-cs"/>
              </a:rPr>
              <a:t>6923,5</a:t>
            </a:r>
          </a:p>
          <a:p>
            <a:pPr algn="ctr">
              <a:defRPr/>
            </a:pPr>
            <a:r>
              <a:rPr lang="ru-RU" sz="1400" b="1" dirty="0">
                <a:solidFill>
                  <a:srgbClr val="000000"/>
                </a:solidFill>
                <a:cs typeface="+mn-cs"/>
              </a:rPr>
              <a:t>тысяч рублей</a:t>
            </a:r>
          </a:p>
        </p:txBody>
      </p:sp>
      <p:sp>
        <p:nvSpPr>
          <p:cNvPr id="14356" name="AutoShape 20"/>
          <p:cNvSpPr>
            <a:spLocks noChangeArrowheads="1"/>
          </p:cNvSpPr>
          <p:nvPr/>
        </p:nvSpPr>
        <p:spPr bwMode="auto">
          <a:xfrm rot="10800000">
            <a:off x="6207367" y="4014788"/>
            <a:ext cx="2508037" cy="615950"/>
          </a:xfrm>
          <a:prstGeom prst="homePlate">
            <a:avLst>
              <a:gd name="adj" fmla="val 116753"/>
            </a:avLst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10800000" wrap="none" anchor="ctr" anchorCtr="1"/>
          <a:lstStyle/>
          <a:p>
            <a:pPr algn="ctr">
              <a:defRPr/>
            </a:pPr>
            <a:r>
              <a:rPr lang="ru-RU" sz="1200" b="1" dirty="0">
                <a:solidFill>
                  <a:srgbClr val="000000"/>
                </a:solidFill>
                <a:cs typeface="+mn-cs"/>
              </a:rPr>
              <a:t> </a:t>
            </a:r>
            <a:r>
              <a:rPr lang="ru-RU" sz="1100" b="1" dirty="0">
                <a:solidFill>
                  <a:srgbClr val="000000"/>
                </a:solidFill>
                <a:cs typeface="+mn-cs"/>
              </a:rPr>
              <a:t>Национальная экономика</a:t>
            </a:r>
          </a:p>
          <a:p>
            <a:pPr algn="ctr">
              <a:defRPr/>
            </a:pPr>
            <a:r>
              <a:rPr lang="ru-RU" sz="1100" b="1" dirty="0">
                <a:solidFill>
                  <a:srgbClr val="000000"/>
                </a:solidFill>
                <a:cs typeface="+mn-cs"/>
              </a:rPr>
              <a:t>21797,1  тысяч рублей</a:t>
            </a:r>
          </a:p>
        </p:txBody>
      </p:sp>
      <p:sp>
        <p:nvSpPr>
          <p:cNvPr id="14357" name="AutoShape 21"/>
          <p:cNvSpPr>
            <a:spLocks noChangeArrowheads="1"/>
          </p:cNvSpPr>
          <p:nvPr/>
        </p:nvSpPr>
        <p:spPr bwMode="auto">
          <a:xfrm rot="10800000">
            <a:off x="6216162" y="4759325"/>
            <a:ext cx="2499242" cy="615950"/>
          </a:xfrm>
          <a:prstGeom prst="homePlate">
            <a:avLst>
              <a:gd name="adj" fmla="val 116753"/>
            </a:avLst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10800000" wrap="none" anchor="ctr" anchorCtr="1"/>
          <a:lstStyle/>
          <a:p>
            <a:pPr algn="ctr">
              <a:defRPr/>
            </a:pPr>
            <a:r>
              <a:rPr lang="ru-RU" sz="1400" b="1" dirty="0">
                <a:solidFill>
                  <a:srgbClr val="000000"/>
                </a:solidFill>
              </a:rPr>
              <a:t>  </a:t>
            </a:r>
            <a:r>
              <a:rPr lang="ru-RU" sz="1200" b="1" dirty="0">
                <a:solidFill>
                  <a:srgbClr val="000000"/>
                </a:solidFill>
              </a:rPr>
              <a:t>Общегосударственные </a:t>
            </a:r>
          </a:p>
          <a:p>
            <a:pPr algn="ctr">
              <a:defRPr/>
            </a:pPr>
            <a:r>
              <a:rPr lang="ru-RU" sz="1200" b="1" dirty="0">
                <a:solidFill>
                  <a:srgbClr val="000000"/>
                </a:solidFill>
              </a:rPr>
              <a:t>вопросы</a:t>
            </a:r>
          </a:p>
          <a:p>
            <a:pPr algn="ctr">
              <a:defRPr/>
            </a:pPr>
            <a:r>
              <a:rPr lang="ru-RU" sz="1200" b="1" dirty="0">
                <a:solidFill>
                  <a:srgbClr val="000000"/>
                </a:solidFill>
              </a:rPr>
              <a:t> 106191,5 тысяч рублей</a:t>
            </a:r>
          </a:p>
        </p:txBody>
      </p:sp>
      <p:sp>
        <p:nvSpPr>
          <p:cNvPr id="14358" name="AutoShape 22"/>
          <p:cNvSpPr>
            <a:spLocks noChangeArrowheads="1"/>
          </p:cNvSpPr>
          <p:nvPr/>
        </p:nvSpPr>
        <p:spPr bwMode="auto">
          <a:xfrm rot="10800000">
            <a:off x="6215072" y="5500702"/>
            <a:ext cx="2500331" cy="615950"/>
          </a:xfrm>
          <a:prstGeom prst="homePlate">
            <a:avLst>
              <a:gd name="adj" fmla="val 116753"/>
            </a:avLst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10800000" wrap="none" anchor="ctr" anchorCtr="1"/>
          <a:lstStyle/>
          <a:p>
            <a:pPr algn="ctr">
              <a:defRPr/>
            </a:pPr>
            <a:r>
              <a:rPr lang="ru-RU" sz="1200" b="1" dirty="0">
                <a:solidFill>
                  <a:srgbClr val="000000"/>
                </a:solidFill>
                <a:cs typeface="+mn-cs"/>
              </a:rPr>
              <a:t>Прочие расходы</a:t>
            </a:r>
          </a:p>
          <a:p>
            <a:pPr algn="ctr">
              <a:defRPr/>
            </a:pPr>
            <a:r>
              <a:rPr lang="ru-RU" sz="1200" b="1" dirty="0">
                <a:solidFill>
                  <a:srgbClr val="000000"/>
                </a:solidFill>
              </a:rPr>
              <a:t>9629,8 тысяч  рублей</a:t>
            </a:r>
            <a:endParaRPr lang="ru-RU" sz="1200" b="1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4345" name="AutoShape 9"/>
          <p:cNvSpPr>
            <a:spLocks noChangeArrowheads="1"/>
          </p:cNvSpPr>
          <p:nvPr/>
        </p:nvSpPr>
        <p:spPr bwMode="auto">
          <a:xfrm>
            <a:off x="357159" y="1142984"/>
            <a:ext cx="2143139" cy="1368425"/>
          </a:xfrm>
          <a:prstGeom prst="homePlate">
            <a:avLst>
              <a:gd name="adj" fmla="val 41299"/>
            </a:avLst>
          </a:prstGeom>
          <a:solidFill>
            <a:schemeClr val="bg2">
              <a:lumMod val="90000"/>
            </a:schemeClr>
          </a:solidFill>
          <a:ln>
            <a:headEnd/>
            <a:tailEnd/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rgbClr val="000000"/>
                </a:solidFill>
                <a:cs typeface="+mn-cs"/>
              </a:rPr>
              <a:t>Налоговые доходы</a:t>
            </a:r>
          </a:p>
          <a:p>
            <a:pPr algn="ctr">
              <a:defRPr/>
            </a:pPr>
            <a:r>
              <a:rPr lang="ru-RU" sz="1400" b="1" dirty="0">
                <a:solidFill>
                  <a:srgbClr val="000000"/>
                </a:solidFill>
                <a:cs typeface="+mn-cs"/>
              </a:rPr>
              <a:t>131819,9</a:t>
            </a:r>
          </a:p>
          <a:p>
            <a:pPr algn="ctr">
              <a:defRPr/>
            </a:pPr>
            <a:r>
              <a:rPr lang="ru-RU" sz="1400" b="1" dirty="0">
                <a:solidFill>
                  <a:srgbClr val="000000"/>
                </a:solidFill>
                <a:cs typeface="+mn-cs"/>
              </a:rPr>
              <a:t> тысяч рублей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2286000" y="29673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642910" y="142852"/>
            <a:ext cx="8286808" cy="10156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solidFill>
                  <a:schemeClr val="tx1"/>
                </a:solidFill>
              </a:rPr>
              <a:t>Основные параметры исполнения бюджета  </a:t>
            </a:r>
          </a:p>
          <a:p>
            <a:pPr algn="ctr"/>
            <a:r>
              <a:rPr lang="ru-RU" sz="2000" b="1" i="1" dirty="0">
                <a:solidFill>
                  <a:schemeClr val="tx1"/>
                </a:solidFill>
              </a:rPr>
              <a:t>Сосьвинского  городского округа</a:t>
            </a:r>
          </a:p>
          <a:p>
            <a:pPr algn="ctr"/>
            <a:r>
              <a:rPr lang="ru-RU" sz="2000" b="1" i="1" dirty="0">
                <a:solidFill>
                  <a:schemeClr val="tx1"/>
                </a:solidFill>
              </a:rPr>
              <a:t> за 2018  год</a:t>
            </a:r>
            <a:endParaRPr lang="ru-RU" sz="2000" i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0" y="1"/>
            <a:ext cx="9144000" cy="734423"/>
          </a:xfrm>
          <a:prstGeom prst="rect">
            <a:avLst/>
          </a:prstGeom>
        </p:spPr>
        <p:txBody>
          <a:bodyPr wrap="square" tIns="72000">
            <a:spAutoFit/>
          </a:bodyPr>
          <a:lstStyle/>
          <a:p>
            <a:pPr algn="ctr"/>
            <a:r>
              <a:rPr lang="ru-RU" sz="2000" b="1" i="1" dirty="0">
                <a:latin typeface="Georgia" pitchFamily="18" charset="0"/>
                <a:cs typeface="Times New Roman" pitchFamily="18" charset="0"/>
              </a:rPr>
              <a:t>Основные показатели исполнения  бюджета Сосьвинского городского округа  по годам, млн. рублей</a:t>
            </a:r>
          </a:p>
        </p:txBody>
      </p:sp>
      <p:graphicFrame>
        <p:nvGraphicFramePr>
          <p:cNvPr id="9" name="Object 2"/>
          <p:cNvGraphicFramePr>
            <a:graphicFrameLocks noGrp="1"/>
          </p:cNvGraphicFramePr>
          <p:nvPr/>
        </p:nvGraphicFramePr>
        <p:xfrm>
          <a:off x="683568" y="910281"/>
          <a:ext cx="7768280" cy="5947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Прямоугольная выноска 4"/>
          <p:cNvSpPr/>
          <p:nvPr/>
        </p:nvSpPr>
        <p:spPr bwMode="auto">
          <a:xfrm>
            <a:off x="5256076" y="944724"/>
            <a:ext cx="1309816" cy="444843"/>
          </a:xfrm>
          <a:prstGeom prst="wedgeRectCallout">
            <a:avLst>
              <a:gd name="adj1" fmla="val 33884"/>
              <a:gd name="adj2" fmla="val 159023"/>
            </a:avLst>
          </a:prstGeom>
          <a:noFill/>
          <a:ln w="254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104,5%</a:t>
            </a:r>
            <a:r>
              <a:rPr kumimoji="0" lang="ru-RU" sz="12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к уровню 2017 г.</a:t>
            </a:r>
            <a:endParaRPr kumimoji="0" lang="ru-RU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6" name="Прямоугольная выноска 5"/>
          <p:cNvSpPr/>
          <p:nvPr/>
        </p:nvSpPr>
        <p:spPr bwMode="auto">
          <a:xfrm>
            <a:off x="7416316" y="1016732"/>
            <a:ext cx="1309816" cy="444843"/>
          </a:xfrm>
          <a:prstGeom prst="wedgeRectCallout">
            <a:avLst>
              <a:gd name="adj1" fmla="val -33412"/>
              <a:gd name="adj2" fmla="val 113074"/>
            </a:avLst>
          </a:prstGeom>
          <a:noFill/>
          <a:ln w="2540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103,2%</a:t>
            </a:r>
            <a:r>
              <a:rPr kumimoji="0" lang="ru-RU" sz="12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к уровню 2017 г.</a:t>
            </a:r>
            <a:endParaRPr kumimoji="0" lang="ru-RU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E15F3-8BD0-4E72-8BAC-1566A884398B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8" name="Picture 6" descr="Картинки по запросу доходы бюджета картинки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3524250" y="3046888"/>
            <a:ext cx="4975650" cy="3311069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142844" y="-214338"/>
            <a:ext cx="6786610" cy="3071834"/>
          </a:xfrm>
          <a:prstGeom prst="horizontalScroll">
            <a:avLst/>
          </a:prstGeom>
          <a:solidFill>
            <a:srgbClr val="66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i="1" dirty="0">
                <a:solidFill>
                  <a:srgbClr val="002060"/>
                </a:solidFill>
                <a:cs typeface="Times New Roman" pitchFamily="18" charset="0"/>
              </a:rPr>
              <a:t> Исполнение бюджета Сосьвинского городского округа </a:t>
            </a:r>
          </a:p>
          <a:p>
            <a:pPr algn="ctr">
              <a:defRPr/>
            </a:pPr>
            <a:r>
              <a:rPr lang="ru-RU" sz="2400" b="1" i="1" dirty="0">
                <a:solidFill>
                  <a:srgbClr val="002060"/>
                </a:solidFill>
                <a:cs typeface="Times New Roman" pitchFamily="18" charset="0"/>
              </a:rPr>
              <a:t> по доходам</a:t>
            </a:r>
            <a:endParaRPr lang="ru-RU" i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357158" y="1285860"/>
          <a:ext cx="8286807" cy="5193014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41076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08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833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949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71570"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доходов</a:t>
                      </a:r>
                    </a:p>
                  </a:txBody>
                  <a:tcP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2018 год</a:t>
                      </a:r>
                    </a:p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ru-RU" sz="20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),</a:t>
                      </a:r>
                    </a:p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тысяч рублей</a:t>
                      </a:r>
                    </a:p>
                  </a:txBody>
                  <a:tcP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2018  год</a:t>
                      </a:r>
                    </a:p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(факт),</a:t>
                      </a:r>
                    </a:p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тысяч рублей</a:t>
                      </a:r>
                    </a:p>
                  </a:txBody>
                  <a:tcP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r>
                        <a:rPr lang="ru-RU" sz="20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исполнения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2942">
                <a:tc>
                  <a:txBody>
                    <a:bodyPr/>
                    <a:lstStyle/>
                    <a:p>
                      <a:r>
                        <a:rPr lang="ru-RU" sz="2000" b="1" i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Налоговые и  неналоговые доходы - всего: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151654,9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144231,0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95,1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1968"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 на доходы физических лиц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122116,0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119949,1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98,2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8628"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Акцизы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7118,0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7646,1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107,4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8628"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Налоги на совокупный доход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5539,2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4108,9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74,2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1504"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Налоги  на  имущество физических лиц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1763,0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1754,7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99,5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7462"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Земельный налог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4111,0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4167,2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101,4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5216"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Госпошлина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337,4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354,4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105,0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7462">
                <a:tc>
                  <a:txBody>
                    <a:bodyPr/>
                    <a:lstStyle/>
                    <a:p>
                      <a:r>
                        <a:rPr lang="ru-RU" sz="2000" b="1" i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Неналоговые доходы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10670,3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6252,8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58,6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785813" y="142875"/>
            <a:ext cx="8358187" cy="1000125"/>
          </a:xfr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b="1" i="1" dirty="0">
                <a:effectLst/>
                <a:cs typeface="Tahoma" pitchFamily="34" charset="0"/>
              </a:rPr>
              <a:t>Доходы бюджета Сосьвинского городского округа </a:t>
            </a:r>
            <a:br>
              <a:rPr lang="ru-RU" sz="2000" b="1" i="1" dirty="0">
                <a:effectLst/>
                <a:cs typeface="Tahoma" pitchFamily="34" charset="0"/>
              </a:rPr>
            </a:br>
            <a:r>
              <a:rPr lang="ru-RU" sz="2000" b="1" i="1" dirty="0">
                <a:effectLst/>
                <a:cs typeface="Tahoma" pitchFamily="34" charset="0"/>
              </a:rPr>
              <a:t>за 2018  год</a:t>
            </a: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10755" y="285728"/>
            <a:ext cx="8640960" cy="1099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Georgia" pitchFamily="18" charset="0"/>
                <a:cs typeface="Times New Roman" pitchFamily="18" charset="0"/>
              </a:rPr>
              <a:t>Структура доходов бюджета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Georgia" pitchFamily="18" charset="0"/>
                <a:cs typeface="Times New Roman" pitchFamily="18" charset="0"/>
              </a:rPr>
              <a:t> за 2017 и 2018 годы (тыс. руб.)</a:t>
            </a:r>
          </a:p>
        </p:txBody>
      </p:sp>
      <p:graphicFrame>
        <p:nvGraphicFramePr>
          <p:cNvPr id="4" name="Диаграмма 1"/>
          <p:cNvGraphicFramePr>
            <a:graphicFrameLocks/>
          </p:cNvGraphicFramePr>
          <p:nvPr/>
        </p:nvGraphicFramePr>
        <p:xfrm>
          <a:off x="200025" y="1577975"/>
          <a:ext cx="8886825" cy="4926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8" name="Text Box 1308"/>
          <p:cNvSpPr txBox="1">
            <a:spLocks noChangeArrowheads="1"/>
          </p:cNvSpPr>
          <p:nvPr/>
        </p:nvSpPr>
        <p:spPr bwMode="auto">
          <a:xfrm>
            <a:off x="4067175" y="2492378"/>
            <a:ext cx="7191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ru-RU" altLang="ru-RU" sz="1400" b="1" dirty="0">
                <a:solidFill>
                  <a:schemeClr val="bg1"/>
                </a:solidFill>
                <a:latin typeface="Times New Roman" pitchFamily="18" charset="0"/>
              </a:rPr>
              <a:t>73 %</a:t>
            </a:r>
          </a:p>
        </p:txBody>
      </p:sp>
      <p:graphicFrame>
        <p:nvGraphicFramePr>
          <p:cNvPr id="15371" name="Group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5436181"/>
              </p:ext>
            </p:extLst>
          </p:nvPr>
        </p:nvGraphicFramePr>
        <p:xfrm>
          <a:off x="178272" y="3463717"/>
          <a:ext cx="8642200" cy="2696844"/>
        </p:xfrm>
        <a:graphic>
          <a:graphicData uri="http://schemas.openxmlformats.org/drawingml/2006/table">
            <a:tbl>
              <a:tblPr/>
              <a:tblGrid>
                <a:gridCol w="35167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97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50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252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42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1430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3686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94360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</a:p>
                  </a:txBody>
                  <a:tcPr anchor="ctr" horzOverflow="overflow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2017 года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 на 2018год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 года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исполне-ния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Рост (+), снижение (-)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 2017 году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340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all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 на доходы физических лиц</a:t>
                      </a:r>
                    </a:p>
                  </a:txBody>
                  <a:tcPr marT="18000" marB="18000" anchor="ctr" horzOverflow="overflow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113373,6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122116,0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119949,1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+6572,5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2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all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 на совокупный доход</a:t>
                      </a:r>
                    </a:p>
                  </a:txBody>
                  <a:tcPr marT="18000" marB="18000" anchor="ctr" horzOverflow="overflow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5486,3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5539,2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4108,9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74,2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-1377,4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32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all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 на имущество физических лиц</a:t>
                      </a:r>
                    </a:p>
                  </a:txBody>
                  <a:tcPr marT="18000" marB="18000" anchor="ctr" horzOverflow="overflow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2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1713,3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1763,0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1754,7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+41,4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all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Акцизы</a:t>
                      </a:r>
                    </a:p>
                  </a:txBody>
                  <a:tcPr marT="18000" marB="18000" anchor="ctr" horzOverflow="overflow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7108,7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7118,0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7646,1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107,4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+537,7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32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all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Земельный налог</a:t>
                      </a:r>
                    </a:p>
                  </a:txBody>
                  <a:tcPr marT="18000" marB="18000" anchor="ctr" horzOverflow="overflow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3285,6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4111,0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4167,2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101,4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+881,6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32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all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Государственная пошлина</a:t>
                      </a:r>
                    </a:p>
                  </a:txBody>
                  <a:tcPr marT="18000" marB="18000" anchor="ctr" horzOverflow="overflow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301,5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337,4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354,4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105,0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+52,9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all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Неналоговые  доходы</a:t>
                      </a:r>
                    </a:p>
                  </a:txBody>
                  <a:tcPr marT="18000" marB="18000" anchor="ctr" horzOverflow="overflow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74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7062,0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10670,3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6252,8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58,6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-809,2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5431" name="Rectangle 6"/>
          <p:cNvSpPr>
            <a:spLocks noChangeArrowheads="1"/>
          </p:cNvSpPr>
          <p:nvPr/>
        </p:nvSpPr>
        <p:spPr bwMode="auto">
          <a:xfrm>
            <a:off x="7361832" y="974025"/>
            <a:ext cx="1656184" cy="1323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2" tIns="45716" rIns="91432" bIns="45716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Собственные доходы за 2018 год – </a:t>
            </a:r>
          </a:p>
          <a:p>
            <a:pPr algn="ctr"/>
            <a:r>
              <a:rPr lang="ru-RU" altLang="ru-RU" sz="1600" b="1" u="sng" dirty="0">
                <a:latin typeface="Times New Roman" pitchFamily="18" charset="0"/>
                <a:cs typeface="Times New Roman" pitchFamily="18" charset="0"/>
              </a:rPr>
              <a:t>144231,0 тысяч рублей</a:t>
            </a:r>
            <a:r>
              <a:rPr lang="ru-RU" altLang="ru-RU" sz="1600" dirty="0">
                <a:latin typeface="Arial Narrow" panose="020B0606020202030204" pitchFamily="34" charset="0"/>
                <a:cs typeface="Times New Roman" pitchFamily="18" charset="0"/>
              </a:rPr>
              <a:t>.</a:t>
            </a: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179511" y="116632"/>
            <a:ext cx="8838505" cy="52002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ru-RU" sz="1800" b="1" i="1" dirty="0">
                <a:latin typeface="+mn-lt"/>
                <a:cs typeface="Times New Roman" panose="02020603050405020304" pitchFamily="18" charset="0"/>
              </a:rPr>
              <a:t>Структура налоговых и неналоговых  доходов бюджета</a:t>
            </a:r>
          </a:p>
          <a:p>
            <a:pPr>
              <a:lnSpc>
                <a:spcPct val="120000"/>
              </a:lnSpc>
            </a:pPr>
            <a:r>
              <a:rPr lang="ru-RU" sz="1800" b="1" i="1" dirty="0">
                <a:latin typeface="+mn-lt"/>
                <a:cs typeface="Times New Roman" panose="02020603050405020304" pitchFamily="18" charset="0"/>
              </a:rPr>
              <a:t> в 2018 году</a:t>
            </a:r>
          </a:p>
        </p:txBody>
      </p:sp>
      <p:graphicFrame>
        <p:nvGraphicFramePr>
          <p:cNvPr id="17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96503377"/>
              </p:ext>
            </p:extLst>
          </p:nvPr>
        </p:nvGraphicFramePr>
        <p:xfrm>
          <a:off x="1123879" y="692699"/>
          <a:ext cx="6192688" cy="25202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5367" name="Rectangle 6"/>
          <p:cNvSpPr>
            <a:spLocks noChangeArrowheads="1"/>
          </p:cNvSpPr>
          <p:nvPr/>
        </p:nvSpPr>
        <p:spPr bwMode="auto">
          <a:xfrm>
            <a:off x="7453602" y="3044958"/>
            <a:ext cx="1331913" cy="307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/>
            <a:r>
              <a:rPr lang="ru-RU" altLang="ru-RU" sz="1400" dirty="0">
                <a:latin typeface="Arial Narrow" panose="020B0606020202030204" pitchFamily="34" charset="0"/>
                <a:cs typeface="Times New Roman" pitchFamily="18" charset="0"/>
              </a:rPr>
              <a:t>млн. руб</a:t>
            </a:r>
            <a:r>
              <a:rPr lang="ru-RU" altLang="ru-RU" sz="1400" b="1" dirty="0">
                <a:latin typeface="Arial Narrow" panose="020B0606020202030204" pitchFamily="34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11952" y="6589861"/>
            <a:ext cx="432048" cy="268139"/>
          </a:xfrm>
        </p:spPr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44050" name="SapphireHiddenControl" r:id="rId2" imgW="6111360" imgH="3048120"/>
        </mc:Choice>
        <mc:Fallback>
          <p:control name="SapphireHiddenControl" r:id="rId2" imgW="6111360" imgH="3048120">
            <p:pic>
              <p:nvPicPr>
                <p:cNvPr id="2" name="SapphireHiddenControl" hidden="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6"/>
                <a:srcRect/>
                <a:stretch>
                  <a:fillRect/>
                </a:stretch>
              </p:blipFill>
              <p:spPr bwMode="auto">
                <a:xfrm>
                  <a:off x="-6350" y="0"/>
                  <a:ext cx="6110288" cy="406876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4092228376"/>
      </p:ext>
    </p:extLst>
  </p:cSld>
  <p:clrMapOvr>
    <a:masterClrMapping/>
  </p:clrMapOvr>
  <p:transition spd="slow" advClick="0" advTm="2000">
    <p:circl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85786" y="428604"/>
            <a:ext cx="750099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/>
              <a:t>Исполнение бюджета Сосьвинского городского округа  в структуре  доходов  за 2018 год , в %</a:t>
            </a:r>
          </a:p>
        </p:txBody>
      </p:sp>
      <p:graphicFrame>
        <p:nvGraphicFramePr>
          <p:cNvPr id="8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7916045"/>
              </p:ext>
            </p:extLst>
          </p:nvPr>
        </p:nvGraphicFramePr>
        <p:xfrm>
          <a:off x="285720" y="1285860"/>
          <a:ext cx="8040686" cy="4857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192" y="1142984"/>
            <a:ext cx="8286808" cy="4643470"/>
          </a:xfr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познакомит вас с основными показателями отчета об исполнении бюджета </a:t>
            </a:r>
          </a:p>
          <a:p>
            <a:pPr algn="ctr">
              <a:spcBef>
                <a:spcPts val="0"/>
              </a:spcBef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Сосьвинского городского округа</a:t>
            </a:r>
          </a:p>
          <a:p>
            <a:pPr algn="ctr">
              <a:spcBef>
                <a:spcPts val="0"/>
              </a:spcBef>
              <a:defRPr/>
            </a:pP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Граждане - как налогоплательщики и как потребители муниципальных услуг - должны быть уверены в том, что передаваемые ими в распоряжение государства средства используются прозрачно и эффективно, приносят конкретные результаты, как для общества в целом, так и для каждой семьи, для каждого человека</a:t>
            </a:r>
            <a:endParaRPr lang="ru-RU" sz="2000" b="1" i="1" dirty="0">
              <a:solidFill>
                <a:srgbClr val="00206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714375" y="0"/>
            <a:ext cx="8429625" cy="1071563"/>
          </a:xfr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br>
              <a:rPr lang="ru-RU" sz="2800" dirty="0">
                <a:effectLst/>
                <a:cs typeface="Tahoma" pitchFamily="34" charset="0"/>
              </a:rPr>
            </a:br>
            <a:r>
              <a:rPr lang="ru-RU" sz="2800" i="1" dirty="0">
                <a:effectLst/>
                <a:cs typeface="Tahoma" pitchFamily="34" charset="0"/>
              </a:rPr>
              <a:t>Бюджет</a:t>
            </a:r>
            <a:r>
              <a:rPr lang="ru-RU" sz="2800" i="1" dirty="0">
                <a:effectLst/>
                <a:cs typeface="Times New Roman" pitchFamily="18" charset="0"/>
              </a:rPr>
              <a:t> для граждан </a:t>
            </a:r>
            <a:r>
              <a:rPr lang="ru-RU" sz="2800" i="1" dirty="0">
                <a:effectLst/>
                <a:cs typeface="Tahoma" pitchFamily="34" charset="0"/>
              </a:rPr>
              <a:t>-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050" y="4357694"/>
            <a:ext cx="4071966" cy="2500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513954" y="548680"/>
            <a:ext cx="8640960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cs typeface="Times New Roman" pitchFamily="18" charset="0"/>
              </a:rPr>
              <a:t>Исполнение бюджета Сосьвинского городского округа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cs typeface="Times New Roman" pitchFamily="18" charset="0"/>
              </a:rPr>
              <a:t> по доходам в 2018 году (тыс. руб.)</a:t>
            </a:r>
          </a:p>
        </p:txBody>
      </p:sp>
      <p:graphicFrame>
        <p:nvGraphicFramePr>
          <p:cNvPr id="4" name="Диаграмма 1"/>
          <p:cNvGraphicFramePr>
            <a:graphicFrameLocks/>
          </p:cNvGraphicFramePr>
          <p:nvPr/>
        </p:nvGraphicFramePr>
        <p:xfrm>
          <a:off x="473075" y="928670"/>
          <a:ext cx="8670925" cy="5718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6"/>
          <p:cNvSpPr>
            <a:spLocks noChangeArrowheads="1"/>
          </p:cNvSpPr>
          <p:nvPr/>
        </p:nvSpPr>
        <p:spPr bwMode="auto">
          <a:xfrm>
            <a:off x="791580" y="0"/>
            <a:ext cx="8130746" cy="853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 anchorCtr="0"/>
          <a:lstStyle/>
          <a:p>
            <a:pPr algn="ctr"/>
            <a:endParaRPr lang="ru-RU" sz="2000" b="1" i="1" dirty="0">
              <a:effectLst>
                <a:outerShdw blurRad="38100" dist="38100" dir="2700000" algn="tl">
                  <a:srgbClr val="C0C0C0"/>
                </a:outerShdw>
              </a:effectLst>
              <a:latin typeface="Georgia" pitchFamily="18" charset="0"/>
              <a:cs typeface="Times New Roman" pitchFamily="18" charset="0"/>
            </a:endParaRPr>
          </a:p>
          <a:p>
            <a:pPr algn="ctr"/>
            <a:r>
              <a:rPr lang="ru-RU" sz="20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  <a:cs typeface="Times New Roman" pitchFamily="18" charset="0"/>
              </a:rPr>
              <a:t>Динамика доходов  бюджета  Сосьвинского городского округа, тысяч рублей</a:t>
            </a:r>
          </a:p>
        </p:txBody>
      </p:sp>
      <p:graphicFrame>
        <p:nvGraphicFramePr>
          <p:cNvPr id="29" name="Диаграмма 23"/>
          <p:cNvGraphicFramePr>
            <a:graphicFrameLocks/>
          </p:cNvGraphicFramePr>
          <p:nvPr/>
        </p:nvGraphicFramePr>
        <p:xfrm>
          <a:off x="857224" y="928670"/>
          <a:ext cx="7855237" cy="56487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E15F3-8BD0-4E72-8BAC-1566A884398B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73442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tIns="72000">
            <a:spAutoFit/>
          </a:bodyPr>
          <a:lstStyle/>
          <a:p>
            <a:pPr algn="ctr">
              <a:lnSpc>
                <a:spcPts val="2400"/>
              </a:lnSpc>
            </a:pPr>
            <a:r>
              <a:rPr lang="ru-RU" sz="2400" b="1" i="1" dirty="0">
                <a:latin typeface="Georgia" pitchFamily="18" charset="0"/>
                <a:cs typeface="Times New Roman" pitchFamily="18" charset="0"/>
              </a:rPr>
              <a:t>Налоговые и неналоговые доходы  бюджета Сосьвинского городского округа  в 2018 году</a:t>
            </a:r>
          </a:p>
        </p:txBody>
      </p:sp>
      <p:graphicFrame>
        <p:nvGraphicFramePr>
          <p:cNvPr id="16" name="Диаграмма 15"/>
          <p:cNvGraphicFramePr/>
          <p:nvPr/>
        </p:nvGraphicFramePr>
        <p:xfrm>
          <a:off x="0" y="1628800"/>
          <a:ext cx="4716016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object 4"/>
          <p:cNvSpPr txBox="1"/>
          <p:nvPr/>
        </p:nvSpPr>
        <p:spPr>
          <a:xfrm rot="16200000">
            <a:off x="-648326" y="2493150"/>
            <a:ext cx="1476164" cy="17951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rtlCol="0">
            <a:noAutofit/>
          </a:bodyPr>
          <a:lstStyle/>
          <a:p>
            <a:pPr marL="12700" algn="ctr">
              <a:lnSpc>
                <a:spcPct val="100000"/>
              </a:lnSpc>
            </a:pPr>
            <a:r>
              <a:rPr lang="ru-RU" sz="1000" b="1" dirty="0">
                <a:latin typeface="Calibri"/>
                <a:cs typeface="Calibri"/>
              </a:rPr>
              <a:t>млн. рублей</a:t>
            </a:r>
            <a:endParaRPr sz="1000" dirty="0">
              <a:latin typeface="Calibri"/>
              <a:cs typeface="Calibri"/>
            </a:endParaRP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4572000" y="728700"/>
          <a:ext cx="4428492" cy="57246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716016" y="764704"/>
            <a:ext cx="4284476" cy="738664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Calibri" pitchFamily="34" charset="0"/>
              </a:rPr>
              <a:t>Структура налоговых и неналоговых доходов  бюджета за 2018 год в разрезе доходных источников (млн.рублей, % в общей сумме доходов)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87524" y="764704"/>
            <a:ext cx="4284476" cy="738664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Calibri" pitchFamily="34" charset="0"/>
              </a:rPr>
              <a:t>Динамика поступлений по налоговым и неналоговым доходам бюджета Сосьвинского городского округа с 2015 года (тысяч рублей)</a:t>
            </a: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E15F3-8BD0-4E72-8BAC-1566A884398B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  <p:transition advClick="0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148C0AD-170D-47D0-B32C-68FF9E3F972B}" type="slidenum">
              <a:rPr lang="ru-RU" altLang="ru-RU" smtClean="0">
                <a:latin typeface="Arial" pitchFamily="34" charset="0"/>
                <a:cs typeface="Arial" pitchFamily="34" charset="0"/>
              </a:rPr>
              <a:pPr/>
              <a:t>23</a:t>
            </a:fld>
            <a:endParaRPr lang="ru-RU" alt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83973" name="Rectangle 5"/>
          <p:cNvSpPr>
            <a:spLocks noChangeArrowheads="1"/>
          </p:cNvSpPr>
          <p:nvPr/>
        </p:nvSpPr>
        <p:spPr bwMode="auto">
          <a:xfrm>
            <a:off x="0" y="214290"/>
            <a:ext cx="9144000" cy="1877437"/>
          </a:xfrm>
          <a:prstGeom prst="rect">
            <a:avLst/>
          </a:prstGeom>
          <a:ln>
            <a:solidFill>
              <a:srgbClr val="002060"/>
            </a:solidFill>
          </a:ln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800" b="1" dirty="0">
                <a:solidFill>
                  <a:srgbClr val="007E39"/>
                </a:solidFill>
                <a:latin typeface="Bookman Old Style" pitchFamily="18" charset="0"/>
                <a:cs typeface="Arial" charset="0"/>
              </a:rPr>
              <a:t> </a:t>
            </a:r>
            <a:r>
              <a:rPr lang="ru-RU" sz="2000" b="1" i="1" dirty="0">
                <a:solidFill>
                  <a:schemeClr val="tx1"/>
                </a:solidFill>
                <a:cs typeface="Arial" charset="0"/>
              </a:rPr>
              <a:t>Собственные доходы в расчете на одного жителя   Сосьвинского городского округа, в  рублях</a:t>
            </a:r>
          </a:p>
          <a:p>
            <a:pPr algn="ctr" eaLnBrk="1" hangingPunct="1">
              <a:defRPr/>
            </a:pPr>
            <a:endParaRPr lang="ru-RU" sz="36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Arial" charset="0"/>
            </a:endParaRPr>
          </a:p>
          <a:p>
            <a:pPr algn="ctr" eaLnBrk="1" hangingPunct="1">
              <a:defRPr/>
            </a:pPr>
            <a:r>
              <a:rPr lang="ru-RU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                                                                               </a:t>
            </a:r>
            <a:endParaRPr lang="ru-RU" sz="20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graphicFrame>
        <p:nvGraphicFramePr>
          <p:cNvPr id="5" name="Диаграмма 6"/>
          <p:cNvGraphicFramePr>
            <a:graphicFrameLocks/>
          </p:cNvGraphicFramePr>
          <p:nvPr/>
        </p:nvGraphicFramePr>
        <p:xfrm>
          <a:off x="304800" y="1524000"/>
          <a:ext cx="8013700" cy="4718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85720" y="428604"/>
            <a:ext cx="8496944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Georgia" pitchFamily="18" charset="0"/>
                <a:cs typeface="Times New Roman" pitchFamily="18" charset="0"/>
              </a:rPr>
              <a:t>Структура безвозмездных поступлений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Georgia" pitchFamily="18" charset="0"/>
                <a:cs typeface="Times New Roman" pitchFamily="18" charset="0"/>
              </a:rPr>
              <a:t> бюджета Сосьвинского городского  округа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Georgia" pitchFamily="18" charset="0"/>
                <a:cs typeface="Times New Roman" pitchFamily="18" charset="0"/>
              </a:rPr>
              <a:t> в 2016 - 2018 годах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79388" y="5013325"/>
          <a:ext cx="8640960" cy="1859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1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8427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 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Дотации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480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113438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60583,5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170662,1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17994,4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803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141055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88369,4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181416,2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604,4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327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</a:p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110334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109637,4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189921,6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17191,2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5" name="Диаграмма 3"/>
          <p:cNvGraphicFramePr>
            <a:graphicFrameLocks/>
          </p:cNvGraphicFramePr>
          <p:nvPr/>
        </p:nvGraphicFramePr>
        <p:xfrm>
          <a:off x="257175" y="1071546"/>
          <a:ext cx="8886825" cy="4060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00456758"/>
              </p:ext>
            </p:extLst>
          </p:nvPr>
        </p:nvGraphicFramePr>
        <p:xfrm>
          <a:off x="273050" y="785813"/>
          <a:ext cx="8597900" cy="5889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403648" y="713339"/>
            <a:ext cx="6912768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Georgia" pitchFamily="18" charset="0"/>
                <a:cs typeface="Times New Roman" pitchFamily="18" charset="0"/>
              </a:rPr>
              <a:t>Недоимка по платежам в бюджет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Georgia" pitchFamily="18" charset="0"/>
                <a:cs typeface="Times New Roman" pitchFamily="18" charset="0"/>
              </a:rPr>
              <a:t> Сосьвинского городского округа(млн. руб.)</a:t>
            </a:r>
          </a:p>
        </p:txBody>
      </p:sp>
      <p:sp>
        <p:nvSpPr>
          <p:cNvPr id="2" name="Стрелка вправо 1"/>
          <p:cNvSpPr/>
          <p:nvPr/>
        </p:nvSpPr>
        <p:spPr>
          <a:xfrm>
            <a:off x="1571625" y="4929188"/>
            <a:ext cx="1079500" cy="647700"/>
          </a:xfrm>
          <a:prstGeom prst="rightArrow">
            <a:avLst/>
          </a:prstGeom>
          <a:solidFill>
            <a:schemeClr val="accent1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- 9,8</a:t>
            </a:r>
          </a:p>
        </p:txBody>
      </p:sp>
      <p:sp>
        <p:nvSpPr>
          <p:cNvPr id="5" name="Стрелка вправо 4"/>
          <p:cNvSpPr/>
          <p:nvPr/>
        </p:nvSpPr>
        <p:spPr>
          <a:xfrm>
            <a:off x="4214813" y="4929188"/>
            <a:ext cx="1081087" cy="647700"/>
          </a:xfrm>
          <a:prstGeom prst="rightArrow">
            <a:avLst/>
          </a:prstGeom>
          <a:solidFill>
            <a:schemeClr val="accent1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- 7,4</a:t>
            </a:r>
          </a:p>
        </p:txBody>
      </p:sp>
      <p:sp>
        <p:nvSpPr>
          <p:cNvPr id="7" name="Стрелка вправо 6"/>
          <p:cNvSpPr/>
          <p:nvPr/>
        </p:nvSpPr>
        <p:spPr>
          <a:xfrm>
            <a:off x="6929454" y="5000636"/>
            <a:ext cx="1079500" cy="649287"/>
          </a:xfrm>
          <a:prstGeom prst="rightArrow">
            <a:avLst/>
          </a:prstGeom>
          <a:solidFill>
            <a:schemeClr val="accent1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-2,4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0" y="-357214"/>
            <a:ext cx="8143900" cy="3929090"/>
          </a:xfrm>
          <a:prstGeom prst="horizontalScroll">
            <a:avLst/>
          </a:prstGeom>
          <a:solidFill>
            <a:srgbClr val="66FFCC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buNone/>
              <a:defRPr/>
            </a:pPr>
            <a:r>
              <a:rPr lang="ru-RU" b="1" i="1" dirty="0">
                <a:solidFill>
                  <a:srgbClr val="002060"/>
                </a:solidFill>
                <a:cs typeface="Times New Roman" pitchFamily="18" charset="0"/>
              </a:rPr>
              <a:t> Исполнение бюджета Сосьвинского городского округа </a:t>
            </a:r>
          </a:p>
          <a:p>
            <a:pPr algn="ctr">
              <a:buNone/>
              <a:defRPr/>
            </a:pPr>
            <a:r>
              <a:rPr lang="ru-RU" b="1" i="1" dirty="0">
                <a:solidFill>
                  <a:srgbClr val="002060"/>
                </a:solidFill>
                <a:cs typeface="Times New Roman" pitchFamily="18" charset="0"/>
              </a:rPr>
              <a:t> по расходам</a:t>
            </a:r>
            <a:endParaRPr lang="ru-RU" i="1" dirty="0"/>
          </a:p>
        </p:txBody>
      </p:sp>
      <p:sp>
        <p:nvSpPr>
          <p:cNvPr id="73730" name="AutoShape 2" descr="Картинки по запросу бюджет для граждан картин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3732" name="AutoShape 4" descr="Картинки по запросу бюджет для граждан картин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3738" name="AutoShape 10" descr="Картинки по запросу бюджет для граждан картин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4198605604"/>
              </p:ext>
            </p:extLst>
          </p:nvPr>
        </p:nvGraphicFramePr>
        <p:xfrm>
          <a:off x="35496" y="1007374"/>
          <a:ext cx="9073008" cy="55580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Заголовок 1"/>
          <p:cNvSpPr txBox="1">
            <a:spLocks/>
          </p:cNvSpPr>
          <p:nvPr/>
        </p:nvSpPr>
        <p:spPr>
          <a:xfrm>
            <a:off x="5685835" y="6023009"/>
            <a:ext cx="2016224" cy="563936"/>
          </a:xfrm>
          <a:prstGeom prst="rect">
            <a:avLst/>
          </a:prstGeom>
          <a:solidFill>
            <a:srgbClr val="FFFFBD"/>
          </a:solidFill>
          <a:ln w="38100">
            <a:solidFill>
              <a:srgbClr val="B00000"/>
            </a:solidFill>
          </a:ln>
          <a:effectLst>
            <a:glow rad="88900">
              <a:schemeClr val="accent2">
                <a:satMod val="175000"/>
                <a:alpha val="40000"/>
              </a:scheme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1100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Физическая культура и спорт</a:t>
            </a:r>
            <a:endParaRPr lang="ru-RU" sz="1400" dirty="0">
              <a:solidFill>
                <a:srgbClr val="F286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114083" y="5440468"/>
            <a:ext cx="2016224" cy="371923"/>
          </a:xfrm>
          <a:prstGeom prst="rect">
            <a:avLst/>
          </a:prstGeom>
          <a:solidFill>
            <a:srgbClr val="FFFFBD"/>
          </a:solidFill>
          <a:ln w="38100">
            <a:solidFill>
              <a:srgbClr val="7030A0"/>
            </a:solidFill>
          </a:ln>
          <a:effectLst>
            <a:glow rad="177800">
              <a:schemeClr val="accent4">
                <a:satMod val="175000"/>
                <a:alpha val="40000"/>
              </a:scheme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0700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Образование</a:t>
            </a:r>
            <a:endParaRPr lang="ru-RU" sz="1400" dirty="0">
              <a:solidFill>
                <a:srgbClr val="F286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2186091" y="6304978"/>
            <a:ext cx="2016224" cy="350893"/>
          </a:xfrm>
          <a:prstGeom prst="rect">
            <a:avLst/>
          </a:prstGeom>
          <a:solidFill>
            <a:srgbClr val="FFFFBD"/>
          </a:solidFill>
          <a:ln w="38100">
            <a:solidFill>
              <a:srgbClr val="6D8838"/>
            </a:solidFill>
          </a:ln>
          <a:effectLst>
            <a:glow rad="127000">
              <a:srgbClr val="83A343">
                <a:alpha val="40000"/>
              </a:srgb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0800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Культура</a:t>
            </a:r>
            <a:endParaRPr lang="ru-RU" sz="1400" dirty="0">
              <a:solidFill>
                <a:srgbClr val="F286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95721" y="2982143"/>
            <a:ext cx="2006579" cy="506512"/>
          </a:xfrm>
          <a:prstGeom prst="rect">
            <a:avLst/>
          </a:prstGeom>
          <a:solidFill>
            <a:srgbClr val="FFFFBD"/>
          </a:solidFill>
          <a:ln w="38100">
            <a:solidFill>
              <a:schemeClr val="accent6">
                <a:lumMod val="75000"/>
              </a:schemeClr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0400</a:t>
            </a:r>
            <a:r>
              <a:rPr lang="ru-RU" sz="1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Национальная экономика</a:t>
            </a:r>
            <a:endParaRPr lang="ru-RU" sz="1400" dirty="0">
              <a:solidFill>
                <a:srgbClr val="F286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883418" y="4322876"/>
            <a:ext cx="1692187" cy="461336"/>
          </a:xfrm>
          <a:prstGeom prst="rect">
            <a:avLst/>
          </a:prstGeom>
          <a:solidFill>
            <a:srgbClr val="FFFFBD"/>
          </a:solidFill>
          <a:ln w="38100">
            <a:solidFill>
              <a:schemeClr val="accent1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0600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Охрана окружающей среды</a:t>
            </a:r>
            <a:endParaRPr lang="ru-RU" sz="1400" dirty="0">
              <a:solidFill>
                <a:srgbClr val="F286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6591839" y="4209574"/>
            <a:ext cx="1800200" cy="734071"/>
          </a:xfrm>
          <a:prstGeom prst="rect">
            <a:avLst/>
          </a:prstGeom>
          <a:solidFill>
            <a:srgbClr val="FFFFBD"/>
          </a:solidFill>
          <a:ln w="38100">
            <a:solidFill>
              <a:schemeClr val="accent1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1300</a:t>
            </a:r>
            <a:r>
              <a:rPr lang="ru-RU" sz="1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Обслуживание государственного и муниципального долга</a:t>
            </a:r>
            <a:endParaRPr lang="ru-RU" sz="1300" dirty="0">
              <a:solidFill>
                <a:srgbClr val="F286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6606013" y="2939423"/>
            <a:ext cx="2088232" cy="549232"/>
          </a:xfrm>
          <a:prstGeom prst="rect">
            <a:avLst/>
          </a:prstGeom>
          <a:solidFill>
            <a:srgbClr val="FFFFBD"/>
          </a:solidFill>
          <a:ln w="38100">
            <a:solidFill>
              <a:srgbClr val="7030A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0500</a:t>
            </a:r>
            <a:r>
              <a:rPr lang="ru-RU" sz="1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Жилищно-коммунальное хозяйство</a:t>
            </a:r>
            <a:endParaRPr lang="ru-RU" sz="1400" dirty="0">
              <a:solidFill>
                <a:srgbClr val="F286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127370" y="1370057"/>
            <a:ext cx="2016224" cy="934011"/>
          </a:xfrm>
          <a:prstGeom prst="rect">
            <a:avLst/>
          </a:prstGeom>
          <a:solidFill>
            <a:srgbClr val="FFFFBD"/>
          </a:solidFill>
          <a:ln w="38100">
            <a:solidFill>
              <a:srgbClr val="6D8838"/>
            </a:solidFill>
          </a:ln>
          <a:effectLst>
            <a:glow rad="114300">
              <a:schemeClr val="accent3">
                <a:satMod val="175000"/>
                <a:alpha val="40000"/>
              </a:scheme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0300</a:t>
            </a:r>
            <a:r>
              <a:rPr lang="ru-RU" sz="1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Национальная безопасность и правоохранительная деятельность</a:t>
            </a:r>
            <a:endParaRPr lang="ru-RU" sz="1300" dirty="0">
              <a:solidFill>
                <a:srgbClr val="F286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3048392" y="740701"/>
            <a:ext cx="2428444" cy="533344"/>
          </a:xfrm>
          <a:prstGeom prst="rect">
            <a:avLst/>
          </a:prstGeom>
          <a:solidFill>
            <a:srgbClr val="FFFFBD"/>
          </a:solidFill>
          <a:ln w="38100">
            <a:solidFill>
              <a:srgbClr val="B00000"/>
            </a:solidFill>
          </a:ln>
          <a:effectLst>
            <a:glow rad="88900">
              <a:schemeClr val="accent2">
                <a:satMod val="175000"/>
                <a:alpha val="40000"/>
              </a:scheme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0100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Общегосударственные вопросы</a:t>
            </a:r>
            <a:endParaRPr lang="ru-RU" sz="1400" dirty="0">
              <a:solidFill>
                <a:srgbClr val="F286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1043608" y="1779251"/>
            <a:ext cx="2016224" cy="518700"/>
          </a:xfrm>
          <a:prstGeom prst="rect">
            <a:avLst/>
          </a:prstGeom>
          <a:solidFill>
            <a:srgbClr val="FFFFBD"/>
          </a:solidFill>
          <a:ln w="38100">
            <a:solidFill>
              <a:srgbClr val="B00000"/>
            </a:solidFill>
          </a:ln>
          <a:effectLst>
            <a:glow rad="88900">
              <a:schemeClr val="accent2">
                <a:satMod val="175000"/>
                <a:alpha val="40000"/>
              </a:scheme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Социальная политика</a:t>
            </a:r>
            <a:endParaRPr lang="ru-RU" sz="1400" dirty="0">
              <a:solidFill>
                <a:srgbClr val="F286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 txBox="1">
            <a:spLocks/>
          </p:cNvSpPr>
          <p:nvPr/>
        </p:nvSpPr>
        <p:spPr>
          <a:xfrm>
            <a:off x="539552" y="159352"/>
            <a:ext cx="8208912" cy="461336"/>
          </a:xfrm>
          <a:prstGeom prst="rect">
            <a:avLst/>
          </a:prstGeom>
          <a:noFill/>
          <a:ln w="38100">
            <a:noFill/>
          </a:ln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i="1" dirty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Разделы классификации расходов бюджета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5336387"/>
            <a:ext cx="576064" cy="553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9278" y="1725220"/>
            <a:ext cx="586567" cy="578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914" y="2873555"/>
            <a:ext cx="601192" cy="597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1072" y="5710183"/>
            <a:ext cx="607894" cy="625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06" r="18102"/>
          <a:stretch/>
        </p:blipFill>
        <p:spPr bwMode="auto">
          <a:xfrm>
            <a:off x="5260328" y="5349919"/>
            <a:ext cx="579262" cy="539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2614" y="1401217"/>
            <a:ext cx="616352" cy="52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8488" y="4209573"/>
            <a:ext cx="601220" cy="507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8348" y="2873555"/>
            <a:ext cx="617509" cy="492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6436" y="4224902"/>
            <a:ext cx="579420" cy="591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Рисунок 75" descr="sz_logo.png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9938" y="1719265"/>
            <a:ext cx="551523" cy="590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11952" y="6589861"/>
            <a:ext cx="432048" cy="268139"/>
          </a:xfrm>
        </p:spPr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69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">
        <p:dissolve/>
      </p:transition>
    </mc:Choice>
    <mc:Fallback xmlns="">
      <p:transition advClick="0" advTm="1000">
        <p:dissolv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4282" y="142852"/>
            <a:ext cx="8786874" cy="928694"/>
          </a:xfrm>
          <a:solidFill>
            <a:schemeClr val="bg2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defRPr/>
            </a:pPr>
            <a:br>
              <a:rPr lang="ru-RU" sz="2400" dirty="0">
                <a:effectLst/>
              </a:rPr>
            </a:br>
            <a:r>
              <a:rPr lang="ru-RU" sz="2000" i="1" dirty="0">
                <a:solidFill>
                  <a:schemeClr val="tx1"/>
                </a:solidFill>
                <a:effectLst/>
              </a:rPr>
              <a:t>Распределение  расходов бюджета Сосьвинского городского округа   в 2018 году </a:t>
            </a:r>
          </a:p>
        </p:txBody>
      </p:sp>
      <p:graphicFrame>
        <p:nvGraphicFramePr>
          <p:cNvPr id="33873" name="Group 81"/>
          <p:cNvGraphicFramePr>
            <a:graphicFrameLocks noGrp="1"/>
          </p:cNvGraphicFramePr>
          <p:nvPr>
            <p:ph idx="4294967295"/>
          </p:nvPr>
        </p:nvGraphicFramePr>
        <p:xfrm>
          <a:off x="0" y="1071563"/>
          <a:ext cx="9144032" cy="6165795"/>
        </p:xfrm>
        <a:graphic>
          <a:graphicData uri="http://schemas.openxmlformats.org/drawingml/2006/table">
            <a:tbl>
              <a:tblPr/>
              <a:tblGrid>
                <a:gridCol w="37475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49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697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717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0237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расходов</a:t>
                      </a:r>
                    </a:p>
                  </a:txBody>
                  <a:tcPr marL="84406" marR="84406"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 год , план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тысяч рублей</a:t>
                      </a:r>
                    </a:p>
                  </a:txBody>
                  <a:tcPr marL="84406" marR="8440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 год, факт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тысяч рублей</a:t>
                      </a:r>
                    </a:p>
                  </a:txBody>
                  <a:tcPr marL="84406" marR="8440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исполнения</a:t>
                      </a:r>
                    </a:p>
                  </a:txBody>
                  <a:tcPr marL="84406" marR="8440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831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Расходы бюджета – всего, в том числе:</a:t>
                      </a:r>
                    </a:p>
                  </a:txBody>
                  <a:tcPr marL="84406" marR="84406"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599800,4</a:t>
                      </a:r>
                    </a:p>
                  </a:txBody>
                  <a:tcPr marL="84406" marR="8440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571637,8</a:t>
                      </a:r>
                    </a:p>
                  </a:txBody>
                  <a:tcPr marL="84406" marR="8440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95,3</a:t>
                      </a:r>
                    </a:p>
                  </a:txBody>
                  <a:tcPr marL="84406" marR="8440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369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Общегосударственные расходы</a:t>
                      </a:r>
                    </a:p>
                  </a:txBody>
                  <a:tcPr marL="84406" marR="84406"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108047,7</a:t>
                      </a:r>
                    </a:p>
                  </a:txBody>
                  <a:tcPr marL="84406" marR="8440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106191,5</a:t>
                      </a:r>
                    </a:p>
                  </a:txBody>
                  <a:tcPr marL="84406" marR="8440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98,3</a:t>
                      </a:r>
                    </a:p>
                  </a:txBody>
                  <a:tcPr marL="84406" marR="8440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35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оборона</a:t>
                      </a:r>
                    </a:p>
                  </a:txBody>
                  <a:tcPr marL="84406" marR="84406"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452,7</a:t>
                      </a:r>
                    </a:p>
                  </a:txBody>
                  <a:tcPr marL="84406" marR="8440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448,7</a:t>
                      </a:r>
                    </a:p>
                  </a:txBody>
                  <a:tcPr marL="84406" marR="8440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99,1</a:t>
                      </a:r>
                    </a:p>
                  </a:txBody>
                  <a:tcPr marL="84406" marR="8440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561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84406" marR="84406"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8163,4</a:t>
                      </a:r>
                    </a:p>
                  </a:txBody>
                  <a:tcPr marL="84406" marR="8440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7807,9</a:t>
                      </a:r>
                    </a:p>
                  </a:txBody>
                  <a:tcPr marL="84406" marR="8440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95,7</a:t>
                      </a:r>
                    </a:p>
                  </a:txBody>
                  <a:tcPr marL="84406" marR="8440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634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экономика</a:t>
                      </a:r>
                    </a:p>
                  </a:txBody>
                  <a:tcPr marL="84406" marR="84406"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29651,5</a:t>
                      </a:r>
                    </a:p>
                  </a:txBody>
                  <a:tcPr marL="84406" marR="8440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21797,1</a:t>
                      </a:r>
                    </a:p>
                  </a:txBody>
                  <a:tcPr marL="84406" marR="8440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73,7</a:t>
                      </a:r>
                    </a:p>
                  </a:txBody>
                  <a:tcPr marL="84406" marR="8440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883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 хозяйство</a:t>
                      </a:r>
                    </a:p>
                  </a:txBody>
                  <a:tcPr marL="84406" marR="84406"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36755,1</a:t>
                      </a:r>
                    </a:p>
                  </a:txBody>
                  <a:tcPr marL="84406" marR="8440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28497,4</a:t>
                      </a:r>
                    </a:p>
                  </a:txBody>
                  <a:tcPr marL="84406" marR="8440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77,5</a:t>
                      </a:r>
                    </a:p>
                  </a:txBody>
                  <a:tcPr marL="84406" marR="8440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369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Охрана окружающей среды</a:t>
                      </a:r>
                    </a:p>
                  </a:txBody>
                  <a:tcPr marL="84406" marR="84406"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829,5</a:t>
                      </a:r>
                    </a:p>
                  </a:txBody>
                  <a:tcPr marL="84406" marR="8440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657,1</a:t>
                      </a:r>
                    </a:p>
                  </a:txBody>
                  <a:tcPr marL="84406" marR="8440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79,2</a:t>
                      </a:r>
                    </a:p>
                  </a:txBody>
                  <a:tcPr marL="84406" marR="8440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369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Образование</a:t>
                      </a:r>
                    </a:p>
                  </a:txBody>
                  <a:tcPr marL="84406" marR="84406"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326586,8</a:t>
                      </a:r>
                    </a:p>
                  </a:txBody>
                  <a:tcPr marL="84406" marR="8440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320082,8</a:t>
                      </a:r>
                    </a:p>
                  </a:txBody>
                  <a:tcPr marL="84406" marR="8440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98,0</a:t>
                      </a:r>
                    </a:p>
                  </a:txBody>
                  <a:tcPr marL="84406" marR="8440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369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Культура, кинематография</a:t>
                      </a:r>
                    </a:p>
                  </a:txBody>
                  <a:tcPr marL="84406" marR="84406"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45891,9</a:t>
                      </a:r>
                    </a:p>
                  </a:txBody>
                  <a:tcPr marL="84406" marR="8440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43683,7</a:t>
                      </a:r>
                    </a:p>
                  </a:txBody>
                  <a:tcPr marL="84406" marR="8440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95,2</a:t>
                      </a:r>
                    </a:p>
                  </a:txBody>
                  <a:tcPr marL="84406" marR="8440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369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Социальная политика</a:t>
                      </a:r>
                    </a:p>
                  </a:txBody>
                  <a:tcPr marL="84406" marR="84406"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42605,8</a:t>
                      </a:r>
                    </a:p>
                  </a:txBody>
                  <a:tcPr marL="84406" marR="8440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41755,5</a:t>
                      </a:r>
                    </a:p>
                  </a:txBody>
                  <a:tcPr marL="84406" marR="8440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98,0</a:t>
                      </a:r>
                    </a:p>
                  </a:txBody>
                  <a:tcPr marL="84406" marR="8440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651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 и спорт</a:t>
                      </a:r>
                    </a:p>
                  </a:txBody>
                  <a:tcPr marL="84406" marR="84406"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</a:p>
                  </a:txBody>
                  <a:tcPr marL="84406" marR="8440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353,6</a:t>
                      </a:r>
                    </a:p>
                  </a:txBody>
                  <a:tcPr marL="84406" marR="8440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70,7</a:t>
                      </a:r>
                    </a:p>
                  </a:txBody>
                  <a:tcPr marL="84406" marR="8440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8610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Средства массовой информации</a:t>
                      </a:r>
                    </a:p>
                  </a:txBody>
                  <a:tcPr marL="84406" marR="84406"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405,7</a:t>
                      </a:r>
                    </a:p>
                  </a:txBody>
                  <a:tcPr marL="84406" marR="8440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362,1</a:t>
                      </a:r>
                    </a:p>
                  </a:txBody>
                  <a:tcPr marL="84406" marR="8440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89,3</a:t>
                      </a:r>
                    </a:p>
                  </a:txBody>
                  <a:tcPr marL="84406" marR="8440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59364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Обслуживание государственного и муниципального долга</a:t>
                      </a:r>
                    </a:p>
                  </a:txBody>
                  <a:tcPr marL="84406" marR="84406"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0,4</a:t>
                      </a:r>
                    </a:p>
                  </a:txBody>
                  <a:tcPr marL="84406" marR="8440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0,36</a:t>
                      </a:r>
                    </a:p>
                  </a:txBody>
                  <a:tcPr marL="84406" marR="8440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89,9</a:t>
                      </a:r>
                    </a:p>
                  </a:txBody>
                  <a:tcPr marL="84406" marR="8440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  <p:custDataLst>
      <p:tags r:id="rId1"/>
    </p:custData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17812" y="548680"/>
            <a:ext cx="842493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Georgia" pitchFamily="18" charset="0"/>
                <a:cs typeface="Times New Roman" pitchFamily="18" charset="0"/>
              </a:rPr>
              <a:t>Динамика расходов бюджета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Georgia" pitchFamily="18" charset="0"/>
                <a:cs typeface="Times New Roman" pitchFamily="18" charset="0"/>
              </a:rPr>
              <a:t> Сосьвинского городского  округа(тыс. руб.)</a:t>
            </a:r>
          </a:p>
        </p:txBody>
      </p:sp>
      <p:graphicFrame>
        <p:nvGraphicFramePr>
          <p:cNvPr id="4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82919815"/>
              </p:ext>
            </p:extLst>
          </p:nvPr>
        </p:nvGraphicFramePr>
        <p:xfrm>
          <a:off x="158750" y="1290638"/>
          <a:ext cx="8742363" cy="50688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/>
        </p:nvGraphicFramePr>
        <p:xfrm>
          <a:off x="285720" y="357166"/>
          <a:ext cx="8172400" cy="3096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Трапеция 7"/>
          <p:cNvSpPr/>
          <p:nvPr/>
        </p:nvSpPr>
        <p:spPr>
          <a:xfrm>
            <a:off x="357158" y="2852936"/>
            <a:ext cx="2664296" cy="4005064"/>
          </a:xfrm>
          <a:prstGeom prst="trapezoid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tIns="216000" bIns="1152000" anchor="ctr"/>
          <a:lstStyle/>
          <a:p>
            <a:pPr algn="ctr">
              <a:defRPr/>
            </a:pPr>
            <a:endParaRPr lang="ru-RU" sz="1200" dirty="0"/>
          </a:p>
          <a:p>
            <a:pPr algn="ctr">
              <a:defRPr/>
            </a:pPr>
            <a:endParaRPr lang="ru-RU" sz="1200" dirty="0"/>
          </a:p>
          <a:p>
            <a:pPr algn="ctr">
              <a:defRPr/>
            </a:pP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</a:rPr>
              <a:t>Обеспечение полного и своевременного  поступления</a:t>
            </a:r>
          </a:p>
          <a:p>
            <a:pPr algn="ctr">
              <a:defRPr/>
            </a:pP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</a:rPr>
              <a:t> в бюджет  отдельных видом доходов, </a:t>
            </a:r>
          </a:p>
          <a:p>
            <a:pPr algn="ctr">
              <a:defRPr/>
            </a:pP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</a:rPr>
              <a:t>в первую очередь налогов, сборов, доходов от использования имущества и других обязательных платежей  по каждому источнику </a:t>
            </a:r>
          </a:p>
          <a:p>
            <a:pPr algn="ctr">
              <a:defRPr/>
            </a:pP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</a:rPr>
              <a:t>в соответствии </a:t>
            </a:r>
          </a:p>
          <a:p>
            <a:pPr algn="ctr">
              <a:defRPr/>
            </a:pP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</a:rPr>
              <a:t>с утвержденным бюджетным планом </a:t>
            </a:r>
          </a:p>
        </p:txBody>
      </p:sp>
      <p:sp>
        <p:nvSpPr>
          <p:cNvPr id="13" name="Шестиугольник 12"/>
          <p:cNvSpPr/>
          <p:nvPr/>
        </p:nvSpPr>
        <p:spPr>
          <a:xfrm>
            <a:off x="2843808" y="2924944"/>
            <a:ext cx="2376264" cy="3024336"/>
          </a:xfrm>
          <a:prstGeom prst="hexagon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</a:rPr>
              <a:t>Последовательное финансирование мероприятий, предусмотренных  решением</a:t>
            </a:r>
          </a:p>
          <a:p>
            <a:pPr algn="ctr">
              <a:defRPr/>
            </a:pP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</a:rPr>
              <a:t> о бюджете,  </a:t>
            </a:r>
          </a:p>
          <a:p>
            <a:pPr algn="ctr">
              <a:defRPr/>
            </a:pP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</a:rPr>
              <a:t>в пределах утвержденных сумм, с целью исполнения  принятых муниципальным образованием расходных обязательств</a:t>
            </a:r>
          </a:p>
        </p:txBody>
      </p:sp>
      <p:sp>
        <p:nvSpPr>
          <p:cNvPr id="14" name="Ромб 13"/>
          <p:cNvSpPr/>
          <p:nvPr/>
        </p:nvSpPr>
        <p:spPr>
          <a:xfrm>
            <a:off x="5148064" y="3501008"/>
            <a:ext cx="3024336" cy="2808312"/>
          </a:xfrm>
          <a:prstGeom prst="diamond">
            <a:avLst/>
          </a:prstGeom>
          <a:solidFill>
            <a:schemeClr val="bg2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chemeClr val="tx1"/>
                </a:solidFill>
              </a:rPr>
              <a:t>Является важной формой  контроля над исполнением бюджета</a:t>
            </a:r>
          </a:p>
        </p:txBody>
      </p:sp>
      <p:pic>
        <p:nvPicPr>
          <p:cNvPr id="32781" name="Рисунок 14" descr="9623fbd79ebe1d78530f94d1354617ed-320x220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1846263" cy="126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>
            <a:graphicFrameLocks/>
          </p:cNvGraphicFramePr>
          <p:nvPr/>
        </p:nvGraphicFramePr>
        <p:xfrm>
          <a:off x="257175" y="1214422"/>
          <a:ext cx="8672543" cy="4965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9757" y="285728"/>
            <a:ext cx="9144000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Georgia" pitchFamily="18" charset="0"/>
                <a:cs typeface="Times New Roman" pitchFamily="18" charset="0"/>
              </a:rPr>
              <a:t>Структура расходов бюджета Сосьвинского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Georgia" pitchFamily="18" charset="0"/>
                <a:cs typeface="Times New Roman" pitchFamily="18" charset="0"/>
              </a:rPr>
              <a:t> городского округа в 2018 году  по удельному весу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80920" cy="428628"/>
          </a:xfrm>
          <a:noFill/>
          <a:ln w="254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2000" b="1" i="1" dirty="0">
                <a:latin typeface="Georgia" pitchFamily="18" charset="0"/>
                <a:cs typeface="Times New Roman" panose="02020603050405020304" pitchFamily="18" charset="0"/>
              </a:rPr>
              <a:t>Структура расходов бюджета Сосьвинского городского округа в 2018 году</a:t>
            </a:r>
            <a:br>
              <a:rPr lang="ru-RU" sz="2000" b="1" i="1" dirty="0">
                <a:latin typeface="Georgia" pitchFamily="18" charset="0"/>
                <a:cs typeface="Times New Roman" panose="02020603050405020304" pitchFamily="18" charset="0"/>
              </a:rPr>
            </a:br>
            <a:endParaRPr lang="ru-RU" sz="2000" b="1" i="1" dirty="0">
              <a:latin typeface="Georgia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062065210"/>
              </p:ext>
            </p:extLst>
          </p:nvPr>
        </p:nvGraphicFramePr>
        <p:xfrm>
          <a:off x="1071538" y="714356"/>
          <a:ext cx="6480000" cy="29763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126176"/>
              </p:ext>
            </p:extLst>
          </p:nvPr>
        </p:nvGraphicFramePr>
        <p:xfrm>
          <a:off x="564703" y="3813043"/>
          <a:ext cx="8064897" cy="30356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19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78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26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68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961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5902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4049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01040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</a:p>
                  </a:txBody>
                  <a:tcPr anchor="ctr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Рз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Факт </a:t>
                      </a:r>
                    </a:p>
                    <a:p>
                      <a:pPr algn="ctr"/>
                      <a:r>
                        <a:rPr lang="ru-RU" sz="13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2017 года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 на 2018год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</a:p>
                    <a:p>
                      <a:pPr algn="ctr"/>
                      <a:r>
                        <a:rPr lang="ru-RU" sz="13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2018</a:t>
                      </a:r>
                      <a:r>
                        <a:rPr lang="ru-RU" sz="13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года</a:t>
                      </a:r>
                      <a:r>
                        <a:rPr lang="ru-RU" sz="13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 исполнения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Рост (+),</a:t>
                      </a:r>
                    </a:p>
                    <a:p>
                      <a:pPr algn="ctr"/>
                      <a:r>
                        <a:rPr lang="ru-RU" sz="13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снижение</a:t>
                      </a:r>
                      <a:r>
                        <a:rPr lang="ru-RU" sz="13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(-) </a:t>
                      </a:r>
                    </a:p>
                    <a:p>
                      <a:pPr algn="ctr"/>
                      <a:r>
                        <a:rPr lang="ru-RU" sz="13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 2017 году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Общегосударственные вопросы</a:t>
                      </a:r>
                    </a:p>
                  </a:txBody>
                  <a:tcPr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2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6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94108,9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108047,7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106191,5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98,3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+12082,6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Национальная экономика</a:t>
                      </a:r>
                    </a:p>
                  </a:txBody>
                  <a:tcPr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44936,9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29651,5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21797,1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73,7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-23139,8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7588">
                <a:tc>
                  <a:txBody>
                    <a:bodyPr/>
                    <a:lstStyle/>
                    <a:p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 хозяйство</a:t>
                      </a:r>
                    </a:p>
                  </a:txBody>
                  <a:tcPr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24787,6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36755,1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28497,4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77,5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+3709,8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Образование</a:t>
                      </a:r>
                    </a:p>
                  </a:txBody>
                  <a:tcPr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303148,8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326586,8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320082,8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98,0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+16934,0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Культура</a:t>
                      </a:r>
                    </a:p>
                  </a:txBody>
                  <a:tcPr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76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37634,2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45891,9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43683,7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95,2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+6049,5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Социальная политика</a:t>
                      </a:r>
                    </a:p>
                  </a:txBody>
                  <a:tcPr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39524,0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42605,8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41755,5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98,0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+2231,5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 и спорт</a:t>
                      </a:r>
                    </a:p>
                  </a:txBody>
                  <a:tcPr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660,5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353,6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70,7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-306,9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1948">
                <a:tc>
                  <a:txBody>
                    <a:bodyPr/>
                    <a:lstStyle/>
                    <a:p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Другие расходы (03, 06,13)</a:t>
                      </a:r>
                    </a:p>
                  </a:txBody>
                  <a:tcPr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842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9149,8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9761,6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9276,2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95,0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+126,4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7740352" y="3429000"/>
            <a:ext cx="1008112" cy="3840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r" defTabSz="914265"/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млн. руб</a:t>
            </a:r>
            <a:r>
              <a:rPr lang="ru-RU" sz="1200" dirty="0">
                <a:solidFill>
                  <a:prstClr val="black"/>
                </a:solidFill>
                <a:latin typeface="Arial Narrow" panose="020B0606020202030204" pitchFamily="34" charset="0"/>
              </a:rPr>
              <a:t>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555662" y="836712"/>
            <a:ext cx="1490464" cy="20162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 defTabSz="914265"/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Всего расходов за 2018 год –</a:t>
            </a:r>
          </a:p>
          <a:p>
            <a:pPr algn="ctr" defTabSz="914265"/>
            <a:r>
              <a:rPr lang="ru-RU" sz="2000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571,6</a:t>
            </a:r>
          </a:p>
          <a:p>
            <a:pPr algn="ctr" defTabSz="914265"/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млн. руб.</a:t>
            </a:r>
          </a:p>
          <a:p>
            <a:pPr algn="ctr" defTabSz="914265"/>
            <a:endParaRPr lang="ru-RU" sz="14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11952" y="6589861"/>
            <a:ext cx="432048" cy="268139"/>
          </a:xfrm>
        </p:spPr>
        <p:txBody>
          <a:bodyPr/>
          <a:lstStyle/>
          <a:p>
            <a:r>
              <a:rPr lang="ru-RU" b="1" dirty="0">
                <a:solidFill>
                  <a:prstClr val="black"/>
                </a:solidFill>
                <a:latin typeface="Arial Narrow" panose="020B0606020202030204" pitchFamily="34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80777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2844" y="1571612"/>
          <a:ext cx="8715436" cy="5143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857250" y="357188"/>
            <a:ext cx="8286750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2000" i="1" dirty="0">
                <a:effectLst/>
              </a:rPr>
              <a:t>Исполнение бюджета по расходам за 2018 год по разделам бюджетной классификации расходов, в %</a:t>
            </a:r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одержимое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7272052"/>
              </p:ext>
            </p:extLst>
          </p:nvPr>
        </p:nvGraphicFramePr>
        <p:xfrm>
          <a:off x="285720" y="928670"/>
          <a:ext cx="8543956" cy="5429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00063" y="-142900"/>
            <a:ext cx="8643937" cy="928685"/>
          </a:xfr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br>
              <a:rPr lang="ru-RU" sz="1600" dirty="0">
                <a:effectLst/>
                <a:cs typeface="Times New Roman" pitchFamily="18" charset="0"/>
              </a:rPr>
            </a:br>
            <a:br>
              <a:rPr lang="ru-RU" sz="1600" dirty="0">
                <a:effectLst/>
                <a:cs typeface="Times New Roman" pitchFamily="18" charset="0"/>
              </a:rPr>
            </a:br>
            <a:r>
              <a:rPr lang="ru-RU" sz="1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Расходы в области дорожного хозяйства, </a:t>
            </a:r>
            <a:br>
              <a:rPr lang="ru-RU" sz="1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r>
              <a:rPr lang="ru-RU" sz="1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произведенные в 2018 году</a:t>
            </a:r>
          </a:p>
        </p:txBody>
      </p:sp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571480"/>
          <a:ext cx="9144000" cy="5715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 rot="10800000" flipV="1">
            <a:off x="0" y="-157507"/>
            <a:ext cx="9144000" cy="70788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i="1" dirty="0">
                <a:effectLst/>
              </a:rPr>
              <a:t>Расходы на жилищно – коммунальное хозяйство</a:t>
            </a:r>
            <a:br>
              <a:rPr lang="ru-RU" sz="2000" i="1" dirty="0">
                <a:effectLst/>
              </a:rPr>
            </a:br>
            <a:r>
              <a:rPr lang="ru-RU" sz="2000" i="1" dirty="0">
                <a:effectLst/>
              </a:rPr>
              <a:t> в 2018 году</a:t>
            </a: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5500702"/>
            <a:ext cx="78581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</a:p>
          <a:p>
            <a:pPr algn="ctr"/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</a:t>
            </a:r>
          </a:p>
          <a:p>
            <a:pPr algn="ctr"/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Расходы на 1 жителя в 2018 году – 2,1 тысяч  рублей</a:t>
            </a:r>
          </a:p>
        </p:txBody>
      </p:sp>
      <p:graphicFrame>
        <p:nvGraphicFramePr>
          <p:cNvPr id="7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7065763"/>
              </p:ext>
            </p:extLst>
          </p:nvPr>
        </p:nvGraphicFramePr>
        <p:xfrm>
          <a:off x="0" y="571480"/>
          <a:ext cx="9144000" cy="5867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00166" y="571480"/>
            <a:ext cx="642942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600" b="1" dirty="0"/>
              <a:t>Мероприятия в области</a:t>
            </a:r>
          </a:p>
          <a:p>
            <a:pPr lvl="0" algn="ctr"/>
            <a:r>
              <a:rPr lang="ru-RU" sz="1600" b="1" dirty="0"/>
              <a:t> жилищного хозяйства  </a:t>
            </a:r>
          </a:p>
          <a:p>
            <a:pPr lvl="0" algn="ctr"/>
            <a:endParaRPr lang="ru-RU" sz="1600" b="1" dirty="0"/>
          </a:p>
          <a:p>
            <a:pPr lvl="1" algn="ctr"/>
            <a:endParaRPr lang="ru-RU" sz="1600" b="1" dirty="0"/>
          </a:p>
          <a:p>
            <a:pPr lvl="1" algn="ctr"/>
            <a:endParaRPr lang="ru-RU" sz="1600" b="1" dirty="0"/>
          </a:p>
          <a:p>
            <a:pPr lvl="1" algn="ctr"/>
            <a:endParaRPr lang="ru-RU" sz="1600" b="1" dirty="0"/>
          </a:p>
          <a:p>
            <a:pPr lvl="1" algn="ctr"/>
            <a:endParaRPr lang="ru-RU" sz="1600" b="1" dirty="0"/>
          </a:p>
          <a:p>
            <a:pPr lvl="1" algn="ctr"/>
            <a:endParaRPr lang="ru-RU" sz="1600" b="1" dirty="0"/>
          </a:p>
          <a:p>
            <a:pPr lvl="1" algn="ctr"/>
            <a:endParaRPr lang="ru-RU" sz="1600" b="1" dirty="0"/>
          </a:p>
          <a:p>
            <a:pPr lvl="1" algn="ctr"/>
            <a:endParaRPr lang="ru-RU" sz="1600" b="1" dirty="0"/>
          </a:p>
          <a:p>
            <a:pPr lvl="1" algn="ctr"/>
            <a:endParaRPr lang="ru-RU" sz="1600" b="1" dirty="0"/>
          </a:p>
          <a:p>
            <a:pPr lvl="1" algn="ctr"/>
            <a:endParaRPr lang="ru-RU" sz="1600" b="1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500034" y="0"/>
            <a:ext cx="8286750" cy="1143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1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Исполнение бюджета по расходам за 2018 год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i="1" dirty="0"/>
              <a:t>ЖИЛИЩНОЕ ХОЗЯЙСТВО</a:t>
            </a:r>
            <a:endParaRPr kumimoji="0" lang="ru-RU" sz="2000" b="1" i="1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6427690"/>
              </p:ext>
            </p:extLst>
          </p:nvPr>
        </p:nvGraphicFramePr>
        <p:xfrm>
          <a:off x="500034" y="1142984"/>
          <a:ext cx="8186766" cy="5286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одержимое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7454424"/>
              </p:ext>
            </p:extLst>
          </p:nvPr>
        </p:nvGraphicFramePr>
        <p:xfrm>
          <a:off x="0" y="1285860"/>
          <a:ext cx="8929718" cy="55721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>
          <a:xfrm>
            <a:off x="500034" y="142852"/>
            <a:ext cx="8183880" cy="111269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1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Исполнение бюджета по расходам за 2018 год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i="1" dirty="0"/>
              <a:t>КОММУНАЛЬНОЕ ХОЗЯЙСТВО</a:t>
            </a:r>
            <a:endParaRPr kumimoji="0" lang="ru-RU" sz="2000" b="1" i="1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одержимое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2234956"/>
              </p:ext>
            </p:extLst>
          </p:nvPr>
        </p:nvGraphicFramePr>
        <p:xfrm>
          <a:off x="285720" y="1428736"/>
          <a:ext cx="8543956" cy="5429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>
          <a:xfrm>
            <a:off x="500034" y="142852"/>
            <a:ext cx="8183880" cy="111269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1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Исполнение бюджета по расходам за 2018 год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1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БЛАГОУСТРОЙСТВО</a:t>
            </a:r>
          </a:p>
        </p:txBody>
      </p:sp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0" y="1428736"/>
          <a:ext cx="8786874" cy="5143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71500" y="0"/>
            <a:ext cx="8572500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2000" i="1" dirty="0">
                <a:effectLst/>
                <a:latin typeface="+mn-lt"/>
                <a:cs typeface="Times New Roman" pitchFamily="18" charset="0"/>
              </a:rPr>
              <a:t>Структура расходов бюджета Сосьвинского городского округа  в сфере образования, в</a:t>
            </a:r>
            <a:r>
              <a:rPr lang="ru-RU" sz="2000" i="1" dirty="0">
                <a:effectLst/>
                <a:latin typeface="+mn-lt"/>
              </a:rPr>
              <a:t> %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928662" y="5715016"/>
            <a:ext cx="7143800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1" algn="ctr"/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lvl="1" algn="ctr"/>
            <a:r>
              <a:rPr lang="ru-RU" sz="1600" b="1" i="1" dirty="0">
                <a:solidFill>
                  <a:schemeClr val="tx1"/>
                </a:solidFill>
                <a:cs typeface="Times New Roman" pitchFamily="18" charset="0"/>
              </a:rPr>
              <a:t>Р</a:t>
            </a:r>
            <a:r>
              <a:rPr lang="ru-RU" b="1" i="1" dirty="0">
                <a:solidFill>
                  <a:schemeClr val="tx1"/>
                </a:solidFill>
                <a:cs typeface="Times New Roman" pitchFamily="18" charset="0"/>
              </a:rPr>
              <a:t>асходы на 1 жителя в 2018 году – 23,0 тысяч рублей</a:t>
            </a:r>
          </a:p>
        </p:txBody>
      </p:sp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17040" y="0"/>
            <a:ext cx="9361040" cy="714356"/>
          </a:xfrm>
          <a:noFill/>
          <a:ln>
            <a:noFill/>
          </a:ln>
          <a:effectLst>
            <a:reflection blurRad="6350" stA="52000" endA="300" endPos="35000" dir="5400000" sy="-100000" algn="bl" rotWithShape="0"/>
          </a:effectLst>
        </p:spPr>
        <p:txBody>
          <a:bodyPr>
            <a:noAutofit/>
          </a:bodyPr>
          <a:lstStyle/>
          <a:p>
            <a:pPr algn="ctr"/>
            <a:r>
              <a:rPr lang="ru-RU" sz="2000" i="1" dirty="0">
                <a:latin typeface="+mn-lt"/>
              </a:rPr>
              <a:t>Расходы бюджета Сосьвинского городского округа на  образование </a:t>
            </a:r>
            <a:r>
              <a:rPr lang="ru-RU" sz="2000" i="1" cap="none" dirty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в 2018 году </a:t>
            </a:r>
            <a:endParaRPr lang="ru-RU" sz="2000" i="1" cap="small" dirty="0">
              <a:latin typeface="+mn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884368" y="332656"/>
            <a:ext cx="1196176" cy="4080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9614373"/>
              </p:ext>
            </p:extLst>
          </p:nvPr>
        </p:nvGraphicFramePr>
        <p:xfrm>
          <a:off x="0" y="3786190"/>
          <a:ext cx="8929718" cy="330554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6642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678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3479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1451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680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«Образование»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Факт </a:t>
                      </a:r>
                    </a:p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2017 года,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тысяч. руб.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на 2018 год,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тысяч руб.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Факт </a:t>
                      </a:r>
                    </a:p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2018 года,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тысяч. руб.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% исполнения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Рост (+),</a:t>
                      </a:r>
                    </a:p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снижение</a:t>
                      </a:r>
                      <a:r>
                        <a:rPr lang="ru-RU" sz="14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(-)</a:t>
                      </a:r>
                    </a:p>
                    <a:p>
                      <a:pPr algn="ctr"/>
                      <a:r>
                        <a:rPr lang="ru-RU" sz="14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 2017 году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90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Дошкольное образование</a:t>
                      </a:r>
                    </a:p>
                  </a:txBody>
                  <a:tcPr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84403,2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82281,2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80143,3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97,4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-4259,9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dirty="0">
                          <a:solidFill>
                            <a:schemeClr val="dk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Общее</a:t>
                      </a:r>
                      <a:r>
                        <a:rPr lang="ru-RU" sz="1400" b="0" i="0" baseline="0" dirty="0">
                          <a:solidFill>
                            <a:schemeClr val="dk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образование</a:t>
                      </a:r>
                      <a:endParaRPr lang="ru-RU" sz="1400" b="0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164127,7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180039,2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177112,2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98,4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+12984,5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Дополнительное</a:t>
                      </a:r>
                      <a:r>
                        <a:rPr lang="ru-RU" sz="1400" b="0" i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образование детей</a:t>
                      </a:r>
                      <a:endParaRPr lang="ru-RU" sz="1400" b="0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43229,1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51455,4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50625,7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98,4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+7396,6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90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dirty="0">
                          <a:latin typeface="Times New Roman" pitchFamily="18" charset="0"/>
                          <a:cs typeface="Times New Roman" pitchFamily="18" charset="0"/>
                        </a:rPr>
                        <a:t>Молодежная политика</a:t>
                      </a:r>
                      <a:r>
                        <a:rPr lang="ru-RU" sz="1400" b="0" i="0" baseline="0" dirty="0">
                          <a:latin typeface="Times New Roman" pitchFamily="18" charset="0"/>
                          <a:cs typeface="Times New Roman" pitchFamily="18" charset="0"/>
                        </a:rPr>
                        <a:t> и оздоровление детей</a:t>
                      </a:r>
                      <a:endParaRPr lang="ru-RU" sz="1400" b="0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6007,6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6938,6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6558,7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94,5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+551,1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922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dirty="0"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образования</a:t>
                      </a:r>
                      <a:endParaRPr lang="ru-RU" sz="1400" b="0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5381,2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5872,3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5642,9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96,1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+261,7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9089">
                <a:tc>
                  <a:txBody>
                    <a:bodyPr/>
                    <a:lstStyle/>
                    <a:p>
                      <a:r>
                        <a:rPr lang="ru-RU" sz="1400" b="1" i="0" dirty="0"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lang="ru-RU" sz="1400" b="1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303148,8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326586,8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320082,8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98,0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+16934,0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2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11952" y="6589861"/>
            <a:ext cx="432048" cy="268139"/>
          </a:xfrm>
        </p:spPr>
        <p:txBody>
          <a:bodyPr/>
          <a:lstStyle/>
          <a:p>
            <a:r>
              <a:rPr lang="ru-RU" b="1" dirty="0">
                <a:solidFill>
                  <a:prstClr val="black"/>
                </a:solidFill>
                <a:latin typeface="Arial Narrow" panose="020B0606020202030204" pitchFamily="34" charset="0"/>
              </a:rPr>
              <a:t>10</a:t>
            </a:r>
          </a:p>
        </p:txBody>
      </p:sp>
      <p:pic>
        <p:nvPicPr>
          <p:cNvPr id="13" name="Picture 82" descr="http://static.fulledu.ru/article/imageOriginal/0/1096/1461609341-ucheniki-rossiyskih-shkol-rasskazali-o-vspomogatelnyh-tehnologiyah-v-uchebnom-process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857232"/>
            <a:ext cx="3168352" cy="2976331"/>
          </a:xfrm>
          <a:prstGeom prst="rect">
            <a:avLst/>
          </a:prstGeom>
          <a:noFill/>
          <a:ln w="508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1363758639"/>
              </p:ext>
            </p:extLst>
          </p:nvPr>
        </p:nvGraphicFramePr>
        <p:xfrm>
          <a:off x="3851919" y="740702"/>
          <a:ext cx="5040561" cy="30723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93720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adm-ussuriisk.ru/uploads/posts/2015-08/1439939849_osnovnye_ponyatiya_i_terminy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357298"/>
            <a:ext cx="3786214" cy="211434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857250" y="214313"/>
            <a:ext cx="8286750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2000" i="1" dirty="0">
                <a:effectLst/>
              </a:rPr>
              <a:t>Контактная информация о Финансовом управлении администрации Сосьвинского городского округа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000496" y="1285860"/>
            <a:ext cx="4714908" cy="207170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«Бюджет для граждан об исполнении бюджета Сосьвинского городского округа за 2018 год»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доступной для широкого круга пользователей форме раскрывает информацию об исполнении  бюджета за 2018 год.</a:t>
            </a:r>
          </a:p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Разработчиком презентации 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«Бюджет  для граждан»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является Финансовое управление администрации</a:t>
            </a:r>
          </a:p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Сосьвинского городского округа</a:t>
            </a:r>
          </a:p>
          <a:p>
            <a:pPr algn="just"/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428596" y="3382960"/>
          <a:ext cx="8286808" cy="2987851"/>
        </p:xfrm>
        <a:graphic>
          <a:graphicData uri="http://schemas.openxmlformats.org/drawingml/2006/table">
            <a:tbl>
              <a:tblPr/>
              <a:tblGrid>
                <a:gridCol w="41078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789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4504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Контактная информация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8B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19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Начальник  финансового управления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DA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Панченко Людмила Викторовна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DA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14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Адрес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E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ул. Л.Толстого, 9а, г. Серов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E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19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Телефон, факс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DA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6-95-49, 6-95-08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DA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19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Адрес электронной почты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E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budsosva@mail</a:t>
                      </a: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ru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E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00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Режим работы 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DA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с 8-00 до 12-00, 13-00 до 17-15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выходные дни – суббота, воскресенье                                                             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                            </a:t>
                      </a: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              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DA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Картинки по запросу фото сосьв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78" y="2571750"/>
            <a:ext cx="5715000" cy="4286250"/>
          </a:xfrm>
          <a:prstGeom prst="rect">
            <a:avLst/>
          </a:prstGeom>
          <a:noFill/>
        </p:spPr>
      </p:pic>
      <p:graphicFrame>
        <p:nvGraphicFramePr>
          <p:cNvPr id="7" name="Содержимое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9438510"/>
              </p:ext>
            </p:extLst>
          </p:nvPr>
        </p:nvGraphicFramePr>
        <p:xfrm>
          <a:off x="0" y="2285993"/>
          <a:ext cx="9144000" cy="66017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90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493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12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44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57344"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Наименование показателя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Предусмотрено,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ru-RU" sz="1600" baseline="0" dirty="0">
                          <a:solidFill>
                            <a:schemeClr val="tx1"/>
                          </a:solidFill>
                        </a:rPr>
                        <a:t> тысяч рублей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Исполнено , </a:t>
                      </a:r>
                    </a:p>
                    <a:p>
                      <a:pPr algn="ctr"/>
                      <a:r>
                        <a:rPr lang="ru-RU" sz="1600" baseline="0" dirty="0">
                          <a:solidFill>
                            <a:schemeClr val="tx1"/>
                          </a:solidFill>
                        </a:rPr>
                        <a:t>тысяч рублей 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% исполнения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8605">
                <a:tc>
                  <a:txBody>
                    <a:bodyPr/>
                    <a:lstStyle/>
                    <a:p>
                      <a:r>
                        <a:rPr lang="ru-RU" i="1" dirty="0"/>
                        <a:t>Организация</a:t>
                      </a:r>
                      <a:r>
                        <a:rPr lang="ru-RU" i="1" baseline="0" dirty="0"/>
                        <a:t> культурно- досуговой деятельности</a:t>
                      </a:r>
                      <a:endParaRPr lang="ru-RU" i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30 760,8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29 960,8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97,4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3886">
                <a:tc>
                  <a:txBody>
                    <a:bodyPr/>
                    <a:lstStyle/>
                    <a:p>
                      <a:r>
                        <a:rPr lang="ru-RU" i="1" dirty="0"/>
                        <a:t>Развитие</a:t>
                      </a:r>
                      <a:r>
                        <a:rPr lang="ru-RU" i="1" baseline="0" dirty="0"/>
                        <a:t> системы библиотечного обслуживания</a:t>
                      </a:r>
                      <a:endParaRPr lang="ru-RU" i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8780,1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8769,8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99,1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1685">
                <a:tc>
                  <a:txBody>
                    <a:bodyPr/>
                    <a:lstStyle/>
                    <a:p>
                      <a:r>
                        <a:rPr kumimoji="0" lang="ru-RU" sz="1800" i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Реализация мероприятий по укреплению материально-технической базы учреждений культуры</a:t>
                      </a:r>
                      <a:endParaRPr lang="ru-RU" i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1 556,5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1 016,3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65,3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81685">
                <a:tc>
                  <a:txBody>
                    <a:bodyPr/>
                    <a:lstStyle/>
                    <a:p>
                      <a:r>
                        <a:rPr kumimoji="0" lang="ru-RU" sz="1800" i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Организация и проведение культурно-массовых мероприятий</a:t>
                      </a:r>
                      <a:endParaRPr lang="ru-RU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325,0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309,5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95,2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80102">
                <a:tc gridSpan="4">
                  <a:txBody>
                    <a:bodyPr/>
                    <a:lstStyle/>
                    <a:p>
                      <a:pPr algn="ctr"/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000" b="1" dirty="0">
                          <a:latin typeface="Times New Roman" pitchFamily="18" charset="0"/>
                          <a:cs typeface="Times New Roman" pitchFamily="18" charset="0"/>
                        </a:rPr>
                        <a:t>Расходы на 1 жителя  в  2018 году</a:t>
                      </a:r>
                      <a:r>
                        <a:rPr lang="ru-RU" sz="20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-   3,1</a:t>
                      </a:r>
                      <a:r>
                        <a:rPr lang="ru-RU" sz="2000" b="1" dirty="0">
                          <a:latin typeface="Times New Roman" pitchFamily="18" charset="0"/>
                          <a:cs typeface="Times New Roman" pitchFamily="18" charset="0"/>
                        </a:rPr>
                        <a:t> тысяч  рублей</a:t>
                      </a:r>
                      <a:endParaRPr lang="ru-RU" sz="2000" dirty="0"/>
                    </a:p>
                    <a:p>
                      <a:pPr algn="ctr"/>
                      <a:endParaRPr lang="ru-RU" sz="2000" dirty="0"/>
                    </a:p>
                    <a:p>
                      <a:pPr algn="ctr"/>
                      <a:endParaRPr lang="ru-RU" dirty="0"/>
                    </a:p>
                    <a:p>
                      <a:pPr algn="ctr"/>
                      <a:endParaRPr lang="ru-RU" dirty="0"/>
                    </a:p>
                    <a:p>
                      <a:pPr algn="ctr"/>
                      <a:endParaRPr lang="ru-RU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457575" y="0"/>
            <a:ext cx="5686425" cy="221456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2000" i="1" dirty="0">
                <a:solidFill>
                  <a:schemeClr val="tx1"/>
                </a:solidFill>
                <a:effectLst/>
              </a:rPr>
              <a:t>Расходы, произведенные</a:t>
            </a:r>
            <a:br>
              <a:rPr lang="ru-RU" sz="2000" i="1" dirty="0">
                <a:solidFill>
                  <a:schemeClr val="tx1"/>
                </a:solidFill>
                <a:effectLst/>
              </a:rPr>
            </a:br>
            <a:r>
              <a:rPr lang="ru-RU" sz="2000" i="1" dirty="0">
                <a:solidFill>
                  <a:schemeClr val="tx1"/>
                </a:solidFill>
                <a:effectLst/>
              </a:rPr>
              <a:t>в области  культуры  в 2018 году</a:t>
            </a:r>
            <a:br>
              <a:rPr lang="ru-RU" sz="2000" i="1" dirty="0">
                <a:effectLst/>
              </a:rPr>
            </a:br>
            <a:endParaRPr lang="ru-RU" sz="2000" i="1" dirty="0">
              <a:effectLst/>
            </a:endParaRPr>
          </a:p>
        </p:txBody>
      </p:sp>
      <p:pic>
        <p:nvPicPr>
          <p:cNvPr id="6" name="Picture 10" descr="http://xn----7sbbh1bgxnlbfkc8ji.xn--p1ai/images/dk15/Gddc4a2aa2eab1b241df13231ca0ed10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0"/>
            <a:ext cx="3319434" cy="2357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2072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Расходы на 1 жителя  в  2018 году – 3,0  тысяч  рублей</a:t>
            </a:r>
            <a:endParaRPr lang="ru-RU" sz="2000" dirty="0"/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2000" i="1" dirty="0">
                <a:effectLst/>
              </a:rPr>
              <a:t>Расходы на социальную политику, </a:t>
            </a:r>
            <a:br>
              <a:rPr lang="ru-RU" sz="2000" i="1" dirty="0">
                <a:effectLst/>
              </a:rPr>
            </a:br>
            <a:r>
              <a:rPr lang="ru-RU" sz="2000" i="1" dirty="0">
                <a:effectLst/>
              </a:rPr>
              <a:t>произведенные в 2018 году, в процентах </a:t>
            </a: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571472" y="1142984"/>
          <a:ext cx="8286808" cy="4429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500175"/>
            <a:ext cx="3643306" cy="4572032"/>
          </a:xfrm>
        </p:spPr>
        <p:txBody>
          <a:bodyPr>
            <a:normAutofit fontScale="55000" lnSpcReduction="20000"/>
          </a:bodyPr>
          <a:lstStyle/>
          <a:p>
            <a:pPr algn="ctr">
              <a:buNone/>
            </a:pPr>
            <a:endParaRPr lang="ru-RU" sz="1400" b="1" u="sng" dirty="0">
              <a:solidFill>
                <a:schemeClr val="tx2"/>
              </a:solidFill>
            </a:endParaRPr>
          </a:p>
          <a:p>
            <a:pPr algn="ctr">
              <a:buNone/>
            </a:pPr>
            <a:endParaRPr lang="ru-RU" sz="1400" b="1" u="sng" dirty="0">
              <a:solidFill>
                <a:schemeClr val="tx2"/>
              </a:solidFill>
            </a:endParaRPr>
          </a:p>
          <a:p>
            <a:pPr algn="ctr">
              <a:buNone/>
            </a:pPr>
            <a:endParaRPr lang="ru-RU" sz="1400" b="1" u="sng" dirty="0">
              <a:solidFill>
                <a:schemeClr val="tx2"/>
              </a:solidFill>
            </a:endParaRPr>
          </a:p>
          <a:p>
            <a:pPr algn="ctr">
              <a:buNone/>
            </a:pPr>
            <a:endParaRPr lang="ru-RU" sz="1400" b="1" u="sng" dirty="0">
              <a:solidFill>
                <a:schemeClr val="tx2"/>
              </a:solidFill>
            </a:endParaRPr>
          </a:p>
          <a:p>
            <a:pPr algn="ctr">
              <a:buNone/>
            </a:pPr>
            <a:endParaRPr lang="ru-RU" sz="1400" b="1" u="sng" dirty="0">
              <a:solidFill>
                <a:schemeClr val="tx2"/>
              </a:solidFill>
            </a:endParaRPr>
          </a:p>
          <a:p>
            <a:pPr algn="ctr">
              <a:buNone/>
            </a:pPr>
            <a:endParaRPr lang="ru-RU" sz="1400" b="1" u="sng" dirty="0">
              <a:solidFill>
                <a:schemeClr val="tx2"/>
              </a:solidFill>
            </a:endParaRPr>
          </a:p>
          <a:p>
            <a:pPr algn="ctr">
              <a:buNone/>
            </a:pPr>
            <a:endParaRPr lang="ru-RU" sz="1400" b="1" u="sng" dirty="0">
              <a:solidFill>
                <a:schemeClr val="tx2"/>
              </a:solidFill>
            </a:endParaRPr>
          </a:p>
          <a:p>
            <a:pPr algn="ctr">
              <a:buNone/>
            </a:pPr>
            <a:endParaRPr lang="ru-RU" sz="1400" b="1" u="sng" dirty="0">
              <a:solidFill>
                <a:schemeClr val="tx2"/>
              </a:solidFill>
            </a:endParaRPr>
          </a:p>
          <a:p>
            <a:pPr algn="ctr">
              <a:buNone/>
            </a:pPr>
            <a:endParaRPr lang="ru-RU" sz="1400" b="1" u="sng" dirty="0">
              <a:solidFill>
                <a:schemeClr val="tx2"/>
              </a:solidFill>
            </a:endParaRPr>
          </a:p>
          <a:p>
            <a:pPr algn="ctr">
              <a:buNone/>
            </a:pPr>
            <a:endParaRPr lang="ru-RU" sz="1400" b="1" u="sng" dirty="0">
              <a:solidFill>
                <a:schemeClr val="tx2"/>
              </a:solidFill>
            </a:endParaRPr>
          </a:p>
          <a:p>
            <a:pPr marL="174625" indent="-38100" algn="ctr">
              <a:buNone/>
            </a:pPr>
            <a:endParaRPr lang="ru-RU" sz="1400" u="sng" dirty="0">
              <a:solidFill>
                <a:schemeClr val="tx2"/>
              </a:solidFill>
            </a:endParaRPr>
          </a:p>
          <a:p>
            <a:pPr marL="174625" indent="-38100" algn="ctr">
              <a:buNone/>
            </a:pPr>
            <a:endParaRPr lang="ru-RU" sz="1400" u="sng" dirty="0">
              <a:solidFill>
                <a:schemeClr val="tx2"/>
              </a:solidFill>
            </a:endParaRPr>
          </a:p>
          <a:p>
            <a:endParaRPr lang="ru-RU" dirty="0"/>
          </a:p>
          <a:p>
            <a:pPr algn="ctr">
              <a:buNone/>
            </a:pPr>
            <a:r>
              <a:rPr lang="ru-RU" b="1" u="sng" dirty="0">
                <a:solidFill>
                  <a:schemeClr val="tx2"/>
                </a:solidFill>
              </a:rPr>
              <a:t>Публичные нормативные</a:t>
            </a:r>
          </a:p>
          <a:p>
            <a:pPr marL="174625" indent="-38100" algn="ctr">
              <a:buNone/>
            </a:pPr>
            <a:r>
              <a:rPr lang="ru-RU" b="1" u="sng" dirty="0">
                <a:solidFill>
                  <a:schemeClr val="tx2"/>
                </a:solidFill>
              </a:rPr>
              <a:t>расходные обязательства</a:t>
            </a:r>
            <a:r>
              <a:rPr lang="ru-RU" b="1" dirty="0">
                <a:solidFill>
                  <a:schemeClr val="tx2"/>
                </a:solidFill>
              </a:rPr>
              <a:t> - </a:t>
            </a:r>
            <a:r>
              <a:rPr lang="ru-RU" dirty="0">
                <a:solidFill>
                  <a:schemeClr val="tx2"/>
                </a:solidFill>
              </a:rPr>
              <a:t>публичные обязательства перед физическим лицом, подлежащие исполнению в денежной форме в установленном соответствующим законом, иным нормативным правовым актом размере или имеющие установленный порядок его индексации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2"/>
          </p:nvPr>
        </p:nvGraphicFramePr>
        <p:xfrm>
          <a:off x="3571868" y="1428736"/>
          <a:ext cx="5143536" cy="43467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005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30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2713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Публичное нормативное обязательство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Исполнено</a:t>
                      </a:r>
                    </a:p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(тыс.</a:t>
                      </a:r>
                      <a:r>
                        <a:rPr lang="ru-RU" sz="1400" baseline="0" dirty="0">
                          <a:solidFill>
                            <a:schemeClr val="tx1"/>
                          </a:solidFill>
                        </a:rPr>
                        <a:t> руб.)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7375">
                <a:tc>
                  <a:txBody>
                    <a:bodyPr/>
                    <a:lstStyle/>
                    <a:p>
                      <a:r>
                        <a:rPr lang="ru-RU" sz="1400" dirty="0"/>
                        <a:t>Компенсация</a:t>
                      </a:r>
                      <a:r>
                        <a:rPr lang="ru-RU" sz="1400" baseline="0" dirty="0"/>
                        <a:t> отдельным категориям граждан оплаты взноса  на капитальный ремонт общего имущества в многоквартирном доме</a:t>
                      </a:r>
                      <a:endParaRPr lang="ru-RU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aseline="0" dirty="0"/>
                        <a:t>20,0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3436">
                <a:tc>
                  <a:txBody>
                    <a:bodyPr/>
                    <a:lstStyle/>
                    <a:p>
                      <a:r>
                        <a:rPr lang="ru-RU" sz="1400" baseline="0" dirty="0"/>
                        <a:t>- к</a:t>
                      </a:r>
                      <a:r>
                        <a:rPr kumimoji="0" lang="ru-RU" sz="14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омпенсация  расходов  на оплату жилого помещения и коммунальных услуг</a:t>
                      </a:r>
                      <a:endParaRPr lang="ru-RU" sz="1400" baseline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aseline="0" dirty="0"/>
                        <a:t>3830,2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7308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-п</a:t>
                      </a:r>
                      <a:r>
                        <a:rPr kumimoji="0" lang="ru-RU" sz="14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редоставление мер социальной поддержки 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 оплате жилого помещения и коммунальных услуг</a:t>
                      </a:r>
                    </a:p>
                    <a:p>
                      <a:r>
                        <a:rPr lang="ru-RU" sz="1400" dirty="0"/>
                        <a:t>- предоставление</a:t>
                      </a:r>
                      <a:r>
                        <a:rPr lang="ru-RU" sz="1400" baseline="0" dirty="0"/>
                        <a:t> </a:t>
                      </a:r>
                      <a:r>
                        <a:rPr kumimoji="0" lang="ru-R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субсидии на оплату жилого помещения и коммунальных услуг</a:t>
                      </a:r>
                      <a:endParaRPr lang="ru-RU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aseline="0" dirty="0"/>
                        <a:t>26800,0</a:t>
                      </a:r>
                    </a:p>
                    <a:p>
                      <a:pPr algn="ctr"/>
                      <a:endParaRPr lang="ru-RU" sz="1400" baseline="0" dirty="0"/>
                    </a:p>
                    <a:p>
                      <a:pPr algn="ctr"/>
                      <a:endParaRPr lang="ru-RU" sz="1400" baseline="0" dirty="0"/>
                    </a:p>
                    <a:p>
                      <a:pPr algn="ctr"/>
                      <a:endParaRPr lang="ru-RU" sz="1400" baseline="0" dirty="0"/>
                    </a:p>
                    <a:p>
                      <a:pPr algn="ctr"/>
                      <a:r>
                        <a:rPr lang="ru-RU" sz="1400" baseline="0" dirty="0"/>
                        <a:t>3924,9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4962">
                <a:tc>
                  <a:txBody>
                    <a:bodyPr/>
                    <a:lstStyle/>
                    <a:p>
                      <a:r>
                        <a:rPr lang="ru-RU" sz="1400" b="1" dirty="0"/>
                        <a:t>ВСЕГО</a:t>
                      </a:r>
                      <a:r>
                        <a:rPr lang="ru-RU" sz="1400" b="1" baseline="0" dirty="0"/>
                        <a:t> РАСХОДОВ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baseline="0" dirty="0"/>
                        <a:t>34575,1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0"/>
            <a:ext cx="8286808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2000" i="1" dirty="0">
                <a:effectLst/>
              </a:rPr>
              <a:t>Исполнение публичных  нормативных обязательств</a:t>
            </a:r>
          </a:p>
        </p:txBody>
      </p:sp>
      <p:sp>
        <p:nvSpPr>
          <p:cNvPr id="58372" name="AutoShape 4" descr="https://img3.eadaily.com/r650x400/o/aa2/f0020fb2e97f880d7e98020d77ea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7346" name="AutoShape 2" descr="Картинки по запросу публично нормативные обязательств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734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214422"/>
            <a:ext cx="3226957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4191000" y="4381500"/>
            <a:ext cx="4953000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500034" y="-214338"/>
            <a:ext cx="6286544" cy="3429000"/>
          </a:xfrm>
          <a:prstGeom prst="horizontalScroll">
            <a:avLst/>
          </a:prstGeom>
          <a:solidFill>
            <a:srgbClr val="66FFCC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i="1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ru-RU" sz="2400" b="1" i="1" dirty="0">
                <a:solidFill>
                  <a:srgbClr val="002060"/>
                </a:solidFill>
                <a:cs typeface="Times New Roman" pitchFamily="18" charset="0"/>
              </a:rPr>
              <a:t>Источники финансирования </a:t>
            </a:r>
          </a:p>
          <a:p>
            <a:pPr algn="ctr">
              <a:defRPr/>
            </a:pPr>
            <a:r>
              <a:rPr lang="ru-RU" sz="2400" b="1" i="1" dirty="0">
                <a:solidFill>
                  <a:srgbClr val="002060"/>
                </a:solidFill>
                <a:cs typeface="Times New Roman" pitchFamily="18" charset="0"/>
              </a:rPr>
              <a:t>дефицита бюджета Сосьвинского городского округа</a:t>
            </a:r>
          </a:p>
          <a:p>
            <a:pPr algn="ctr">
              <a:defRPr/>
            </a:pPr>
            <a:endParaRPr lang="ru-RU" i="1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85720" y="1357299"/>
          <a:ext cx="8401080" cy="50720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424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586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9861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</a:rPr>
                        <a:t>Предельный объем  муниципального долга Сосьвинского городского</a:t>
                      </a:r>
                      <a:r>
                        <a:rPr lang="ru-RU" sz="1800" b="1" baseline="0" dirty="0">
                          <a:solidFill>
                            <a:schemeClr val="tx1"/>
                          </a:solidFill>
                        </a:rPr>
                        <a:t> округа по состоянию на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baseline="0" dirty="0">
                          <a:solidFill>
                            <a:schemeClr val="tx1"/>
                          </a:solidFill>
                        </a:rPr>
                        <a:t>1 января 2019 года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</a:rPr>
                        <a:t> Объем  муниципального долга по состоянию на </a:t>
                      </a:r>
                    </a:p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</a:rPr>
                        <a:t>1 января 2019 года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0943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effectLst/>
                        </a:rPr>
                        <a:t>350,3 тысяч рублей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effectLst/>
                        </a:rPr>
                        <a:t>280,2 тысяч рублей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22540">
                <a:tc gridSpan="2">
                  <a:txBody>
                    <a:bodyPr/>
                    <a:lstStyle/>
                    <a:p>
                      <a:pPr algn="ctr"/>
                      <a:endParaRPr lang="ru-RU" dirty="0"/>
                    </a:p>
                    <a:p>
                      <a:pPr algn="ctr"/>
                      <a:r>
                        <a:rPr lang="ru-RU" sz="1600" dirty="0">
                          <a:effectLst/>
                        </a:rPr>
                        <a:t>Расходы на обслуживание муниципального долга в 2018 году составили  0,3 тысяч рублей</a:t>
                      </a:r>
                    </a:p>
                    <a:p>
                      <a:pPr algn="ctr"/>
                      <a:endParaRPr lang="ru-RU" dirty="0"/>
                    </a:p>
                    <a:p>
                      <a:pPr algn="ctr"/>
                      <a:endParaRPr lang="ru-RU" b="1" dirty="0"/>
                    </a:p>
                  </a:txBody>
                  <a:tcPr>
                    <a:solidFill>
                      <a:srgbClr val="66FF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540750" cy="107156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2400" dirty="0">
                <a:effectLst/>
              </a:rPr>
              <a:t> </a:t>
            </a:r>
            <a:r>
              <a:rPr lang="ru-RU" sz="2000" i="1" dirty="0">
                <a:effectLst/>
              </a:rPr>
              <a:t>Данные о муниципальном долге  Сосьвинского городского округа  за 2018  год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42910" y="4214818"/>
            <a:ext cx="7786742" cy="1384995"/>
          </a:xfrm>
          <a:prstGeom prst="rect">
            <a:avLst/>
          </a:prstGeom>
          <a:ln>
            <a:solidFill>
              <a:schemeClr val="bg2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>
                <a:cs typeface="Times New Roman" pitchFamily="18" charset="0"/>
              </a:rPr>
              <a:t>Предельный объем  муниципального долга по состоянию на 1 января 2019 года не превышает ограничения, установленные Бюджетным кодексом Российской Федерации. </a:t>
            </a:r>
          </a:p>
        </p:txBody>
      </p:sp>
    </p:spTree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14282" y="1431949"/>
          <a:ext cx="8786874" cy="47352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155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87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25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99457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Наименование показателя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Предусмотрено тыс. руб.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Исполнено тыс. руб.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9457">
                <a:tc>
                  <a:txBody>
                    <a:bodyPr/>
                    <a:lstStyle/>
                    <a:p>
                      <a:r>
                        <a:rPr lang="ru-RU" sz="1600" dirty="0"/>
                        <a:t>Погашение бюджетом</a:t>
                      </a:r>
                      <a:r>
                        <a:rPr lang="ru-RU" sz="1600" baseline="0" dirty="0"/>
                        <a:t> ГО кредитов, полученных от  других бюджетов бюджетной системы РФ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-70,1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-70,1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3823">
                <a:tc>
                  <a:txBody>
                    <a:bodyPr/>
                    <a:lstStyle/>
                    <a:p>
                      <a:r>
                        <a:rPr lang="ru-RU" sz="1600" dirty="0"/>
                        <a:t>Возврат</a:t>
                      </a:r>
                      <a:r>
                        <a:rPr lang="ru-RU" sz="1600" baseline="0" dirty="0"/>
                        <a:t>  бюджетных кредитов, предоставленных юридическим лицам из бюджета ГО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576,6</a:t>
                      </a:r>
                    </a:p>
                    <a:p>
                      <a:pPr algn="ctr"/>
                      <a:endParaRPr lang="ru-RU" sz="1600" dirty="0"/>
                    </a:p>
                    <a:p>
                      <a:pPr algn="ctr"/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539,4</a:t>
                      </a:r>
                    </a:p>
                    <a:p>
                      <a:pPr algn="ctr"/>
                      <a:endParaRPr lang="ru-RU" sz="1600" dirty="0"/>
                    </a:p>
                    <a:p>
                      <a:pPr algn="ctr"/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9457">
                <a:tc>
                  <a:txBody>
                    <a:bodyPr/>
                    <a:lstStyle/>
                    <a:p>
                      <a:r>
                        <a:rPr lang="ru-RU" sz="1600" dirty="0"/>
                        <a:t>Изменение</a:t>
                      </a:r>
                      <a:r>
                        <a:rPr lang="ru-RU" sz="1600" baseline="0" dirty="0"/>
                        <a:t> остатков средств на счетах по учету средств бюджета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  <a:p>
                      <a:pPr algn="ctr"/>
                      <a:r>
                        <a:rPr lang="ru-RU" sz="1600" dirty="0"/>
                        <a:t>17324,6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  <a:p>
                      <a:pPr algn="ctr"/>
                      <a:r>
                        <a:rPr lang="ru-RU" sz="1600" dirty="0"/>
                        <a:t>1222,9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13874">
                <a:tc gridSpan="3">
                  <a:txBody>
                    <a:bodyPr/>
                    <a:lstStyle/>
                    <a:p>
                      <a:r>
                        <a:rPr lang="ru-RU" sz="1600" b="1" dirty="0"/>
                        <a:t>Итого источников внутреннего</a:t>
                      </a:r>
                      <a:r>
                        <a:rPr lang="ru-RU" sz="1600" b="1" baseline="0" dirty="0"/>
                        <a:t> </a:t>
                      </a:r>
                    </a:p>
                    <a:p>
                      <a:r>
                        <a:rPr lang="ru-RU" sz="1600" b="1" baseline="0" dirty="0"/>
                        <a:t> финансирования </a:t>
                      </a:r>
                    </a:p>
                    <a:p>
                      <a:r>
                        <a:rPr lang="ru-RU" sz="1600" b="1" baseline="0" dirty="0"/>
                        <a:t>дефицита   бюджета                                                                     17831,1                         1692,2</a:t>
                      </a:r>
                    </a:p>
                    <a:p>
                      <a:endParaRPr lang="ru-RU" sz="1600" b="1" baseline="0" dirty="0"/>
                    </a:p>
                    <a:p>
                      <a:pPr algn="ctr"/>
                      <a:r>
                        <a:rPr lang="ru-RU" sz="1600" b="1" dirty="0"/>
                        <a:t>дефицит бюджета</a:t>
                      </a:r>
                      <a:r>
                        <a:rPr lang="ru-RU" sz="1600" b="1" baseline="0" dirty="0"/>
                        <a:t> Сосьвинского  городского округа в 2018 году составил    1692,2т</a:t>
                      </a:r>
                      <a:r>
                        <a:rPr lang="ru-RU" sz="1600" b="1" dirty="0"/>
                        <a:t>ысяч рублей</a:t>
                      </a:r>
                      <a:r>
                        <a:rPr lang="ru-RU" sz="1600" b="1" baseline="0" dirty="0"/>
                        <a:t> (превышение  расходов  бюджета  над  его доходами) </a:t>
                      </a:r>
                      <a:endParaRPr lang="ru-RU" sz="1600" b="1" dirty="0"/>
                    </a:p>
                    <a:p>
                      <a:pPr algn="ctr"/>
                      <a:endParaRPr lang="ru-RU" sz="16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28625" y="214313"/>
            <a:ext cx="8715375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2000" i="1" dirty="0">
                <a:effectLst/>
              </a:rPr>
              <a:t>Исполнение бюджета по источникам финансирования  дефицита бюджета в 2018 году</a:t>
            </a:r>
          </a:p>
        </p:txBody>
      </p:sp>
    </p:spTree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-214338"/>
            <a:ext cx="8183880" cy="4187952"/>
          </a:xfrm>
          <a:prstGeom prst="horizontalScroll">
            <a:avLst/>
          </a:prstGeom>
          <a:solidFill>
            <a:srgbClr val="20E7E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None/>
              <a:defRPr/>
            </a:pPr>
            <a:r>
              <a:rPr lang="ru-RU" b="1" i="1" dirty="0">
                <a:solidFill>
                  <a:srgbClr val="002060"/>
                </a:solidFill>
                <a:cs typeface="Times New Roman" pitchFamily="18" charset="0"/>
              </a:rPr>
              <a:t> Итоги реализации муниципальных программ</a:t>
            </a:r>
          </a:p>
          <a:p>
            <a:pPr algn="ctr">
              <a:defRPr/>
            </a:pPr>
            <a:endParaRPr lang="ru-RU" i="1" dirty="0"/>
          </a:p>
        </p:txBody>
      </p:sp>
      <p:pic>
        <p:nvPicPr>
          <p:cNvPr id="100354" name="Picture 2" descr="Картинки по запросу итоги реализации муниципальных программ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3857628"/>
            <a:ext cx="4133859" cy="2857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14282" y="1285860"/>
          <a:ext cx="8229600" cy="51371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42875"/>
            <a:ext cx="8286750" cy="1050925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2000" i="1" dirty="0">
                <a:effectLst/>
              </a:rPr>
              <a:t>Исполнение  муниципальных программ  Сосьвинского городского округа в 2018 году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5429264"/>
            <a:ext cx="8286808" cy="138499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b="1" i="1" dirty="0"/>
              <a:t>Муниципальная программа - документ стратегического планирования, содержащий комплекс планируемых мероприятий, взаимоувязанных по задачам, срокам осуществления, исполнителям и ресурсам и обеспечивающих наиболее эффективное достижение целей и решение задач социально-экономического развития муниципального образования.</a:t>
            </a:r>
            <a:endParaRPr lang="ru-RU" sz="1400" i="1" dirty="0"/>
          </a:p>
        </p:txBody>
      </p:sp>
    </p:spTree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4"/>
          <p:cNvGraphicFramePr>
            <a:graphicFrameLocks/>
          </p:cNvGraphicFramePr>
          <p:nvPr/>
        </p:nvGraphicFramePr>
        <p:xfrm>
          <a:off x="273050" y="1362075"/>
          <a:ext cx="8513792" cy="44243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363" name="Заголовок 1"/>
          <p:cNvSpPr>
            <a:spLocks noGrp="1"/>
          </p:cNvSpPr>
          <p:nvPr>
            <p:ph type="title"/>
          </p:nvPr>
        </p:nvSpPr>
        <p:spPr>
          <a:xfrm>
            <a:off x="107950" y="620713"/>
            <a:ext cx="8712200" cy="57626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i="1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Расходы на реализацию муниципальных программ Сосьвинского городског</a:t>
            </a:r>
            <a:r>
              <a:rPr lang="ru-RU" sz="2000" i="1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о округа </a:t>
            </a:r>
            <a:r>
              <a:rPr lang="ru-RU" sz="2000" b="1" i="1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 (тыс. рублей) 2018 год в сравнении с 2017 годом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642918"/>
          <a:ext cx="9072594" cy="64912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802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15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50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557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1438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2018 год</a:t>
                      </a:r>
                      <a:r>
                        <a:rPr lang="ru-RU" sz="14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план, </a:t>
                      </a:r>
                    </a:p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тысяч</a:t>
                      </a:r>
                    </a:p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рублей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ctr">
                        <a:buNone/>
                      </a:pPr>
                      <a:r>
                        <a:rPr lang="ru-RU" sz="14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2018 год</a:t>
                      </a:r>
                    </a:p>
                    <a:p>
                      <a:pPr marL="342900" indent="-342900" algn="ctr">
                        <a:buNone/>
                      </a:pPr>
                      <a:r>
                        <a:rPr lang="ru-RU" sz="14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факт,</a:t>
                      </a:r>
                    </a:p>
                    <a:p>
                      <a:pPr marL="342900" indent="-342900" algn="ctr">
                        <a:buNone/>
                      </a:pPr>
                      <a:r>
                        <a:rPr lang="ru-RU" sz="14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тысяч</a:t>
                      </a:r>
                    </a:p>
                    <a:p>
                      <a:pPr marL="342900" indent="-342900" algn="ctr">
                        <a:buNone/>
                      </a:pPr>
                      <a:r>
                        <a:rPr lang="ru-RU" sz="14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рублей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 исполнения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0697">
                <a:tc>
                  <a:txBody>
                    <a:bodyPr/>
                    <a:lstStyle/>
                    <a:p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Профинансировано расходов </a:t>
                      </a:r>
                      <a:r>
                        <a:rPr lang="ru-RU" sz="14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в рамках программ, всего :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583425,2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555696,7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95,2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5719">
                <a:tc>
                  <a:txBody>
                    <a:bodyPr/>
                    <a:lstStyle/>
                    <a:p>
                      <a:r>
                        <a:rPr kumimoji="0" lang="ru-RU" sz="14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Муниципальная программа «Реализация и развитие муниципального управления в Сосьвинском городском округе до 2020 года»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latin typeface="Times New Roman" pitchFamily="18" charset="0"/>
                          <a:cs typeface="Times New Roman" pitchFamily="18" charset="0"/>
                        </a:rPr>
                        <a:t>110451,0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latin typeface="Times New Roman" pitchFamily="18" charset="0"/>
                          <a:cs typeface="Times New Roman" pitchFamily="18" charset="0"/>
                        </a:rPr>
                        <a:t>106563,1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latin typeface="Times New Roman" pitchFamily="18" charset="0"/>
                          <a:cs typeface="Times New Roman" pitchFamily="18" charset="0"/>
                        </a:rPr>
                        <a:t>96,5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5719">
                <a:tc>
                  <a:txBody>
                    <a:bodyPr/>
                    <a:lstStyle/>
                    <a:p>
                      <a:r>
                        <a:rPr kumimoji="0" lang="ru-RU" sz="14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Муниципальная программа  «Повышение эффективности управлением муниципальным имуществом Сосьвинского городского округа до 2020 года»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4380,9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3807,4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86,9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17354">
                <a:tc>
                  <a:txBody>
                    <a:bodyPr/>
                    <a:lstStyle/>
                    <a:p>
                      <a:r>
                        <a:rPr kumimoji="0" lang="ru-RU" sz="14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Муниципальная программа «Развитие жилищно-коммунального хозяйства, транспортной инфраструктуры и повышение энергетической эффективности в Сосьвинском городском округе до 2020 года»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93205,3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78456,2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84,2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4678">
                <a:tc>
                  <a:txBody>
                    <a:bodyPr/>
                    <a:lstStyle/>
                    <a:p>
                      <a:r>
                        <a:rPr kumimoji="0" lang="ru-RU" sz="14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Муниципальная программа «Развитие образования в Сосьвинском городском округе до 2024 года»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305653,0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299406,4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98,0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35719">
                <a:tc>
                  <a:txBody>
                    <a:bodyPr/>
                    <a:lstStyle/>
                    <a:p>
                      <a:r>
                        <a:rPr kumimoji="0" lang="ru-RU" sz="14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Муниципальная программа «Развитие культуры, физической культуры и спорта, молодежной политики в Сосьвинском городском округе до 2020 года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58578,9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56333,1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96,2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300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Муниципальная программа «Управление муниципальными финансами Сосьвинского городского округа до 2020 года»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8970,0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8944,2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99,7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300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Муниципальная</a:t>
                      </a:r>
                      <a:r>
                        <a:rPr lang="ru-RU" sz="1400" baseline="0" dirty="0">
                          <a:latin typeface="Times New Roman" pitchFamily="18" charset="0"/>
                          <a:cs typeface="Times New Roman" pitchFamily="18" charset="0"/>
                        </a:rPr>
                        <a:t> программа «Формирование современной городской среды на территории Сосьвинского городского округа на 2018 -2022 годы»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2186,2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2186,2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100,0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" y="-392907"/>
            <a:ext cx="9144000" cy="892949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br>
              <a:rPr lang="ru-RU" sz="2000" dirty="0">
                <a:effectLst/>
              </a:rPr>
            </a:br>
            <a:r>
              <a:rPr lang="ru-RU" sz="1800" i="1" dirty="0">
                <a:effectLst/>
              </a:rPr>
              <a:t>Итоги реализации  муниципальных программ </a:t>
            </a:r>
            <a:br>
              <a:rPr lang="ru-RU" sz="1800" i="1" dirty="0">
                <a:effectLst/>
              </a:rPr>
            </a:br>
            <a:r>
              <a:rPr lang="ru-RU" sz="1800" i="1" dirty="0">
                <a:effectLst/>
              </a:rPr>
              <a:t>Сосьвинского городского округа в 2018году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643050"/>
            <a:ext cx="8572560" cy="2786082"/>
          </a:xfr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ru-RU" sz="2000" b="1" i="1" dirty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Вводная часть</a:t>
            </a:r>
          </a:p>
          <a:p>
            <a:r>
              <a:rPr lang="ru-RU" sz="2000" b="1" i="1" dirty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Исполнение бюджета Сосьвинского городского округа по доходам</a:t>
            </a:r>
          </a:p>
          <a:p>
            <a:r>
              <a:rPr lang="ru-RU" sz="2000" b="1" i="1" dirty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Исполнение бюджета Сосьвинского городского округа  по расходам</a:t>
            </a:r>
          </a:p>
          <a:p>
            <a:r>
              <a:rPr lang="ru-RU" sz="2000" b="1" i="1" dirty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Источники финансирования дефицита бюджета  Сосьвинского городского округа </a:t>
            </a:r>
          </a:p>
          <a:p>
            <a:r>
              <a:rPr lang="ru-RU" sz="2000" b="1" i="1" dirty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Итоги реализации муниципальных программ  Сосьвинского городского округа</a:t>
            </a:r>
          </a:p>
          <a:p>
            <a:endParaRPr lang="ru-RU" sz="20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357188"/>
            <a:ext cx="8501063" cy="1214437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br>
              <a:rPr lang="ru-RU" sz="2400" dirty="0">
                <a:effectLst/>
              </a:rPr>
            </a:br>
            <a:r>
              <a:rPr lang="ru-RU" sz="2000" i="1" dirty="0">
                <a:effectLst/>
              </a:rPr>
              <a:t>Структура  Бюджета  для граждан</a:t>
            </a:r>
            <a:br>
              <a:rPr lang="ru-RU" sz="2400" i="1" dirty="0">
                <a:effectLst/>
              </a:rPr>
            </a:br>
            <a:endParaRPr lang="ru-RU" sz="2400" i="1" dirty="0">
              <a:effectLst/>
            </a:endParaRPr>
          </a:p>
        </p:txBody>
      </p:sp>
      <p:pic>
        <p:nvPicPr>
          <p:cNvPr id="5" name="Picture 2" descr="Картинки по запросу бюджет городского округа фот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4500570"/>
            <a:ext cx="3057525" cy="2357430"/>
          </a:xfrm>
          <a:prstGeom prst="rect">
            <a:avLst/>
          </a:prstGeom>
          <a:noFill/>
        </p:spPr>
      </p:pic>
      <p:pic>
        <p:nvPicPr>
          <p:cNvPr id="7170" name="Picture 2" descr="Похожее изображени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429132"/>
            <a:ext cx="3143272" cy="2428868"/>
          </a:xfrm>
          <a:prstGeom prst="rect">
            <a:avLst/>
          </a:prstGeom>
          <a:noFill/>
        </p:spPr>
      </p:pic>
      <p:pic>
        <p:nvPicPr>
          <p:cNvPr id="7172" name="Picture 4" descr="Картинки по запросу бюджет для граждан картинки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36" y="4500570"/>
            <a:ext cx="3000364" cy="235743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одержимое 2"/>
          <p:cNvGraphicFramePr>
            <a:graphicFrameLocks noGrp="1"/>
          </p:cNvGraphicFramePr>
          <p:nvPr>
            <p:ph idx="1"/>
          </p:nvPr>
        </p:nvGraphicFramePr>
        <p:xfrm>
          <a:off x="0" y="1214422"/>
          <a:ext cx="9143999" cy="52034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215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02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65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56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662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</a:rPr>
                        <a:t>Наименование подпрограммы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</a:rPr>
                        <a:t>предусмотрено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</a:rPr>
                        <a:t>исполнено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</a:rPr>
                        <a:t>% выполнения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6129">
                <a:tc>
                  <a:txBody>
                    <a:bodyPr/>
                    <a:lstStyle/>
                    <a:p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Подпрограмма «Защита населения Сосьвинского городского округа от чрезвычайных ситуаций, обеспечение первичных мер пожарной безопасности</a:t>
                      </a:r>
                      <a:endParaRPr lang="ru-RU" sz="12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15892,4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1561,9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98,2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92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Подпрограмма «</a:t>
                      </a: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Градостроительство и выполнение отдельных функций в области строительства и архитектуры»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1394,2</a:t>
                      </a:r>
                    </a:p>
                  </a:txBody>
                  <a:tcPr marL="68580" marR="6858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259,4</a:t>
                      </a:r>
                    </a:p>
                  </a:txBody>
                  <a:tcPr marL="68580" marR="6858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18,6</a:t>
                      </a:r>
                    </a:p>
                  </a:txBody>
                  <a:tcPr marL="68580" marR="6858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98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Подпрограмма «</a:t>
                      </a: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Социальная поддержка</a:t>
                      </a:r>
                      <a:r>
                        <a:rPr lang="ru-RU" sz="1200" baseline="0" dirty="0">
                          <a:latin typeface="Times New Roman"/>
                          <a:ea typeface="Times New Roman"/>
                        </a:rPr>
                        <a:t> и социальное обслуживание населения Сосьвинского городского округа»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42435,8</a:t>
                      </a:r>
                    </a:p>
                  </a:txBody>
                  <a:tcPr marL="68580" marR="6858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41585,8</a:t>
                      </a:r>
                    </a:p>
                  </a:txBody>
                  <a:tcPr marL="68580" marR="6858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98,0</a:t>
                      </a:r>
                    </a:p>
                  </a:txBody>
                  <a:tcPr marL="68580" marR="6858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92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Подпрограмма «</a:t>
                      </a: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Развитие информационных технологий в Сосьвинском городском округе»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883,9</a:t>
                      </a:r>
                    </a:p>
                  </a:txBody>
                  <a:tcPr marL="68580" marR="6858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855,3</a:t>
                      </a:r>
                    </a:p>
                  </a:txBody>
                  <a:tcPr marL="68580" marR="6858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96,8</a:t>
                      </a:r>
                    </a:p>
                  </a:txBody>
                  <a:tcPr marL="68580" marR="6858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92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Подпрограмма «</a:t>
                      </a:r>
                      <a:r>
                        <a:rPr lang="ru-RU" sz="1200">
                          <a:latin typeface="Times New Roman"/>
                          <a:ea typeface="Times New Roman"/>
                        </a:rPr>
                        <a:t>Осуществление первичного воинского учета на территории Сосьвинского городского округа»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452,7</a:t>
                      </a:r>
                    </a:p>
                  </a:txBody>
                  <a:tcPr marL="68580" marR="6858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448,7</a:t>
                      </a:r>
                    </a:p>
                  </a:txBody>
                  <a:tcPr marL="68580" marR="6858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99,1</a:t>
                      </a:r>
                    </a:p>
                  </a:txBody>
                  <a:tcPr marL="68580" marR="6858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638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Подпрограмма  «</a:t>
                      </a: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 Обеспечение деятельности органов местного самоуправления Сосьвинского городского округа, подведомственных учреждений 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49293,0</a:t>
                      </a:r>
                    </a:p>
                  </a:txBody>
                  <a:tcPr marL="68580" marR="6858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47778,0</a:t>
                      </a:r>
                    </a:p>
                  </a:txBody>
                  <a:tcPr marL="68580" marR="6858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96,9</a:t>
                      </a:r>
                    </a:p>
                  </a:txBody>
                  <a:tcPr marL="68580" marR="6858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2944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Подпрограмма «Профилактика социально –значимых заболеваний и укрепление</a:t>
                      </a:r>
                      <a:r>
                        <a:rPr lang="ru-RU" sz="1200" baseline="0" dirty="0">
                          <a:latin typeface="Times New Roman"/>
                          <a:ea typeface="Times New Roman"/>
                        </a:rPr>
                        <a:t> здоровья населения  Сосьвинского городского округа»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20,0</a:t>
                      </a:r>
                    </a:p>
                  </a:txBody>
                  <a:tcPr marL="68580" marR="6858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20,0</a:t>
                      </a:r>
                    </a:p>
                  </a:txBody>
                  <a:tcPr marL="68580" marR="6858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100,0</a:t>
                      </a:r>
                    </a:p>
                  </a:txBody>
                  <a:tcPr marL="68580" marR="6858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29441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Подпрограмма «Противодействие угрозам безопасности населения  Сосьвинского городского округа»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79,0</a:t>
                      </a:r>
                    </a:p>
                  </a:txBody>
                  <a:tcPr marL="68580" marR="6858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4,0</a:t>
                      </a:r>
                    </a:p>
                  </a:txBody>
                  <a:tcPr marL="68580" marR="6858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5,1</a:t>
                      </a:r>
                    </a:p>
                  </a:txBody>
                  <a:tcPr marL="68580" marR="6858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785786" y="214290"/>
            <a:ext cx="7143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b="1" i="1" dirty="0">
                <a:solidFill>
                  <a:schemeClr val="dk1"/>
                </a:solidFill>
              </a:rPr>
              <a:t>Итоги реализации муниципальной программы  «Реализация и развитие муниципального управления в Сосьвинском городском округе до 2020 года»</a:t>
            </a:r>
            <a:endParaRPr lang="ru-RU" b="1" i="1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одержимое 2"/>
          <p:cNvGraphicFramePr>
            <a:graphicFrameLocks noGrp="1"/>
          </p:cNvGraphicFramePr>
          <p:nvPr>
            <p:ph idx="1"/>
          </p:nvPr>
        </p:nvGraphicFramePr>
        <p:xfrm>
          <a:off x="428596" y="1928802"/>
          <a:ext cx="8429684" cy="34497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73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21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6818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6135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Наименование подпрограммы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предусмотрено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исполнено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% выполнения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34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Подпрограмма</a:t>
                      </a: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 «Управление муниципальной собственностью Сосьвинского городского округа»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260,0</a:t>
                      </a:r>
                    </a:p>
                  </a:txBody>
                  <a:tcPr marL="68580" marR="6858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241,0</a:t>
                      </a:r>
                    </a:p>
                  </a:txBody>
                  <a:tcPr marL="68580" marR="6858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92,7</a:t>
                      </a:r>
                    </a:p>
                  </a:txBody>
                  <a:tcPr marL="68580" marR="6858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91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Подпрограмма</a:t>
                      </a: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 «Создание системы кадастра недвижимости Сосьвинского городского округа»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1364,8</a:t>
                      </a:r>
                    </a:p>
                  </a:txBody>
                  <a:tcPr marL="68580" marR="6858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960,1</a:t>
                      </a:r>
                    </a:p>
                  </a:txBody>
                  <a:tcPr marL="68580" marR="6858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70,3</a:t>
                      </a:r>
                    </a:p>
                  </a:txBody>
                  <a:tcPr marL="68580" marR="6858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637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Подпрограмма</a:t>
                      </a: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 «Обеспечение реализации муниципальной программы «Повышение эффективности управлением муниципальным имуществом Сосьвинского городского округа до 2020 года»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2756,1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2606,4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94,6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785786" y="214290"/>
            <a:ext cx="7143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b="1" i="1" dirty="0">
                <a:solidFill>
                  <a:schemeClr val="dk1"/>
                </a:solidFill>
              </a:rPr>
              <a:t>Итоги реализации муниципальной программы  «Повышение эффективности управлением муниципальным имуществом Сосьвинского городского округа до 2020 года»</a:t>
            </a:r>
          </a:p>
          <a:p>
            <a:pPr algn="ctr"/>
            <a:endParaRPr lang="ru-RU" b="1" dirty="0">
              <a:solidFill>
                <a:schemeClr val="dk1"/>
              </a:solidFill>
            </a:endParaRPr>
          </a:p>
          <a:p>
            <a:pPr algn="ctr"/>
            <a:endParaRPr lang="ru-RU" b="1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одержимое 2"/>
          <p:cNvGraphicFramePr>
            <a:graphicFrameLocks noGrp="1"/>
          </p:cNvGraphicFramePr>
          <p:nvPr>
            <p:ph idx="1"/>
          </p:nvPr>
        </p:nvGraphicFramePr>
        <p:xfrm>
          <a:off x="285720" y="1492185"/>
          <a:ext cx="8501122" cy="47655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12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47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45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06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1451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</a:rPr>
                        <a:t>Наименование подпрограммы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</a:rPr>
                        <a:t>предусмотрено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</a:rPr>
                        <a:t>исполнено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</a:rPr>
                        <a:t>% выполнения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22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Подпрограмма «</a:t>
                      </a: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Модернизация объектов коммунальной инфраструктуры Сосьвинского городского округа»</a:t>
                      </a: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8160,9</a:t>
                      </a:r>
                    </a:p>
                  </a:txBody>
                  <a:tcPr marL="68580" marR="68580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2451,3</a:t>
                      </a:r>
                    </a:p>
                  </a:txBody>
                  <a:tcPr marL="68580" marR="68580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30,0</a:t>
                      </a:r>
                    </a:p>
                  </a:txBody>
                  <a:tcPr marL="68580" marR="68580" marT="0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86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Подпрограмма</a:t>
                      </a: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 «Организация капитальных ремонтов многоквартирных домов Сосьвинского городского округа»</a:t>
                      </a: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5112,6</a:t>
                      </a:r>
                    </a:p>
                  </a:txBody>
                  <a:tcPr marL="68580" marR="68580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5023,4</a:t>
                      </a:r>
                    </a:p>
                  </a:txBody>
                  <a:tcPr marL="68580" marR="68580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98,3</a:t>
                      </a:r>
                    </a:p>
                  </a:txBody>
                  <a:tcPr marL="68580" marR="68580" marT="0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15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Подпрограмма</a:t>
                      </a: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 «Переселение граждан Сосьвинского городского округа из аварийных многоквартирных домов»</a:t>
                      </a: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1620,0</a:t>
                      </a:r>
                    </a:p>
                  </a:txBody>
                  <a:tcPr marL="68580" marR="68580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0,0</a:t>
                      </a:r>
                    </a:p>
                  </a:txBody>
                  <a:tcPr marL="68580" marR="68580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0,0</a:t>
                      </a:r>
                    </a:p>
                  </a:txBody>
                  <a:tcPr marL="68580" marR="68580" marT="0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69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Подпрограмма</a:t>
                      </a: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 «Охрана окружающей среды и обращение с отходами производства и потребления на территории Сосьвинского городского округа»</a:t>
                      </a: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1863,5</a:t>
                      </a:r>
                    </a:p>
                  </a:txBody>
                  <a:tcPr marL="68580" marR="68580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1443,7</a:t>
                      </a:r>
                    </a:p>
                  </a:txBody>
                  <a:tcPr marL="68580" marR="68580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77,5</a:t>
                      </a:r>
                    </a:p>
                  </a:txBody>
                  <a:tcPr marL="68580" marR="68580" marT="0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69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Подпрограмма «</a:t>
                      </a: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Развитие транспортной инфраструктуры и обеспечение безопасности дорожного движения»</a:t>
                      </a: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20636,6</a:t>
                      </a:r>
                    </a:p>
                  </a:txBody>
                  <a:tcPr marL="68580" marR="68580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14469,9</a:t>
                      </a:r>
                    </a:p>
                  </a:txBody>
                  <a:tcPr marL="68580" marR="68580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70,1</a:t>
                      </a:r>
                    </a:p>
                  </a:txBody>
                  <a:tcPr marL="68580" marR="68580" marT="0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69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Подпрограмма</a:t>
                      </a:r>
                      <a:r>
                        <a:rPr lang="ru-RU" sz="1200">
                          <a:latin typeface="Times New Roman"/>
                          <a:ea typeface="Times New Roman"/>
                        </a:rPr>
                        <a:t> «Строительство объектов социальной и коммунальной инфраструктуры Сосьвинского городского округа»</a:t>
                      </a: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1154,7</a:t>
                      </a:r>
                    </a:p>
                  </a:txBody>
                  <a:tcPr marL="68580" marR="68580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1025,0</a:t>
                      </a:r>
                    </a:p>
                  </a:txBody>
                  <a:tcPr marL="68580" marR="68580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88,8</a:t>
                      </a:r>
                    </a:p>
                  </a:txBody>
                  <a:tcPr marL="68580" marR="68580" marT="0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153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Подпрограмма</a:t>
                      </a: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 «Предоставление  субсидий предприятиям ЖКХ Сосьвинского городского округа  и подведомственных учреждений»</a:t>
                      </a: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42459,5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42395,9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99,9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769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Подпрограмма «Благоустройство населенных пунктов»</a:t>
                      </a: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12197,4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11647,0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95,5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214414" y="0"/>
            <a:ext cx="771530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b="1" i="1" dirty="0">
                <a:solidFill>
                  <a:schemeClr val="dk1"/>
                </a:solidFill>
              </a:rPr>
              <a:t>Итоги реализации муниципальной программы «Развитие жилищно- коммунального хозяйства, транспортной инфраструктуры и повышение энергетической эффективности в Сосьвинском городском округе до 2020 года»   </a:t>
            </a:r>
            <a:endParaRPr lang="ru-RU" b="1" i="1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одержимое 2"/>
          <p:cNvGraphicFramePr>
            <a:graphicFrameLocks noGrp="1"/>
          </p:cNvGraphicFramePr>
          <p:nvPr>
            <p:ph idx="1"/>
          </p:nvPr>
        </p:nvGraphicFramePr>
        <p:xfrm>
          <a:off x="285720" y="913550"/>
          <a:ext cx="8572560" cy="58453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713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28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42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406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2496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</a:rPr>
                        <a:t>Наименование подпрограммы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</a:rPr>
                        <a:t>предусмотрено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</a:rPr>
                        <a:t>исполнено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</a:rPr>
                        <a:t>% выполнения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85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Подпрограмма «</a:t>
                      </a: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Развитие дошкольного образования в Сосьвинском городском округе»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76438,4</a:t>
                      </a:r>
                    </a:p>
                  </a:txBody>
                  <a:tcPr marL="68580" marR="6858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74395,5</a:t>
                      </a:r>
                    </a:p>
                  </a:txBody>
                  <a:tcPr marL="68580" marR="6858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97,3</a:t>
                      </a:r>
                    </a:p>
                  </a:txBody>
                  <a:tcPr marL="68580" marR="6858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26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Подпрограмма «</a:t>
                      </a: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Развитие общего образования в Сосьвинском городском округе»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163133,6</a:t>
                      </a:r>
                    </a:p>
                  </a:txBody>
                  <a:tcPr marL="68580" marR="6858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160328,3</a:t>
                      </a:r>
                    </a:p>
                  </a:txBody>
                  <a:tcPr marL="68580" marR="6858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98,3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26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Подпрограмма «</a:t>
                      </a: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Развитие дополнительного образования в Сосьвинском городском округе»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33700,5</a:t>
                      </a:r>
                    </a:p>
                  </a:txBody>
                  <a:tcPr marL="68580" marR="6858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33135,6</a:t>
                      </a:r>
                    </a:p>
                  </a:txBody>
                  <a:tcPr marL="68580" marR="6858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98,3</a:t>
                      </a:r>
                    </a:p>
                  </a:txBody>
                  <a:tcPr marL="68580" marR="6858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86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Подпрограмма «Развитие отдыха и оздоровления детей в Сосьвинском городском округе»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5680,4</a:t>
                      </a:r>
                    </a:p>
                  </a:txBody>
                  <a:tcPr marL="68580" marR="6858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5348,7</a:t>
                      </a:r>
                    </a:p>
                  </a:txBody>
                  <a:tcPr marL="68580" marR="6858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94,2</a:t>
                      </a:r>
                    </a:p>
                  </a:txBody>
                  <a:tcPr marL="68580" marR="6858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23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Подпрограмма «</a:t>
                      </a: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Укрепление и развитие материально-технической базы образовательных учреждений Сосьвинского городского округа»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19294,3</a:t>
                      </a:r>
                    </a:p>
                  </a:txBody>
                  <a:tcPr marL="68580" marR="6858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19040,4</a:t>
                      </a:r>
                    </a:p>
                  </a:txBody>
                  <a:tcPr marL="68580" marR="6858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98,7</a:t>
                      </a:r>
                    </a:p>
                  </a:txBody>
                  <a:tcPr marL="68580" marR="6858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85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Подпрограмма «Создание безопасных условий в муниципальных образовательных учреждениях Сосьвинского городского округа»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30,0</a:t>
                      </a:r>
                    </a:p>
                  </a:txBody>
                  <a:tcPr marL="68580" marR="6858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30,0</a:t>
                      </a:r>
                    </a:p>
                  </a:txBody>
                  <a:tcPr marL="68580" marR="6858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100,0</a:t>
                      </a:r>
                    </a:p>
                  </a:txBody>
                  <a:tcPr marL="68580" marR="6858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82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Подпрограмма «</a:t>
                      </a: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Обеспечение реализации муниципальной программы «Развитие образования в Сосьвинском городском округе до 2024года»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5803,6</a:t>
                      </a:r>
                    </a:p>
                  </a:txBody>
                  <a:tcPr marL="68580" marR="6858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5574,2</a:t>
                      </a:r>
                    </a:p>
                  </a:txBody>
                  <a:tcPr marL="68580" marR="6858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96,0</a:t>
                      </a:r>
                    </a:p>
                  </a:txBody>
                  <a:tcPr marL="68580" marR="6858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975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Подпрограмма  «Профилактика социально-значимых заболеваний и укрепление здоровья обучающихся (воспитанников) образовательных учреждений Сосьвинского городского округа»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656,7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638,4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97,2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975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Подпрограмма  «Противодействие идеологии терроризма, экстремизма и профилактике межнациональных конфликтов в образовательных учреждениях Сосьвинского городского округа»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52,0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52,0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100,0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70358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Подпрограмма «Патриотическое воспитание граждан и формирование основ безопасности жизнедеятельности обучающихся в Сосьвинском городском округе»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863,2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863,2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100,0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714348" y="0"/>
            <a:ext cx="81439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sz="1600" b="1" i="1" dirty="0">
                <a:solidFill>
                  <a:schemeClr val="dk1"/>
                </a:solidFill>
              </a:rPr>
              <a:t>Итоги реализации муниципальной программы  «</a:t>
            </a:r>
            <a:r>
              <a:rPr lang="ru-RU" sz="1600" b="1" i="1" dirty="0"/>
              <a:t>Развитие образования в Сосьвинском городском округе до 2024 г</a:t>
            </a:r>
            <a:r>
              <a:rPr lang="ru-RU" b="1" dirty="0"/>
              <a:t>ода»</a:t>
            </a:r>
          </a:p>
          <a:p>
            <a:pPr algn="ctr"/>
            <a:endParaRPr lang="ru-RU" b="1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одержимое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0016138"/>
              </p:ext>
            </p:extLst>
          </p:nvPr>
        </p:nvGraphicFramePr>
        <p:xfrm>
          <a:off x="142843" y="968791"/>
          <a:ext cx="9001157" cy="60548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871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56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25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858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1432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</a:rPr>
                        <a:t>Наименование подпрограммы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</a:rPr>
                        <a:t>предусмотрено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</a:rPr>
                        <a:t>исполнено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</a:rPr>
                        <a:t>% выполнения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562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Подпрограмма</a:t>
                      </a: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 «Организация культурно-досуговой деятельности в Сосьвинском городском округе»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35688,1</a:t>
                      </a:r>
                    </a:p>
                  </a:txBody>
                  <a:tcPr marL="68580" marR="6858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33678,2</a:t>
                      </a:r>
                    </a:p>
                  </a:txBody>
                  <a:tcPr marL="68580" marR="6858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94,4</a:t>
                      </a:r>
                    </a:p>
                  </a:txBody>
                  <a:tcPr marL="68580" marR="6858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441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Подпрограмма</a:t>
                      </a: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 «Развитие системы библиотечного обслуживания населения Сосьвинского городского округа»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8780,1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8769,8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99,9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518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Подпрограмма</a:t>
                      </a: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 «Обеспечение реализации мероприятий по развитию физической культуры, спорта и туризма на территории Сосьвинского городского округа»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500,0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353,6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70,7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012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Подпрограмма «</a:t>
                      </a: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Развитие потенциала молодежи Сосьвинского городского округа»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282,9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238,3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84,2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796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Подпрограмма «</a:t>
                      </a: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Патриотическое воспитание молодых граждан Сосьвинского городского округа»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112,0</a:t>
                      </a:r>
                    </a:p>
                  </a:txBody>
                  <a:tcPr marL="68580" marR="6858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108,6</a:t>
                      </a:r>
                    </a:p>
                  </a:txBody>
                  <a:tcPr marL="68580" marR="6858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96,9</a:t>
                      </a:r>
                    </a:p>
                  </a:txBody>
                  <a:tcPr marL="68580" marR="6858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7530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 «Создание благоприятной социально-культурной среды, организация профилактики и предупреждения социально-значимых заболеваний, проведение мероприятий по доступности учреждений культуры для различных социально-возрастных групп населения Сосьвинского городского округа»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170,0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169,7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99,8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796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 «Развитие дополнительного образования детей в Сосьвинском городском округе»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1922,2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11903,0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99,8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6195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 «Обеспечение реализации муниципальной программы «Развитие культуры, физической культуры и спорта, молодежной политики в Сосьвинском городском округе до 2020 года»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1073,7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1062,0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98,9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0796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«</a:t>
                      </a: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Противодействие угрозам безопасности населения Сосьвинского городского округа»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50,0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50,0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100,0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14282" y="142852"/>
            <a:ext cx="864399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b="1" dirty="0">
                <a:solidFill>
                  <a:schemeClr val="dk1"/>
                </a:solidFill>
              </a:rPr>
              <a:t>Итоги реализации муниципальной программы  </a:t>
            </a:r>
            <a:r>
              <a:rPr lang="ru-RU" b="1" dirty="0"/>
              <a:t>«Развитие культуры, физической культуры и спорта, молодежной политики в Сосьвинском городском округе до 2020 года»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одержимое 2"/>
          <p:cNvGraphicFramePr>
            <a:graphicFrameLocks noGrp="1"/>
          </p:cNvGraphicFramePr>
          <p:nvPr>
            <p:ph idx="1"/>
          </p:nvPr>
        </p:nvGraphicFramePr>
        <p:xfrm>
          <a:off x="357158" y="2143116"/>
          <a:ext cx="8429684" cy="23905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577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16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21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6818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4294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</a:rPr>
                        <a:t>Наименование подпрограммы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</a:rPr>
                        <a:t>предусмотрено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</a:rPr>
                        <a:t>исполнено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</a:rPr>
                        <a:t>% выполнения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58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Подпрограмма</a:t>
                      </a: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 «Развитие информационной системы управления финансами»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4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698,8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4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689,7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4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98,7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67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Подпрограмма</a:t>
                      </a: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 «Обеспечение реализации муниципальной программы «Управление муниципальными финансами Сосьвинского городского округа до 2020 года»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8271,1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8254,0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99,8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785786" y="214290"/>
            <a:ext cx="7143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b="1" i="1" dirty="0">
                <a:solidFill>
                  <a:schemeClr val="dk1"/>
                </a:solidFill>
              </a:rPr>
              <a:t>Итоги реализации муниципальной программы  </a:t>
            </a:r>
            <a:r>
              <a:rPr lang="ru-RU" b="1" i="1" dirty="0"/>
              <a:t>«Управление муниципальными финансами Сосьвинского городского округа до 2020 года»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одержимое 2"/>
          <p:cNvGraphicFramePr>
            <a:graphicFrameLocks noGrp="1"/>
          </p:cNvGraphicFramePr>
          <p:nvPr>
            <p:ph idx="1"/>
          </p:nvPr>
        </p:nvGraphicFramePr>
        <p:xfrm>
          <a:off x="357158" y="2143116"/>
          <a:ext cx="8429684" cy="18956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6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30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21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6818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4294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подпрограммы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предусмотрено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исполнено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 выполнения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59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Благоустройство парков и скверов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2186,2</a:t>
                      </a:r>
                    </a:p>
                  </a:txBody>
                  <a:tcPr marL="68580" marR="6858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2186,2</a:t>
                      </a:r>
                    </a:p>
                  </a:txBody>
                  <a:tcPr marL="68580" marR="6858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100,0</a:t>
                      </a:r>
                    </a:p>
                  </a:txBody>
                  <a:tcPr marL="68580" marR="6858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67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785786" y="214290"/>
            <a:ext cx="7143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b="1" i="1" dirty="0">
                <a:solidFill>
                  <a:schemeClr val="dk1"/>
                </a:solidFill>
              </a:rPr>
              <a:t>Итоги реализации муниципальной программы  </a:t>
            </a:r>
            <a:r>
              <a:rPr lang="ru-RU" b="1" i="1" dirty="0"/>
              <a:t>«Формирование современной городской среды на территории Сосьвинского городского округа до 2022 года»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642918"/>
            <a:ext cx="8158162" cy="470916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pPr algn="ctr">
              <a:buNone/>
            </a:pPr>
            <a:r>
              <a:rPr lang="ru-RU" sz="4400" i="1" dirty="0">
                <a:latin typeface="Georgia" pitchFamily="18" charset="0"/>
              </a:rPr>
              <a:t>Спасибо за внимание!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428596" y="-357214"/>
            <a:ext cx="8572560" cy="4000528"/>
          </a:xfrm>
          <a:prstGeom prst="horizontalScroll">
            <a:avLst/>
          </a:prstGeom>
          <a:solidFill>
            <a:srgbClr val="66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i="1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ru-RU" sz="2800" b="1" i="1" dirty="0">
                <a:solidFill>
                  <a:srgbClr val="002060"/>
                </a:solidFill>
                <a:cs typeface="Times New Roman" pitchFamily="18" charset="0"/>
              </a:rPr>
              <a:t>Вводная часть</a:t>
            </a:r>
            <a:endParaRPr lang="ru-RU" sz="2800" i="1" dirty="0"/>
          </a:p>
        </p:txBody>
      </p:sp>
      <p:pic>
        <p:nvPicPr>
          <p:cNvPr id="8" name="Picture 2" descr="Картинки по запросу доходы бюджета картинки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00232" y="3214686"/>
            <a:ext cx="5811976" cy="32547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2845BC9-CC0C-4D7A-A1B6-99B5B71D7FDE}" type="slidenum">
              <a:rPr lang="ru-RU" altLang="ru-RU" smtClean="0">
                <a:latin typeface="Arial" pitchFamily="34" charset="0"/>
                <a:cs typeface="Arial" pitchFamily="34" charset="0"/>
              </a:rPr>
              <a:pPr/>
              <a:t>7</a:t>
            </a:fld>
            <a:endParaRPr lang="ru-RU" alt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77827" name="Прямоугольник 1"/>
          <p:cNvSpPr>
            <a:spLocks noChangeArrowheads="1"/>
          </p:cNvSpPr>
          <p:nvPr/>
        </p:nvSpPr>
        <p:spPr bwMode="auto">
          <a:xfrm>
            <a:off x="457200" y="1235075"/>
            <a:ext cx="8305800" cy="559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/>
            <a:r>
              <a:rPr lang="ru-RU" altLang="ru-RU" sz="2000" b="1" i="1" dirty="0">
                <a:solidFill>
                  <a:srgbClr val="00421E"/>
                </a:solidFill>
                <a:latin typeface="Bookman Old Style" pitchFamily="18" charset="0"/>
              </a:rPr>
              <a:t>Отчет для граждан </a:t>
            </a:r>
            <a:r>
              <a:rPr lang="ru-RU" altLang="ru-RU" sz="2000" dirty="0">
                <a:solidFill>
                  <a:srgbClr val="00421E"/>
                </a:solidFill>
                <a:latin typeface="Bookman Old Style" pitchFamily="18" charset="0"/>
              </a:rPr>
              <a:t>–информационный ресурс, содержащий данные об исполнении бюджета за отчетный финансовый год, в доступной для широкого круга  заинтересованных пользователей форме.</a:t>
            </a:r>
          </a:p>
          <a:p>
            <a:pPr algn="just" eaLnBrk="1" hangingPunct="1"/>
            <a:r>
              <a:rPr lang="ru-RU" altLang="ru-RU" sz="2000" b="1" i="1" dirty="0">
                <a:solidFill>
                  <a:srgbClr val="00421E"/>
                </a:solidFill>
                <a:latin typeface="Bookman Old Style" pitchFamily="18" charset="0"/>
              </a:rPr>
              <a:t>Бюджет</a:t>
            </a:r>
            <a:r>
              <a:rPr lang="ru-RU" altLang="ru-RU" dirty="0">
                <a:solidFill>
                  <a:srgbClr val="00421E"/>
                </a:solidFill>
                <a:latin typeface="Bookman Old Style" pitchFamily="18" charset="0"/>
              </a:rPr>
              <a:t> -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</a:t>
            </a:r>
          </a:p>
          <a:p>
            <a:pPr algn="just" eaLnBrk="1" hangingPunct="1"/>
            <a:r>
              <a:rPr lang="ru-RU" altLang="ru-RU" b="1" i="1" dirty="0">
                <a:solidFill>
                  <a:srgbClr val="00421E"/>
                </a:solidFill>
                <a:latin typeface="Bookman Old Style" pitchFamily="18" charset="0"/>
              </a:rPr>
              <a:t>Доходы бюджета </a:t>
            </a:r>
            <a:r>
              <a:rPr lang="ru-RU" altLang="ru-RU" dirty="0">
                <a:solidFill>
                  <a:srgbClr val="00421E"/>
                </a:solidFill>
                <a:latin typeface="Bookman Old Style" pitchFamily="18" charset="0"/>
              </a:rPr>
              <a:t>- поступающие в бюджет денежные средства, за исключением средств, являющихся источниками финансирования дефицита бюджета.</a:t>
            </a:r>
          </a:p>
          <a:p>
            <a:pPr algn="just" eaLnBrk="1" hangingPunct="1"/>
            <a:r>
              <a:rPr lang="ru-RU" altLang="ru-RU" b="1" i="1" dirty="0">
                <a:solidFill>
                  <a:srgbClr val="00421E"/>
                </a:solidFill>
                <a:latin typeface="Bookman Old Style" pitchFamily="18" charset="0"/>
              </a:rPr>
              <a:t>Расходы бюджета </a:t>
            </a:r>
            <a:r>
              <a:rPr lang="ru-RU" altLang="ru-RU" dirty="0">
                <a:solidFill>
                  <a:srgbClr val="00421E"/>
                </a:solidFill>
                <a:latin typeface="Bookman Old Style" pitchFamily="18" charset="0"/>
              </a:rPr>
              <a:t>- выплачиваемые из бюджета денежные средства, за исключением средств, являющихся источниками финансирования дефицита бюджета.</a:t>
            </a:r>
          </a:p>
          <a:p>
            <a:pPr algn="just" eaLnBrk="1" hangingPunct="1"/>
            <a:r>
              <a:rPr lang="ru-RU" altLang="ru-RU" b="1" i="1" dirty="0">
                <a:solidFill>
                  <a:srgbClr val="00421E"/>
                </a:solidFill>
                <a:latin typeface="Bookman Old Style" pitchFamily="18" charset="0"/>
              </a:rPr>
              <a:t>Дефицит бюджета </a:t>
            </a:r>
            <a:r>
              <a:rPr lang="ru-RU" altLang="ru-RU" dirty="0">
                <a:solidFill>
                  <a:srgbClr val="00421E"/>
                </a:solidFill>
                <a:latin typeface="Bookman Old Style" pitchFamily="18" charset="0"/>
              </a:rPr>
              <a:t>- превышение расходов бюджета над его доходами.</a:t>
            </a:r>
          </a:p>
          <a:p>
            <a:pPr algn="just" eaLnBrk="1" hangingPunct="1">
              <a:lnSpc>
                <a:spcPct val="115000"/>
              </a:lnSpc>
            </a:pPr>
            <a:r>
              <a:rPr lang="ru-RU" altLang="ru-RU" b="1" i="1" dirty="0" err="1">
                <a:solidFill>
                  <a:srgbClr val="00421E"/>
                </a:solidFill>
                <a:latin typeface="Bookman Old Style" pitchFamily="18" charset="0"/>
              </a:rPr>
              <a:t>Профицит</a:t>
            </a:r>
            <a:r>
              <a:rPr lang="ru-RU" altLang="ru-RU" b="1" i="1" dirty="0">
                <a:solidFill>
                  <a:srgbClr val="00421E"/>
                </a:solidFill>
                <a:latin typeface="Bookman Old Style" pitchFamily="18" charset="0"/>
              </a:rPr>
              <a:t> бюджета </a:t>
            </a:r>
            <a:r>
              <a:rPr lang="ru-RU" altLang="ru-RU" dirty="0">
                <a:solidFill>
                  <a:srgbClr val="00421E"/>
                </a:solidFill>
                <a:latin typeface="Bookman Old Style" pitchFamily="18" charset="0"/>
              </a:rPr>
              <a:t>- превышение доходов бюджета над его расходами.</a:t>
            </a:r>
          </a:p>
          <a:p>
            <a:pPr algn="just" eaLnBrk="1" hangingPunct="1"/>
            <a:endParaRPr lang="ru-RU" altLang="ru-RU" dirty="0">
              <a:latin typeface="Bookman Old Style" pitchFamily="18" charset="0"/>
            </a:endParaRPr>
          </a:p>
          <a:p>
            <a:pPr algn="just" eaLnBrk="1" hangingPunct="1"/>
            <a:endParaRPr lang="ru-RU" altLang="ru-RU" dirty="0">
              <a:latin typeface="Bookman Old Style" pitchFamily="18" charset="0"/>
            </a:endParaRPr>
          </a:p>
        </p:txBody>
      </p:sp>
      <p:sp>
        <p:nvSpPr>
          <p:cNvPr id="77828" name="Прямоугольник 2"/>
          <p:cNvSpPr>
            <a:spLocks noChangeArrowheads="1"/>
          </p:cNvSpPr>
          <p:nvPr/>
        </p:nvSpPr>
        <p:spPr bwMode="auto">
          <a:xfrm>
            <a:off x="457200" y="457200"/>
            <a:ext cx="8305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2400" b="1" i="1" dirty="0">
                <a:cs typeface="Times New Roman" pitchFamily="18" charset="0"/>
              </a:rPr>
              <a:t>Основные понятия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Прямоугольник 10"/>
          <p:cNvSpPr>
            <a:spLocks noChangeArrowheads="1"/>
          </p:cNvSpPr>
          <p:nvPr/>
        </p:nvSpPr>
        <p:spPr bwMode="auto">
          <a:xfrm>
            <a:off x="214282" y="142852"/>
            <a:ext cx="8715436" cy="630942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alt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Исполнение бюджета – процесс сбора и учета доходов и осуществление расходов на основе сводной бюджетной росписи и кассового плана</a:t>
            </a:r>
          </a:p>
          <a:p>
            <a:pPr algn="just"/>
            <a:endParaRPr lang="ru-RU" altLang="ru-RU" sz="1600" b="1" i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alt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altLang="ru-RU" sz="2000" b="1" i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Исполнение бюджета</a:t>
            </a:r>
            <a:r>
              <a:rPr lang="ru-RU" alt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это этап бюджетного процесса, который начинается с момента утверждения решения о бюджете представительным органом муниципального образования и продолжается в течение финансового года. Можно выделить следующие этапы этого процесса:</a:t>
            </a:r>
          </a:p>
          <a:p>
            <a:pPr algn="just"/>
            <a:r>
              <a:rPr lang="ru-RU" alt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altLang="ru-RU" sz="2000" b="1" i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Исполнение бюджета</a:t>
            </a:r>
            <a:r>
              <a:rPr lang="ru-RU" alt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по доходам</a:t>
            </a:r>
            <a:r>
              <a:rPr lang="ru-RU" alt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это процесс получения налогов, сборов, доходов от продажи и использования муниципального имущества и земельных участков, доходов от предоставления платных услуг и других обязательных платежей, предусмотренных решением о бюджете.</a:t>
            </a:r>
          </a:p>
          <a:p>
            <a:pPr algn="just"/>
            <a:r>
              <a:rPr lang="ru-RU" alt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altLang="ru-RU" sz="2000" b="1" i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Исполнение по расходам</a:t>
            </a:r>
            <a:r>
              <a:rPr lang="ru-RU" alt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это процесс осуществления расходов, предусмотренных решением о бюджете, с целью исполнения принятых расходных обязательств.</a:t>
            </a:r>
          </a:p>
          <a:p>
            <a:pPr algn="just"/>
            <a:r>
              <a:rPr lang="ru-RU" alt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Составление и утверждение отчета об исполнении бюджета является важной формой контроля за исполнением бюджета. </a:t>
            </a:r>
          </a:p>
          <a:p>
            <a:pPr algn="just"/>
            <a:endParaRPr lang="ru-RU" altLang="ru-RU" sz="1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-27383"/>
            <a:ext cx="82986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Основные параметры социально-экономического положения  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5771211"/>
              </p:ext>
            </p:extLst>
          </p:nvPr>
        </p:nvGraphicFramePr>
        <p:xfrm>
          <a:off x="395536" y="836711"/>
          <a:ext cx="8458454" cy="5966549"/>
        </p:xfrm>
        <a:graphic>
          <a:graphicData uri="http://schemas.openxmlformats.org/drawingml/2006/table">
            <a:tbl>
              <a:tblPr/>
              <a:tblGrid>
                <a:gridCol w="9733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559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72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72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728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0728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49347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№ п/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435" marR="4435" marT="44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</a:t>
                      </a:r>
                    </a:p>
                  </a:txBody>
                  <a:tcPr marL="4435" marR="4435" marT="44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Единица измерения</a:t>
                      </a:r>
                    </a:p>
                  </a:txBody>
                  <a:tcPr marL="4435" marR="4435" marT="44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2017 год</a:t>
                      </a:r>
                    </a:p>
                  </a:txBody>
                  <a:tcPr marL="4435" marR="4435" marT="44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2018 год</a:t>
                      </a:r>
                    </a:p>
                  </a:txBody>
                  <a:tcPr marL="4435" marR="4435" marT="44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Изменения +/-</a:t>
                      </a:r>
                    </a:p>
                  </a:txBody>
                  <a:tcPr marL="4435" marR="4435" marT="44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11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4435" marR="4435" marT="44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4435" marR="4435" marT="44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4435" marR="4435" marT="44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4435" marR="4435" marT="44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4435" marR="4435" marT="44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4435" marR="4435" marT="44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11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4435" marR="4435" marT="44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Численность населения</a:t>
                      </a:r>
                    </a:p>
                  </a:txBody>
                  <a:tcPr marL="4435" marR="4435" marT="44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чел.</a:t>
                      </a:r>
                    </a:p>
                  </a:txBody>
                  <a:tcPr marL="4435" marR="4435" marT="44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14317</a:t>
                      </a:r>
                    </a:p>
                  </a:txBody>
                  <a:tcPr marL="4435" marR="4435" marT="44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14040</a:t>
                      </a:r>
                    </a:p>
                  </a:txBody>
                  <a:tcPr marL="4435" marR="4435" marT="44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-277</a:t>
                      </a:r>
                    </a:p>
                  </a:txBody>
                  <a:tcPr marL="4435" marR="4435" marT="44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6647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4435" marR="4435" marT="44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Рождаемость</a:t>
                      </a:r>
                    </a:p>
                  </a:txBody>
                  <a:tcPr marL="4435" marR="4435" marT="44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чел.</a:t>
                      </a:r>
                    </a:p>
                  </a:txBody>
                  <a:tcPr marL="4435" marR="4435" marT="44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121</a:t>
                      </a:r>
                    </a:p>
                  </a:txBody>
                  <a:tcPr marL="4435" marR="4435" marT="44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120</a:t>
                      </a:r>
                    </a:p>
                  </a:txBody>
                  <a:tcPr marL="4435" marR="4435" marT="44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-1</a:t>
                      </a:r>
                    </a:p>
                  </a:txBody>
                  <a:tcPr marL="4435" marR="4435" marT="44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011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4435" marR="4435" marT="44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Смертность</a:t>
                      </a:r>
                    </a:p>
                  </a:txBody>
                  <a:tcPr marL="4435" marR="4435" marT="44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чел.</a:t>
                      </a:r>
                    </a:p>
                  </a:txBody>
                  <a:tcPr marL="4435" marR="4435" marT="44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192</a:t>
                      </a:r>
                    </a:p>
                  </a:txBody>
                  <a:tcPr marL="4435" marR="4435" marT="44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191</a:t>
                      </a:r>
                    </a:p>
                  </a:txBody>
                  <a:tcPr marL="4435" marR="4435" marT="44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-1</a:t>
                      </a:r>
                    </a:p>
                  </a:txBody>
                  <a:tcPr marL="4435" marR="4435" marT="44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011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4435" marR="4435" marT="44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Число занятых в экономике</a:t>
                      </a:r>
                    </a:p>
                  </a:txBody>
                  <a:tcPr marL="4435" marR="4435" marT="44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чел.</a:t>
                      </a:r>
                    </a:p>
                  </a:txBody>
                  <a:tcPr marL="4435" marR="4435" marT="44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2758</a:t>
                      </a:r>
                    </a:p>
                  </a:txBody>
                  <a:tcPr marL="4435" marR="4435" marT="44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3905</a:t>
                      </a:r>
                    </a:p>
                  </a:txBody>
                  <a:tcPr marL="4435" marR="4435" marT="44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1147</a:t>
                      </a:r>
                    </a:p>
                  </a:txBody>
                  <a:tcPr marL="4435" marR="4435" marT="44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6647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4435" marR="4435" marT="44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Число зарегистрированных безработных</a:t>
                      </a:r>
                    </a:p>
                  </a:txBody>
                  <a:tcPr marL="4435" marR="4435" marT="44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чел. </a:t>
                      </a:r>
                    </a:p>
                  </a:txBody>
                  <a:tcPr marL="4435" marR="4435" marT="44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279</a:t>
                      </a:r>
                    </a:p>
                  </a:txBody>
                  <a:tcPr marL="4435" marR="4435" marT="44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219</a:t>
                      </a:r>
                    </a:p>
                  </a:txBody>
                  <a:tcPr marL="4435" marR="4435" marT="44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-60</a:t>
                      </a:r>
                    </a:p>
                  </a:txBody>
                  <a:tcPr marL="4435" marR="4435" marT="44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175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4435" marR="4435" marT="44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Оборот организаций по полному кругу крупных и средних организаций </a:t>
                      </a:r>
                    </a:p>
                  </a:txBody>
                  <a:tcPr marL="4435" marR="4435" marT="44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млн. руб.</a:t>
                      </a:r>
                    </a:p>
                  </a:txBody>
                  <a:tcPr marL="4435" marR="4435" marT="44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150,7</a:t>
                      </a:r>
                    </a:p>
                  </a:txBody>
                  <a:tcPr marL="4435" marR="4435" marT="44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358,5</a:t>
                      </a:r>
                    </a:p>
                  </a:txBody>
                  <a:tcPr marL="4435" marR="4435" marT="44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207,8</a:t>
                      </a:r>
                    </a:p>
                  </a:txBody>
                  <a:tcPr marL="4435" marR="4435" marT="44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175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</a:t>
                      </a:r>
                    </a:p>
                  </a:txBody>
                  <a:tcPr marL="4435" marR="4435" marT="44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Объем отгруженных товаров собственного производства, выполненных работ (услуг)</a:t>
                      </a:r>
                    </a:p>
                  </a:txBody>
                  <a:tcPr marL="4435" marR="4435" marT="44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млн. руб.</a:t>
                      </a:r>
                    </a:p>
                  </a:txBody>
                  <a:tcPr marL="4435" marR="4435" marT="44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132,9</a:t>
                      </a:r>
                    </a:p>
                  </a:txBody>
                  <a:tcPr marL="4435" marR="4435" marT="44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143,7</a:t>
                      </a:r>
                    </a:p>
                  </a:txBody>
                  <a:tcPr marL="4435" marR="4435" marT="44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10,8</a:t>
                      </a:r>
                    </a:p>
                  </a:txBody>
                  <a:tcPr marL="4435" marR="4435" marT="44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6647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</a:t>
                      </a:r>
                    </a:p>
                  </a:txBody>
                  <a:tcPr marL="4435" marR="4435" marT="44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Объем инвестиций в основной капитал </a:t>
                      </a:r>
                    </a:p>
                  </a:txBody>
                  <a:tcPr marL="4435" marR="4435" marT="44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млн. руб.</a:t>
                      </a:r>
                    </a:p>
                  </a:txBody>
                  <a:tcPr marL="4435" marR="4435" marT="44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439</a:t>
                      </a:r>
                    </a:p>
                  </a:txBody>
                  <a:tcPr marL="4435" marR="4435" marT="44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152,6</a:t>
                      </a:r>
                    </a:p>
                  </a:txBody>
                  <a:tcPr marL="4435" marR="4435" marT="44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-286,4</a:t>
                      </a:r>
                    </a:p>
                  </a:txBody>
                  <a:tcPr marL="4435" marR="4435" marT="44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827563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</a:t>
                      </a:r>
                    </a:p>
                  </a:txBody>
                  <a:tcPr marL="4435" marR="4435" marT="44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Доля детей в возрасте от одного года до шести лет, состоящих на учете для определения в муниципальные дошкольные образовательные учреждения, в общей численности детей в возрасте от одного года до шести лет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435" marR="4435" marT="44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процент</a:t>
                      </a:r>
                    </a:p>
                  </a:txBody>
                  <a:tcPr marL="4435" marR="4435" marT="44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14</a:t>
                      </a:r>
                    </a:p>
                  </a:txBody>
                  <a:tcPr marL="4435" marR="4435" marT="44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</a:t>
                      </a:r>
                    </a:p>
                  </a:txBody>
                  <a:tcPr marL="4435" marR="4435" marT="44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-3</a:t>
                      </a:r>
                    </a:p>
                  </a:txBody>
                  <a:tcPr marL="4435" marR="4435" marT="44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81707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4435" marR="4435" marT="44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Доля обучающихся в муниципальных общеобразовательных учреждениях, занимающихся во вторую (третью) смену, в общей численности обучающихся в муниципальных общеобразовательных учреждениях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435" marR="4435" marT="44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процент</a:t>
                      </a:r>
                    </a:p>
                  </a:txBody>
                  <a:tcPr marL="4435" marR="4435" marT="44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17,4</a:t>
                      </a:r>
                    </a:p>
                  </a:txBody>
                  <a:tcPr marL="4435" marR="4435" marT="44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4435" marR="4435" marT="44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-7,4</a:t>
                      </a:r>
                    </a:p>
                  </a:txBody>
                  <a:tcPr marL="4435" marR="4435" marT="44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1175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11</a:t>
                      </a:r>
                    </a:p>
                  </a:txBody>
                  <a:tcPr marL="4435" marR="4435" marT="44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Доля населения, систематически занимающегося физической культурой и спортом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435" marR="4435" marT="44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процент</a:t>
                      </a:r>
                    </a:p>
                  </a:txBody>
                  <a:tcPr marL="4435" marR="4435" marT="44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21</a:t>
                      </a:r>
                    </a:p>
                  </a:txBody>
                  <a:tcPr marL="4435" marR="4435" marT="44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22,2</a:t>
                      </a:r>
                    </a:p>
                  </a:txBody>
                  <a:tcPr marL="4435" marR="4435" marT="44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1,2</a:t>
                      </a:r>
                    </a:p>
                  </a:txBody>
                  <a:tcPr marL="4435" marR="4435" marT="44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5348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12</a:t>
                      </a:r>
                    </a:p>
                  </a:txBody>
                  <a:tcPr marL="4435" marR="4435" marT="44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Площадь жилищного фонда</a:t>
                      </a:r>
                    </a:p>
                  </a:txBody>
                  <a:tcPr marL="4435" marR="4435" marT="44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тыс. кв.м.</a:t>
                      </a:r>
                    </a:p>
                  </a:txBody>
                  <a:tcPr marL="4435" marR="4435" marT="44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344,5</a:t>
                      </a:r>
                    </a:p>
                  </a:txBody>
                  <a:tcPr marL="4435" marR="4435" marT="44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346, 0</a:t>
                      </a:r>
                    </a:p>
                  </a:txBody>
                  <a:tcPr marL="4435" marR="4435" marT="44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1,5</a:t>
                      </a:r>
                    </a:p>
                  </a:txBody>
                  <a:tcPr marL="4435" marR="4435" marT="44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6647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13</a:t>
                      </a:r>
                    </a:p>
                  </a:txBody>
                  <a:tcPr marL="4435" marR="4435" marT="44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в том числе ветхого, аварийного</a:t>
                      </a:r>
                    </a:p>
                  </a:txBody>
                  <a:tcPr marL="4435" marR="4435" marT="44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тыс. кв.м.</a:t>
                      </a:r>
                    </a:p>
                  </a:txBody>
                  <a:tcPr marL="4435" marR="4435" marT="44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40,7</a:t>
                      </a:r>
                    </a:p>
                  </a:txBody>
                  <a:tcPr marL="4435" marR="4435" marT="44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41,7</a:t>
                      </a:r>
                    </a:p>
                  </a:txBody>
                  <a:tcPr marL="4435" marR="4435" marT="44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4435" marR="4435" marT="44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76647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14</a:t>
                      </a:r>
                    </a:p>
                  </a:txBody>
                  <a:tcPr marL="4435" marR="4435" marT="44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Ввод жилья, в том числе индивидуального</a:t>
                      </a:r>
                    </a:p>
                  </a:txBody>
                  <a:tcPr marL="4435" marR="4435" marT="44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кв. м.</a:t>
                      </a:r>
                    </a:p>
                  </a:txBody>
                  <a:tcPr marL="4435" marR="4435" marT="44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2566</a:t>
                      </a:r>
                    </a:p>
                  </a:txBody>
                  <a:tcPr marL="4435" marR="4435" marT="44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1497,4</a:t>
                      </a:r>
                    </a:p>
                  </a:txBody>
                  <a:tcPr marL="4435" marR="4435" marT="44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-1068,6</a:t>
                      </a:r>
                    </a:p>
                  </a:txBody>
                  <a:tcPr marL="4435" marR="4435" marT="44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0011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15</a:t>
                      </a:r>
                    </a:p>
                  </a:txBody>
                  <a:tcPr marL="4435" marR="4435" marT="44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Обеспеченность жильем на 1 жителя</a:t>
                      </a:r>
                    </a:p>
                  </a:txBody>
                  <a:tcPr marL="4435" marR="4435" marT="44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кв.м.</a:t>
                      </a:r>
                    </a:p>
                  </a:txBody>
                  <a:tcPr marL="4435" marR="4435" marT="44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24,5</a:t>
                      </a:r>
                    </a:p>
                  </a:txBody>
                  <a:tcPr marL="4435" marR="4435" marT="44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24,9</a:t>
                      </a:r>
                    </a:p>
                  </a:txBody>
                  <a:tcPr marL="4435" marR="4435" marT="44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0,4</a:t>
                      </a:r>
                    </a:p>
                  </a:txBody>
                  <a:tcPr marL="4435" marR="4435" marT="44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2.7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5513</TotalTime>
  <Words>4066</Words>
  <Application>Microsoft Office PowerPoint</Application>
  <PresentationFormat>Экран (4:3)</PresentationFormat>
  <Paragraphs>1138</Paragraphs>
  <Slides>57</Slides>
  <Notes>9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57</vt:i4>
      </vt:variant>
    </vt:vector>
  </HeadingPairs>
  <TitlesOfParts>
    <vt:vector size="70" baseType="lpstr">
      <vt:lpstr>13</vt:lpstr>
      <vt:lpstr>Arial</vt:lpstr>
      <vt:lpstr>Arial Narrow</vt:lpstr>
      <vt:lpstr>Bookman Old Style</vt:lpstr>
      <vt:lpstr>Calibri</vt:lpstr>
      <vt:lpstr>Georgia</vt:lpstr>
      <vt:lpstr>Times New Roman</vt:lpstr>
      <vt:lpstr>Verdana</vt:lpstr>
      <vt:lpstr>Wingdings</vt:lpstr>
      <vt:lpstr>Wingdings 2</vt:lpstr>
      <vt:lpstr>Wingdings 3</vt:lpstr>
      <vt:lpstr>Открытая</vt:lpstr>
      <vt:lpstr>Диаграмма</vt:lpstr>
      <vt:lpstr>                                     Бюджет  для граждан  об исполнении бюджета Сосьвинского городского округа  за 2018 год </vt:lpstr>
      <vt:lpstr> Бюджет для граждан -</vt:lpstr>
      <vt:lpstr>Презентация PowerPoint</vt:lpstr>
      <vt:lpstr>Контактная информация о Финансовом управлении администрации Сосьвинского городского округа</vt:lpstr>
      <vt:lpstr> Структура  Бюджета  для граждан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Итоги  социально – экономического  развития Сосьвинского городского округа за 2018 год    </vt:lpstr>
      <vt:lpstr>       Основные характеристики бюджета  Сосьвинского городского округа в 2018 году </vt:lpstr>
      <vt:lpstr>Презентация PowerPoint</vt:lpstr>
      <vt:lpstr>Презентация PowerPoint</vt:lpstr>
      <vt:lpstr>Презентация PowerPoint</vt:lpstr>
      <vt:lpstr>Доходы бюджета Сосьвинского городского округа  за 2018  год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Распределение  расходов бюджета Сосьвинского городского округа   в 2018 году </vt:lpstr>
      <vt:lpstr>Презентация PowerPoint</vt:lpstr>
      <vt:lpstr>Презентация PowerPoint</vt:lpstr>
      <vt:lpstr>Структура расходов бюджета Сосьвинского городского округа в 2018 году </vt:lpstr>
      <vt:lpstr>Исполнение бюджета по расходам за 2018 год по разделам бюджетной классификации расходов, в %</vt:lpstr>
      <vt:lpstr>  Расходы в области дорожного хозяйства,  произведенные в 2018 году</vt:lpstr>
      <vt:lpstr>Расходы на жилищно – коммунальное хозяйство  в 2018 году</vt:lpstr>
      <vt:lpstr>Презентация PowerPoint</vt:lpstr>
      <vt:lpstr>Презентация PowerPoint</vt:lpstr>
      <vt:lpstr>Презентация PowerPoint</vt:lpstr>
      <vt:lpstr>Структура расходов бюджета Сосьвинского городского округа  в сфере образования, в %</vt:lpstr>
      <vt:lpstr>Расходы бюджета Сосьвинского городского округа на  образование в 2018 году </vt:lpstr>
      <vt:lpstr>Расходы, произведенные в области  культуры  в 2018 году </vt:lpstr>
      <vt:lpstr>Расходы на социальную политику,  произведенные в 2018 году, в процентах </vt:lpstr>
      <vt:lpstr>Исполнение публичных  нормативных обязательств</vt:lpstr>
      <vt:lpstr>Презентация PowerPoint</vt:lpstr>
      <vt:lpstr> Данные о муниципальном долге  Сосьвинского городского округа  за 2018  год</vt:lpstr>
      <vt:lpstr>Исполнение бюджета по источникам финансирования  дефицита бюджета в 2018 году</vt:lpstr>
      <vt:lpstr>Презентация PowerPoint</vt:lpstr>
      <vt:lpstr>Исполнение  муниципальных программ  Сосьвинского городского округа в 2018 году </vt:lpstr>
      <vt:lpstr>Расходы на реализацию муниципальных программ Сосьвинского городского округа  (тыс. рублей) 2018 год в сравнении с 2017 годом</vt:lpstr>
      <vt:lpstr> Итоги реализации  муниципальных программ  Сосьвинского городского округа в 2018году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Исполнение бюджета Сосьвинского городского округа за 2013  год </dc:title>
  <dc:creator>1</dc:creator>
  <cp:lastModifiedBy>Алевтина Никитина</cp:lastModifiedBy>
  <cp:revision>884</cp:revision>
  <dcterms:created xsi:type="dcterms:W3CDTF">2014-03-11T04:14:15Z</dcterms:created>
  <dcterms:modified xsi:type="dcterms:W3CDTF">2019-04-15T11:31:45Z</dcterms:modified>
</cp:coreProperties>
</file>