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3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71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350" autoAdjust="0"/>
    <p:restoredTop sz="94660"/>
  </p:normalViewPr>
  <p:slideViewPr>
    <p:cSldViewPr snapToGrid="0">
      <p:cViewPr varScale="1">
        <p:scale>
          <a:sx n="75" d="100"/>
          <a:sy n="75" d="100"/>
        </p:scale>
        <p:origin x="78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ru-RU" sz="3600" i="1" dirty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Общегосударственные вопросы</a:t>
            </a:r>
            <a:endParaRPr lang="ru-RU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906660629082704E-2"/>
          <c:y val="0.12785705632949729"/>
          <c:w val="0.94642689934028512"/>
          <c:h val="0.78369765756267917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lumMod val="110000"/>
                  </a:schemeClr>
                </a:gs>
                <a:gs pos="88000">
                  <a:schemeClr val="accent1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4349095552245157E-2"/>
                  <c:y val="-7.93116001713175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D01-42AA-87B1-A68210A45828}"/>
                </c:ext>
              </c:extLst>
            </c:dLbl>
            <c:dLbl>
              <c:idx val="1"/>
              <c:layout>
                <c:manualLayout>
                  <c:x val="2.7364343035395259E-2"/>
                  <c:y val="-5.54012719563901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D01-42AA-87B1-A68210A45828}"/>
                </c:ext>
              </c:extLst>
            </c:dLbl>
            <c:dLbl>
              <c:idx val="2"/>
              <c:layout>
                <c:manualLayout>
                  <c:x val="1.4909478168264111E-2"/>
                  <c:y val="-6.7307692307692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DB2-4694-A7AA-0CB8695CEF73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Верхний Тагил ГО (Числ.нас. 11,9 тыс.чел.)</c:v>
                </c:pt>
                <c:pt idx="1">
                  <c:v>Рефтинский ГО (Числ.нас. 15,6 тыс.чел.)</c:v>
                </c:pt>
                <c:pt idx="2">
                  <c:v>Сосьвинский ГО (Числ.нас.13,5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41350.699999999997</c:v>
                </c:pt>
                <c:pt idx="1">
                  <c:v>74537</c:v>
                </c:pt>
                <c:pt idx="2">
                  <c:v>86936.4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01-42AA-87B1-A68210A458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7771232"/>
        <c:axId val="155772032"/>
        <c:axId val="189568400"/>
      </c:bar3DChart>
      <c:catAx>
        <c:axId val="157771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5772032"/>
        <c:crosses val="autoZero"/>
        <c:auto val="1"/>
        <c:lblAlgn val="ctr"/>
        <c:lblOffset val="100"/>
        <c:noMultiLvlLbl val="0"/>
      </c:catAx>
      <c:valAx>
        <c:axId val="155772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7771232"/>
        <c:crosses val="autoZero"/>
        <c:crossBetween val="between"/>
      </c:valAx>
      <c:serAx>
        <c:axId val="189568400"/>
        <c:scaling>
          <c:orientation val="minMax"/>
        </c:scaling>
        <c:delete val="1"/>
        <c:axPos val="b"/>
        <c:majorTickMark val="none"/>
        <c:minorTickMark val="none"/>
        <c:tickLblPos val="nextTo"/>
        <c:crossAx val="155772032"/>
        <c:crosses val="autoZero"/>
      </c:ser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Социальная политика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lumMod val="110000"/>
                  </a:schemeClr>
                </a:gs>
                <a:gs pos="88000">
                  <a:schemeClr val="accent1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7262813522355506E-2"/>
                  <c:y val="-6.0428849902534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BBF-4DB0-AF34-BA36E70DD2B8}"/>
                </c:ext>
              </c:extLst>
            </c:dLbl>
            <c:dLbl>
              <c:idx val="1"/>
              <c:layout>
                <c:manualLayout>
                  <c:x val="3.0534351145038167E-2"/>
                  <c:y val="-5.84795321637427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BBF-4DB0-AF34-BA36E70DD2B8}"/>
                </c:ext>
              </c:extLst>
            </c:dLbl>
            <c:dLbl>
              <c:idx val="2"/>
              <c:layout>
                <c:manualLayout>
                  <c:x val="2.7262813522355506E-2"/>
                  <c:y val="-6.0428849902534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BBF-4DB0-AF34-BA36E70DD2B8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Верхний Тагил ГО (Числ.нас. 11,9 тыс.чел.)</c:v>
                </c:pt>
                <c:pt idx="1">
                  <c:v>Рефтинский ГО (Числ.нас. 15,6 тыс.чел.)</c:v>
                </c:pt>
                <c:pt idx="2">
                  <c:v>Сосьвинский ГО (Числ.нас.13,5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50813.4</c:v>
                </c:pt>
                <c:pt idx="1">
                  <c:v>71454</c:v>
                </c:pt>
                <c:pt idx="2">
                  <c:v>52206.3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BF-4DB0-AF34-BA36E70DD2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43371088"/>
        <c:axId val="693009024"/>
        <c:axId val="0"/>
      </c:bar3DChart>
      <c:catAx>
        <c:axId val="643371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3009024"/>
        <c:crosses val="autoZero"/>
        <c:auto val="1"/>
        <c:lblAlgn val="ctr"/>
        <c:lblOffset val="100"/>
        <c:noMultiLvlLbl val="0"/>
      </c:catAx>
      <c:valAx>
        <c:axId val="693009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43371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lumMod val="110000"/>
                  </a:schemeClr>
                </a:gs>
                <a:gs pos="88000">
                  <a:schemeClr val="accent1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7533039647577053E-2"/>
                  <c:y val="-5.78842315369261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368-4D30-A9CF-C71C4D39CF28}"/>
                </c:ext>
              </c:extLst>
            </c:dLbl>
            <c:dLbl>
              <c:idx val="1"/>
              <c:layout>
                <c:manualLayout>
                  <c:x val="2.5330396475770924E-2"/>
                  <c:y val="-5.5888223552894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74C-49B0-B2D0-67D4DD9E11F3}"/>
                </c:ext>
              </c:extLst>
            </c:dLbl>
            <c:dLbl>
              <c:idx val="2"/>
              <c:layout>
                <c:manualLayout>
                  <c:x val="3.1938325991189426E-2"/>
                  <c:y val="-6.58682634730540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368-4D30-A9CF-C71C4D39CF28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Верхний Тагил ГО (Числ.нас. 11,9 тыс.чел.)</c:v>
                </c:pt>
                <c:pt idx="1">
                  <c:v>Рефтинский ГО (Числ.нас. 15,6 тыс.чел.)</c:v>
                </c:pt>
                <c:pt idx="2">
                  <c:v>Сосьвинский ГО (Числ.нас.13,5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6376.1</c:v>
                </c:pt>
                <c:pt idx="1">
                  <c:v>38799</c:v>
                </c:pt>
                <c:pt idx="2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68-4D30-A9CF-C71C4D39CF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98301392"/>
        <c:axId val="697271696"/>
        <c:axId val="0"/>
      </c:bar3DChart>
      <c:catAx>
        <c:axId val="698301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7271696"/>
        <c:crosses val="autoZero"/>
        <c:auto val="1"/>
        <c:lblAlgn val="ctr"/>
        <c:lblOffset val="100"/>
        <c:noMultiLvlLbl val="0"/>
      </c:catAx>
      <c:valAx>
        <c:axId val="697271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8301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Средства массовой информации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lumMod val="110000"/>
                  </a:schemeClr>
                </a:gs>
                <a:gs pos="88000">
                  <a:schemeClr val="accent1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5136612021857883E-2"/>
                  <c:y val="-6.29921259842520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44C-41CD-9E49-E8932C004299}"/>
                </c:ext>
              </c:extLst>
            </c:dLbl>
            <c:dLbl>
              <c:idx val="1"/>
              <c:layout>
                <c:manualLayout>
                  <c:x val="2.6229508196721311E-2"/>
                  <c:y val="-6.2992125984251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44C-41CD-9E49-E8932C004299}"/>
                </c:ext>
              </c:extLst>
            </c:dLbl>
            <c:dLbl>
              <c:idx val="2"/>
              <c:layout>
                <c:manualLayout>
                  <c:x val="2.9508196721311476E-2"/>
                  <c:y val="-6.29921259842519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44C-41CD-9E49-E8932C004299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Верхний Тагил ГО (Числ.нас. 11,9 тыс.чел.)</c:v>
                </c:pt>
                <c:pt idx="1">
                  <c:v>Рефтинский ГО (Числ.нас. 15,6 тыс.чел.)</c:v>
                </c:pt>
                <c:pt idx="2">
                  <c:v>Сосьвинский ГО (Числ.нас.13,5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425</c:v>
                </c:pt>
                <c:pt idx="1">
                  <c:v>1161</c:v>
                </c:pt>
                <c:pt idx="2">
                  <c:v>810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4C-41CD-9E49-E8932C0042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45748816"/>
        <c:axId val="276784672"/>
        <c:axId val="0"/>
      </c:bar3DChart>
      <c:catAx>
        <c:axId val="645748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6784672"/>
        <c:crosses val="autoZero"/>
        <c:auto val="1"/>
        <c:lblAlgn val="ctr"/>
        <c:lblOffset val="100"/>
        <c:noMultiLvlLbl val="0"/>
      </c:catAx>
      <c:valAx>
        <c:axId val="276784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45748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Обслуживание государственного и муниципального долга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lumMod val="110000"/>
                  </a:schemeClr>
                </a:gs>
                <a:gs pos="88000">
                  <a:schemeClr val="accent1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9347826086956481E-2"/>
                  <c:y val="-6.5346534653465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C17-4928-85C2-C1222C6D5C1B}"/>
                </c:ext>
              </c:extLst>
            </c:dLbl>
            <c:dLbl>
              <c:idx val="1"/>
              <c:layout>
                <c:manualLayout>
                  <c:x val="3.0434782608695574E-2"/>
                  <c:y val="-6.53465346534654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C17-4928-85C2-C1222C6D5C1B}"/>
                </c:ext>
              </c:extLst>
            </c:dLbl>
            <c:dLbl>
              <c:idx val="2"/>
              <c:layout>
                <c:manualLayout>
                  <c:x val="3.4782608695652174E-2"/>
                  <c:y val="-6.1386138613861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C17-4928-85C2-C1222C6D5C1B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Верхний Тагил ГО (Числ.нас. 11,9 тыс.чел.)</c:v>
                </c:pt>
                <c:pt idx="1">
                  <c:v>Рефтинский ГО (Числ.нас. 15,6 тыс.чел.)</c:v>
                </c:pt>
                <c:pt idx="2">
                  <c:v>Сосьвинский ГО (Числ.нас.13,5 тыс.чел.)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17</c:v>
                </c:pt>
                <c:pt idx="1">
                  <c:v>23</c:v>
                </c:pt>
                <c:pt idx="2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17-4928-85C2-C1222C6D5C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72143920"/>
        <c:axId val="799019920"/>
        <c:axId val="0"/>
      </c:bar3DChart>
      <c:catAx>
        <c:axId val="472143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99019920"/>
        <c:crosses val="autoZero"/>
        <c:auto val="1"/>
        <c:lblAlgn val="ctr"/>
        <c:lblOffset val="100"/>
        <c:noMultiLvlLbl val="0"/>
      </c:catAx>
      <c:valAx>
        <c:axId val="799019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72143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0" i="1" u="none" strike="noStrike" kern="1200" cap="none" spc="20" baseline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3600" i="1" baseline="0" dirty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Итого расходов</a:t>
            </a:r>
            <a:endParaRPr lang="ru-RU" sz="3600" i="1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ИТОГО РАСХОДОВ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lumMod val="110000"/>
                  </a:schemeClr>
                </a:gs>
                <a:gs pos="88000">
                  <a:schemeClr val="accent1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1.3114754098360635E-2"/>
                  <c:y val="-5.72597137014315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3CD-43DA-92F1-4DAC0D0EA7EA}"/>
                </c:ext>
              </c:extLst>
            </c:dLbl>
            <c:dLbl>
              <c:idx val="1"/>
              <c:layout>
                <c:manualLayout>
                  <c:x val="1.6393442622950821E-2"/>
                  <c:y val="-5.5214723926380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3CD-43DA-92F1-4DAC0D0EA7EA}"/>
                </c:ext>
              </c:extLst>
            </c:dLbl>
            <c:dLbl>
              <c:idx val="2"/>
              <c:layout>
                <c:manualLayout>
                  <c:x val="1.6393442622950821E-2"/>
                  <c:y val="-5.72597137014314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3CD-43DA-92F1-4DAC0D0EA7EA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Верхний Тагил ГО (Числ.нас. 11,9 тыс.чел.)</c:v>
                </c:pt>
                <c:pt idx="1">
                  <c:v>Рефтинский ГО (Числ.нас. 15,6 тыс.чел.)</c:v>
                </c:pt>
                <c:pt idx="2">
                  <c:v>Сосьвинский ГО (Числ.нас.13,5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813090.5</c:v>
                </c:pt>
                <c:pt idx="1">
                  <c:v>757663</c:v>
                </c:pt>
                <c:pt idx="2">
                  <c:v>743257.8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CD-43DA-92F1-4DAC0D0EA7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75710448"/>
        <c:axId val="752515296"/>
        <c:axId val="0"/>
      </c:bar3DChart>
      <c:catAx>
        <c:axId val="275710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52515296"/>
        <c:crosses val="autoZero"/>
        <c:auto val="1"/>
        <c:lblAlgn val="ctr"/>
        <c:lblOffset val="100"/>
        <c:noMultiLvlLbl val="0"/>
      </c:catAx>
      <c:valAx>
        <c:axId val="752515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5710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1" u="none" strike="noStrike" kern="1200" cap="none" spc="20" baseline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3600" baseline="0" dirty="0"/>
              <a:t>Национальная оборона</a:t>
            </a:r>
          </a:p>
        </c:rich>
      </c:tx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Национальная оборона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lumMod val="110000"/>
                  </a:schemeClr>
                </a:gs>
                <a:gs pos="88000">
                  <a:schemeClr val="accent1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4.4429631939571911E-2"/>
                  <c:y val="-0.100737538404714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DBF-4812-8CD2-16AF08B0FA22}"/>
                </c:ext>
              </c:extLst>
            </c:dLbl>
            <c:dLbl>
              <c:idx val="1"/>
              <c:layout>
                <c:manualLayout>
                  <c:x val="4.1804180418041806E-2"/>
                  <c:y val="-8.62315531454091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DBF-4812-8CD2-16AF08B0FA22}"/>
                </c:ext>
              </c:extLst>
            </c:dLbl>
            <c:dLbl>
              <c:idx val="2"/>
              <c:layout>
                <c:manualLayout>
                  <c:x val="4.0382526441620541E-2"/>
                  <c:y val="-0.10276480365327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DBF-4812-8CD2-16AF08B0FA22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Верхний Тагил ГО (Числ.нас. 11,9 тыс.чел.)</c:v>
                </c:pt>
                <c:pt idx="1">
                  <c:v>Рефтинский ГО (Числ.нас. 15,6 тыс.чел.)</c:v>
                </c:pt>
                <c:pt idx="2">
                  <c:v>Сосьвинский ГО (Числ.нас. 13,5 тыс.чел.)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611.20000000000005</c:v>
                </c:pt>
                <c:pt idx="1">
                  <c:v>1062</c:v>
                </c:pt>
                <c:pt idx="2">
                  <c:v>611.20000000000005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BF-4812-8CD2-16AF08B0FA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75995008"/>
        <c:axId val="415721072"/>
        <c:axId val="194700688"/>
      </c:bar3DChart>
      <c:catAx>
        <c:axId val="27599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5721072"/>
        <c:crosses val="autoZero"/>
        <c:auto val="1"/>
        <c:lblAlgn val="ctr"/>
        <c:lblOffset val="100"/>
        <c:noMultiLvlLbl val="0"/>
      </c:catAx>
      <c:valAx>
        <c:axId val="415721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5995008"/>
        <c:crosses val="autoZero"/>
        <c:crossBetween val="between"/>
      </c:valAx>
      <c:serAx>
        <c:axId val="194700688"/>
        <c:scaling>
          <c:orientation val="minMax"/>
        </c:scaling>
        <c:delete val="1"/>
        <c:axPos val="b"/>
        <c:majorTickMark val="none"/>
        <c:minorTickMark val="none"/>
        <c:tickLblPos val="nextTo"/>
        <c:crossAx val="415721072"/>
        <c:crosses val="autoZero"/>
      </c:ser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1" u="none" strike="noStrike" kern="1200" cap="none" spc="2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ru-RU" sz="3600" i="1" baseline="0" dirty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Национальная безопасность и правоохранительная деятельность</a:t>
            </a:r>
            <a:endParaRPr lang="ru-RU" sz="3600" i="1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7628450863531561"/>
          <c:y val="2.434077079107505E-2"/>
        </c:manualLayout>
      </c:layout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1" u="none" strike="noStrike" kern="1200" cap="none" spc="2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Национальная безопасность и правоохранительная деятельность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lumMod val="110000"/>
                  </a:schemeClr>
                </a:gs>
                <a:gs pos="88000">
                  <a:schemeClr val="accent1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3.2296515421760125E-2"/>
                  <c:y val="-5.21627190110364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C38-4754-B1BF-A3AE43CF2128}"/>
                </c:ext>
              </c:extLst>
            </c:dLbl>
            <c:dLbl>
              <c:idx val="1"/>
              <c:layout>
                <c:manualLayout>
                  <c:x val="2.4877104450341497E-2"/>
                  <c:y val="-5.72081583108399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C38-4754-B1BF-A3AE43CF2128}"/>
                </c:ext>
              </c:extLst>
            </c:dLbl>
            <c:dLbl>
              <c:idx val="2"/>
              <c:layout>
                <c:manualLayout>
                  <c:x val="3.1002305651020141E-2"/>
                  <c:y val="-6.17848301416683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C38-4754-B1BF-A3AE43CF2128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Верхний Тагил ГО (Числ.нас. 11,9 тыс.чел.)</c:v>
                </c:pt>
                <c:pt idx="1">
                  <c:v>Рефтинский ГО (Числ.нас. 15,6 тыс.чел.)</c:v>
                </c:pt>
                <c:pt idx="2">
                  <c:v>Сосьвинский ГО (Числ.нас.13,5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7523.9</c:v>
                </c:pt>
                <c:pt idx="1">
                  <c:v>9435</c:v>
                </c:pt>
                <c:pt idx="2">
                  <c:v>6359.6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38-4754-B1BF-A3AE43CF21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0420288"/>
        <c:axId val="644576304"/>
        <c:axId val="0"/>
      </c:bar3DChart>
      <c:catAx>
        <c:axId val="420420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44576304"/>
        <c:crosses val="autoZero"/>
        <c:auto val="1"/>
        <c:lblAlgn val="ctr"/>
        <c:lblOffset val="100"/>
        <c:noMultiLvlLbl val="0"/>
      </c:catAx>
      <c:valAx>
        <c:axId val="644576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0420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lumMod val="110000"/>
                  </a:schemeClr>
                </a:gs>
                <a:gs pos="88000">
                  <a:schemeClr val="accent1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7808676307007785E-2"/>
                  <c:y val="-6.39175257731958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B8D-4D28-87C5-FEA0B27AE005}"/>
                </c:ext>
              </c:extLst>
            </c:dLbl>
            <c:dLbl>
              <c:idx val="1"/>
              <c:layout>
                <c:manualLayout>
                  <c:x val="2.2246941045606147E-2"/>
                  <c:y val="-5.7731958762886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B8D-4D28-87C5-FEA0B27AE005}"/>
                </c:ext>
              </c:extLst>
            </c:dLbl>
            <c:dLbl>
              <c:idx val="2"/>
              <c:layout>
                <c:manualLayout>
                  <c:x val="2.3359288097886542E-2"/>
                  <c:y val="-5.9793814432989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B8D-4D28-87C5-FEA0B27AE005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Верхний Тагил ГО (Числ.нас. 11,9 тыс.чел.)</c:v>
                </c:pt>
                <c:pt idx="1">
                  <c:v>Рефтинский ГО (Числ.нас. 15,6 тыс.чел.)</c:v>
                </c:pt>
                <c:pt idx="2">
                  <c:v>Сосьвинский ГО (Числ.нас.13,5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32877.199999999997</c:v>
                </c:pt>
                <c:pt idx="1">
                  <c:v>17921</c:v>
                </c:pt>
                <c:pt idx="2">
                  <c:v>38319.4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8D-4D28-87C5-FEA0B27AE0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43366512"/>
        <c:axId val="652146480"/>
        <c:axId val="0"/>
      </c:bar3DChart>
      <c:catAx>
        <c:axId val="643366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52146480"/>
        <c:crosses val="autoZero"/>
        <c:auto val="1"/>
        <c:lblAlgn val="ctr"/>
        <c:lblOffset val="100"/>
        <c:noMultiLvlLbl val="0"/>
      </c:catAx>
      <c:valAx>
        <c:axId val="652146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43366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Жилищно-коммунальное хозяйство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lumMod val="110000"/>
                  </a:schemeClr>
                </a:gs>
                <a:gs pos="88000">
                  <a:schemeClr val="accent1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  <a:round/>
              </a:ln>
              <a:effectLst/>
              <a:sp3d contourW="9525">
                <a:contourClr>
                  <a:schemeClr val="accent1">
                    <a:tint val="76000"/>
                    <a:alpha val="60000"/>
                    <a:hueMod val="94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6FE-46C9-B81E-10A1073EB931}"/>
              </c:ext>
            </c:extLst>
          </c:dPt>
          <c:dLbls>
            <c:dLbl>
              <c:idx val="0"/>
              <c:layout>
                <c:manualLayout>
                  <c:x val="2.6666666666666668E-2"/>
                  <c:y val="-6.23700623700622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6FE-46C9-B81E-10A1073EB931}"/>
                </c:ext>
              </c:extLst>
            </c:dLbl>
            <c:dLbl>
              <c:idx val="1"/>
              <c:layout>
                <c:manualLayout>
                  <c:x val="2.1111111111111112E-2"/>
                  <c:y val="-6.8607068607068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6FE-46C9-B81E-10A1073EB931}"/>
                </c:ext>
              </c:extLst>
            </c:dLbl>
            <c:dLbl>
              <c:idx val="2"/>
              <c:layout>
                <c:manualLayout>
                  <c:x val="3.2222222222222388E-2"/>
                  <c:y val="-5.6133056133056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6FE-46C9-B81E-10A1073EB931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Верхний Тагил ГО (Числ.нас. 11,9 тыс.чел.)</c:v>
                </c:pt>
                <c:pt idx="1">
                  <c:v>Рефтинский ГО (Числ.нас. 15,6 тыс.чел.)</c:v>
                </c:pt>
                <c:pt idx="2">
                  <c:v>Сосьвинский ГО (Числ.нас.13,5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265331.3</c:v>
                </c:pt>
                <c:pt idx="1">
                  <c:v>76120</c:v>
                </c:pt>
                <c:pt idx="2">
                  <c:v>88986.7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FE-46C9-B81E-10A1073EB9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6958144"/>
        <c:axId val="473067536"/>
        <c:axId val="0"/>
      </c:bar3DChart>
      <c:catAx>
        <c:axId val="656958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73067536"/>
        <c:crosses val="autoZero"/>
        <c:auto val="1"/>
        <c:lblAlgn val="ctr"/>
        <c:lblOffset val="100"/>
        <c:noMultiLvlLbl val="0"/>
      </c:catAx>
      <c:valAx>
        <c:axId val="473067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56958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Охрана окружающей среды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lumMod val="110000"/>
                  </a:schemeClr>
                </a:gs>
                <a:gs pos="88000">
                  <a:schemeClr val="accent1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3051591657519209E-2"/>
                  <c:y val="-7.01402805611223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C4B-467B-BE07-11FA6EAC7ADA}"/>
                </c:ext>
              </c:extLst>
            </c:dLbl>
            <c:dLbl>
              <c:idx val="1"/>
              <c:layout>
                <c:manualLayout>
                  <c:x val="3.951701427003293E-2"/>
                  <c:y val="-7.61523046092184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C4B-467B-BE07-11FA6EAC7ADA}"/>
                </c:ext>
              </c:extLst>
            </c:dLbl>
            <c:dLbl>
              <c:idx val="2"/>
              <c:layout>
                <c:manualLayout>
                  <c:x val="2.7442371020856202E-2"/>
                  <c:y val="-6.81362725450901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C4B-467B-BE07-11FA6EAC7ADA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Верхний Тагил ГО (Числ.нас. 11,9 тыс.чел.)</c:v>
                </c:pt>
                <c:pt idx="1">
                  <c:v>Рефтинский ГО (Числ.нас. 15,6 тыс.чел.)</c:v>
                </c:pt>
                <c:pt idx="2">
                  <c:v>Сосьвинский ГО (Числ.нас.13,5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2471.6999999999998</c:v>
                </c:pt>
                <c:pt idx="1">
                  <c:v>2033</c:v>
                </c:pt>
                <c:pt idx="2">
                  <c:v>1272.0999999999999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4B-467B-BE07-11FA6EAC7A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75715856"/>
        <c:axId val="473073152"/>
        <c:axId val="0"/>
      </c:bar3DChart>
      <c:catAx>
        <c:axId val="275715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73073152"/>
        <c:crosses val="autoZero"/>
        <c:auto val="1"/>
        <c:lblAlgn val="ctr"/>
        <c:lblOffset val="100"/>
        <c:noMultiLvlLbl val="0"/>
      </c:catAx>
      <c:valAx>
        <c:axId val="473073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5715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Образование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lumMod val="110000"/>
                  </a:schemeClr>
                </a:gs>
                <a:gs pos="88000">
                  <a:schemeClr val="accent1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1691973969631236E-2"/>
                  <c:y val="-5.3465346534653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D8D-41CC-94DE-D47B22251A07}"/>
                </c:ext>
              </c:extLst>
            </c:dLbl>
            <c:dLbl>
              <c:idx val="1"/>
              <c:layout>
                <c:manualLayout>
                  <c:x val="2.6030368763557403E-2"/>
                  <c:y val="-6.53465346534653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D8D-41CC-94DE-D47B22251A07}"/>
                </c:ext>
              </c:extLst>
            </c:dLbl>
            <c:dLbl>
              <c:idx val="2"/>
              <c:layout>
                <c:manualLayout>
                  <c:x val="3.2537960954446853E-2"/>
                  <c:y val="-6.732673267326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D8D-41CC-94DE-D47B22251A07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Верхний Тагил ГО (Числ.нас. 11,9 тыс.чел.)</c:v>
                </c:pt>
                <c:pt idx="1">
                  <c:v>Рефтинский ГО (Числ.нас. 15,6 тыс.чел.)</c:v>
                </c:pt>
                <c:pt idx="2">
                  <c:v>Сосьвинский ГО (Числ.нас.13,5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361710.9</c:v>
                </c:pt>
                <c:pt idx="1">
                  <c:v>423238</c:v>
                </c:pt>
                <c:pt idx="2">
                  <c:v>415188.3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8D-41CC-94DE-D47B22251A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04589184"/>
        <c:axId val="289071984"/>
        <c:axId val="0"/>
      </c:bar3DChart>
      <c:catAx>
        <c:axId val="704589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9071984"/>
        <c:crosses val="autoZero"/>
        <c:auto val="1"/>
        <c:lblAlgn val="ctr"/>
        <c:lblOffset val="100"/>
        <c:noMultiLvlLbl val="0"/>
      </c:catAx>
      <c:valAx>
        <c:axId val="289071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04589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Культура, кинематография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lumMod val="110000"/>
                  </a:schemeClr>
                </a:gs>
                <a:gs pos="88000">
                  <a:schemeClr val="accent1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3.7486261709017352E-2"/>
                  <c:y val="-8.0516976878884247E-2"/>
                </c:manualLayout>
              </c:layout>
              <c:spPr>
                <a:gradFill rotWithShape="1">
                  <a:gsLst>
                    <a:gs pos="0">
                      <a:schemeClr val="accent1">
                        <a:tint val="62000"/>
                        <a:hueMod val="94000"/>
                        <a:satMod val="140000"/>
                        <a:lumMod val="110000"/>
                      </a:schemeClr>
                    </a:gs>
                    <a:gs pos="100000">
                      <a:schemeClr val="accent1">
                        <a:tint val="84000"/>
                        <a:satMod val="160000"/>
                      </a:schemeClr>
                    </a:gs>
                  </a:gsLst>
                  <a:lin ang="5400000" scaled="0"/>
                </a:gradFill>
                <a:ln w="9525" cap="rnd" cmpd="sng" algn="ctr">
                  <a:solidFill>
                    <a:schemeClr val="accent1">
                      <a:tint val="76000"/>
                      <a:alpha val="60000"/>
                      <a:hueMod val="94000"/>
                    </a:schemeClr>
                  </a:solidFill>
                  <a:prstDash val="solid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dk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1003307607497225E-2"/>
                      <c:h val="4.905574427451040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635C-41B2-934F-A2C170AF8FD6}"/>
                </c:ext>
              </c:extLst>
            </c:dLbl>
            <c:dLbl>
              <c:idx val="1"/>
              <c:layout>
                <c:manualLayout>
                  <c:x val="1.8743109151047328E-2"/>
                  <c:y val="-6.9582504970178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35C-41B2-934F-A2C170AF8FD6}"/>
                </c:ext>
              </c:extLst>
            </c:dLbl>
            <c:dLbl>
              <c:idx val="2"/>
              <c:layout>
                <c:manualLayout>
                  <c:x val="2.6460859977949121E-2"/>
                  <c:y val="-6.9582504970178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35C-41B2-934F-A2C170AF8FD6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Верхний Тагил ГО (Числ.нас. 11,9 тыс.чел.)</c:v>
                </c:pt>
                <c:pt idx="1">
                  <c:v>Рефтинский ГО (Числ.нас. 15,6 тыс.чел.)</c:v>
                </c:pt>
                <c:pt idx="2">
                  <c:v>Сосьвинский ГО (Числ.нас.13,5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43582.1</c:v>
                </c:pt>
                <c:pt idx="1">
                  <c:v>41880</c:v>
                </c:pt>
                <c:pt idx="2">
                  <c:v>52477.2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5C-41B2-934F-A2C170AF8F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2375328"/>
        <c:axId val="417203792"/>
        <c:axId val="0"/>
      </c:bar3DChart>
      <c:catAx>
        <c:axId val="412375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7203792"/>
        <c:crosses val="autoZero"/>
        <c:auto val="1"/>
        <c:lblAlgn val="ctr"/>
        <c:lblOffset val="100"/>
        <c:noMultiLvlLbl val="0"/>
      </c:catAx>
      <c:valAx>
        <c:axId val="417203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2375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0" i="1" u="none" strike="noStrike" kern="1200" cap="none" spc="20" baseline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3600" baseline="0" dirty="0"/>
              <a:t>Здравоохранение</a:t>
            </a:r>
          </a:p>
        </c:rich>
      </c:tx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Социальная политика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lumMod val="110000"/>
                  </a:schemeClr>
                </a:gs>
                <a:gs pos="88000">
                  <a:schemeClr val="accent1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7262813522355506E-2"/>
                  <c:y val="-6.0428849902534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BBF-4DB0-AF34-BA36E70DD2B8}"/>
                </c:ext>
              </c:extLst>
            </c:dLbl>
            <c:dLbl>
              <c:idx val="1"/>
              <c:layout>
                <c:manualLayout>
                  <c:x val="2.3991275899672846E-2"/>
                  <c:y val="-7.407407407407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BBF-4DB0-AF34-BA36E70DD2B8}"/>
                </c:ext>
              </c:extLst>
            </c:dLbl>
            <c:dLbl>
              <c:idx val="2"/>
              <c:layout>
                <c:manualLayout>
                  <c:x val="2.7262813522355506E-2"/>
                  <c:y val="-6.0428849902534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BBF-4DB0-AF34-BA36E70DD2B8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Верхний Тагил ГО (Числ.нас. 11,9 тыс.чел.)</c:v>
                </c:pt>
                <c:pt idx="1">
                  <c:v>Рефтинский ГО (Числ.нас. 15,6 тыс.чел.)</c:v>
                </c:pt>
                <c:pt idx="2">
                  <c:v>Сосьвинский ГО (Числ.нас.13,5 тыс.чел.)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0-3BBF-4DB0-AF34-BA36E70DD2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43371088"/>
        <c:axId val="693009024"/>
        <c:axId val="0"/>
      </c:bar3DChart>
      <c:catAx>
        <c:axId val="643371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3009024"/>
        <c:crosses val="autoZero"/>
        <c:auto val="1"/>
        <c:lblAlgn val="ctr"/>
        <c:lblOffset val="100"/>
        <c:noMultiLvlLbl val="0"/>
      </c:catAx>
      <c:valAx>
        <c:axId val="693009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43371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787D-3FF8-43AD-AED7-BFE92A450483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0B26-2934-453A-AAAA-2CE893C3C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037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787D-3FF8-43AD-AED7-BFE92A450483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0B26-2934-453A-AAAA-2CE893C3C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339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787D-3FF8-43AD-AED7-BFE92A450483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0B26-2934-453A-AAAA-2CE893C3C4F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84300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787D-3FF8-43AD-AED7-BFE92A450483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0B26-2934-453A-AAAA-2CE893C3C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218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787D-3FF8-43AD-AED7-BFE92A450483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0B26-2934-453A-AAAA-2CE893C3C4F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24256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787D-3FF8-43AD-AED7-BFE92A450483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0B26-2934-453A-AAAA-2CE893C3C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9736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787D-3FF8-43AD-AED7-BFE92A450483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0B26-2934-453A-AAAA-2CE893C3C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4770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787D-3FF8-43AD-AED7-BFE92A450483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0B26-2934-453A-AAAA-2CE893C3C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556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787D-3FF8-43AD-AED7-BFE92A450483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0B26-2934-453A-AAAA-2CE893C3C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769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787D-3FF8-43AD-AED7-BFE92A450483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0B26-2934-453A-AAAA-2CE893C3C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543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787D-3FF8-43AD-AED7-BFE92A450483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0B26-2934-453A-AAAA-2CE893C3C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327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787D-3FF8-43AD-AED7-BFE92A450483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0B26-2934-453A-AAAA-2CE893C3C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948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787D-3FF8-43AD-AED7-BFE92A450483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0B26-2934-453A-AAAA-2CE893C3C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333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787D-3FF8-43AD-AED7-BFE92A450483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0B26-2934-453A-AAAA-2CE893C3C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042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787D-3FF8-43AD-AED7-BFE92A450483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0B26-2934-453A-AAAA-2CE893C3C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057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0B26-2934-453A-AAAA-2CE893C3C4F8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787D-3FF8-43AD-AED7-BFE92A450483}" type="datetimeFigureOut">
              <a:rPr lang="ru-RU" smtClean="0"/>
              <a:t>20.09.2021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428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E787D-3FF8-43AD-AED7-BFE92A450483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4490B26-2934-453A-AAAA-2CE893C3C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6788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438" r:id="rId1"/>
    <p:sldLayoutId id="2147484439" r:id="rId2"/>
    <p:sldLayoutId id="2147484440" r:id="rId3"/>
    <p:sldLayoutId id="2147484441" r:id="rId4"/>
    <p:sldLayoutId id="2147484442" r:id="rId5"/>
    <p:sldLayoutId id="2147484443" r:id="rId6"/>
    <p:sldLayoutId id="2147484444" r:id="rId7"/>
    <p:sldLayoutId id="2147484445" r:id="rId8"/>
    <p:sldLayoutId id="2147484446" r:id="rId9"/>
    <p:sldLayoutId id="2147484447" r:id="rId10"/>
    <p:sldLayoutId id="2147484448" r:id="rId11"/>
    <p:sldLayoutId id="2147484449" r:id="rId12"/>
    <p:sldLayoutId id="2147484450" r:id="rId13"/>
    <p:sldLayoutId id="2147484451" r:id="rId14"/>
    <p:sldLayoutId id="2147484452" r:id="rId15"/>
    <p:sldLayoutId id="214748445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044CED-58B2-4AC8-80AA-EB2E96A8BB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190501"/>
            <a:ext cx="11190288" cy="5270499"/>
          </a:xfr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Autofit/>
          </a:bodyPr>
          <a:lstStyle/>
          <a:p>
            <a:pPr algn="ctr"/>
            <a:r>
              <a:rPr lang="ru-RU" sz="72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Сопоставимые параметры по расходам на 20</a:t>
            </a:r>
            <a:r>
              <a:rPr lang="en-US" sz="72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72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br>
              <a:rPr lang="ru-RU" sz="72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 с другими городскими округами</a:t>
            </a:r>
          </a:p>
        </p:txBody>
      </p:sp>
    </p:spTree>
    <p:extLst>
      <p:ext uri="{BB962C8B-B14F-4D97-AF65-F5344CB8AC3E}">
        <p14:creationId xmlns:p14="http://schemas.microsoft.com/office/powerpoint/2010/main" val="3566585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DE241549-06CE-4766-8E1F-B86C8911FF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1287233"/>
              </p:ext>
            </p:extLst>
          </p:nvPr>
        </p:nvGraphicFramePr>
        <p:xfrm>
          <a:off x="203200" y="114300"/>
          <a:ext cx="11645900" cy="651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475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DE241549-06CE-4766-8E1F-B86C8911FF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1978549"/>
              </p:ext>
            </p:extLst>
          </p:nvPr>
        </p:nvGraphicFramePr>
        <p:xfrm>
          <a:off x="203200" y="114300"/>
          <a:ext cx="11645900" cy="651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8009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D1CF4053-B6F6-4B46-8146-73D01FA8A1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5915582"/>
              </p:ext>
            </p:extLst>
          </p:nvPr>
        </p:nvGraphicFramePr>
        <p:xfrm>
          <a:off x="266700" y="139700"/>
          <a:ext cx="11531600" cy="6362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240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6341424B-5B34-4065-8CAC-28925CC149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3905811"/>
              </p:ext>
            </p:extLst>
          </p:nvPr>
        </p:nvGraphicFramePr>
        <p:xfrm>
          <a:off x="203200" y="203200"/>
          <a:ext cx="11620500" cy="645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941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FC3F1854-021E-4623-BE9C-E4644AE437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0968881"/>
              </p:ext>
            </p:extLst>
          </p:nvPr>
        </p:nvGraphicFramePr>
        <p:xfrm>
          <a:off x="203200" y="215900"/>
          <a:ext cx="11684000" cy="641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6660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70D3669A-7567-46FA-9541-DFF4F0D7EE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7397933"/>
              </p:ext>
            </p:extLst>
          </p:nvPr>
        </p:nvGraphicFramePr>
        <p:xfrm>
          <a:off x="266700" y="241300"/>
          <a:ext cx="11620500" cy="621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529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7D7AA278-777C-4A40-B8F0-A8DD914545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7698294"/>
              </p:ext>
            </p:extLst>
          </p:nvPr>
        </p:nvGraphicFramePr>
        <p:xfrm>
          <a:off x="88900" y="127000"/>
          <a:ext cx="11925300" cy="660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2115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73963A36-9D46-4234-A611-003FC7F2C1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1578387"/>
              </p:ext>
            </p:extLst>
          </p:nvPr>
        </p:nvGraphicFramePr>
        <p:xfrm>
          <a:off x="381000" y="368300"/>
          <a:ext cx="11544300" cy="595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4132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F86EC004-75E3-4146-AB15-06938616EC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4398220"/>
              </p:ext>
            </p:extLst>
          </p:nvPr>
        </p:nvGraphicFramePr>
        <p:xfrm>
          <a:off x="330200" y="254000"/>
          <a:ext cx="11493500" cy="626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1381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7BDE9D45-0FDA-4AE6-B2E3-58C26142F2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6295735"/>
              </p:ext>
            </p:extLst>
          </p:nvPr>
        </p:nvGraphicFramePr>
        <p:xfrm>
          <a:off x="368300" y="279400"/>
          <a:ext cx="11417300" cy="6159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1068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FC0BDCE-A2AB-40C0-B057-15126D86B0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631933"/>
              </p:ext>
            </p:extLst>
          </p:nvPr>
        </p:nvGraphicFramePr>
        <p:xfrm>
          <a:off x="342900" y="292100"/>
          <a:ext cx="11430000" cy="6108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970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76C5E5C7-D2DF-42D5-BE09-497CD70EA7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5721772"/>
              </p:ext>
            </p:extLst>
          </p:nvPr>
        </p:nvGraphicFramePr>
        <p:xfrm>
          <a:off x="304800" y="215900"/>
          <a:ext cx="11569700" cy="6337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3245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8F6D9FDA-0B1E-4CA5-8C92-695B254422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496568"/>
              </p:ext>
            </p:extLst>
          </p:nvPr>
        </p:nvGraphicFramePr>
        <p:xfrm>
          <a:off x="228600" y="190500"/>
          <a:ext cx="11709400" cy="641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0197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C41BF2AF-404B-42FB-A2E5-51B761741C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5008639"/>
              </p:ext>
            </p:extLst>
          </p:nvPr>
        </p:nvGraphicFramePr>
        <p:xfrm>
          <a:off x="330200" y="203200"/>
          <a:ext cx="11518900" cy="6388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8742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theme/theme1.xml><?xml version="1.0" encoding="utf-8"?>
<a:theme xmlns:a="http://schemas.openxmlformats.org/drawingml/2006/main" name="Аспект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Аспект</Template>
  <TotalTime>1570</TotalTime>
  <Words>84</Words>
  <Application>Microsoft Office PowerPoint</Application>
  <PresentationFormat>Широкоэкранный</PresentationFormat>
  <Paragraphs>54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Times New Roman</vt:lpstr>
      <vt:lpstr>Trebuchet MS</vt:lpstr>
      <vt:lpstr>Wingdings 3</vt:lpstr>
      <vt:lpstr>Аспект</vt:lpstr>
      <vt:lpstr>Сопоставимые параметры по расходам на 2021  год с другими городскими округами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ОЛьга Хохрина</cp:lastModifiedBy>
  <cp:revision>142</cp:revision>
  <dcterms:created xsi:type="dcterms:W3CDTF">2018-06-27T05:39:36Z</dcterms:created>
  <dcterms:modified xsi:type="dcterms:W3CDTF">2021-09-20T16:13:33Z</dcterms:modified>
</cp:coreProperties>
</file>