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36" r:id="rId1"/>
  </p:sldMasterIdLst>
  <p:notesMasterIdLst>
    <p:notesMasterId r:id="rId55"/>
  </p:notesMasterIdLst>
  <p:sldIdLst>
    <p:sldId id="256" r:id="rId2"/>
    <p:sldId id="312" r:id="rId3"/>
    <p:sldId id="305" r:id="rId4"/>
    <p:sldId id="307" r:id="rId5"/>
    <p:sldId id="313" r:id="rId6"/>
    <p:sldId id="314" r:id="rId7"/>
    <p:sldId id="306" r:id="rId8"/>
    <p:sldId id="257" r:id="rId9"/>
    <p:sldId id="300" r:id="rId10"/>
    <p:sldId id="283" r:id="rId11"/>
    <p:sldId id="299" r:id="rId12"/>
    <p:sldId id="308" r:id="rId13"/>
    <p:sldId id="309" r:id="rId14"/>
    <p:sldId id="259" r:id="rId15"/>
    <p:sldId id="301" r:id="rId16"/>
    <p:sldId id="272" r:id="rId17"/>
    <p:sldId id="311" r:id="rId18"/>
    <p:sldId id="274" r:id="rId19"/>
    <p:sldId id="316" r:id="rId20"/>
    <p:sldId id="317" r:id="rId21"/>
    <p:sldId id="318" r:id="rId22"/>
    <p:sldId id="319" r:id="rId23"/>
    <p:sldId id="275" r:id="rId24"/>
    <p:sldId id="286" r:id="rId25"/>
    <p:sldId id="287" r:id="rId26"/>
    <p:sldId id="289" r:id="rId27"/>
    <p:sldId id="290" r:id="rId28"/>
    <p:sldId id="288" r:id="rId29"/>
    <p:sldId id="320" r:id="rId30"/>
    <p:sldId id="321" r:id="rId31"/>
    <p:sldId id="322" r:id="rId32"/>
    <p:sldId id="323" r:id="rId33"/>
    <p:sldId id="285" r:id="rId34"/>
    <p:sldId id="276" r:id="rId35"/>
    <p:sldId id="277" r:id="rId36"/>
    <p:sldId id="278" r:id="rId37"/>
    <p:sldId id="279" r:id="rId38"/>
    <p:sldId id="280" r:id="rId39"/>
    <p:sldId id="291" r:id="rId40"/>
    <p:sldId id="292" r:id="rId41"/>
    <p:sldId id="293" r:id="rId42"/>
    <p:sldId id="281" r:id="rId43"/>
    <p:sldId id="282" r:id="rId44"/>
    <p:sldId id="296" r:id="rId45"/>
    <p:sldId id="324" r:id="rId46"/>
    <p:sldId id="325" r:id="rId47"/>
    <p:sldId id="326" r:id="rId48"/>
    <p:sldId id="327" r:id="rId49"/>
    <p:sldId id="328" r:id="rId50"/>
    <p:sldId id="329" r:id="rId51"/>
    <p:sldId id="304" r:id="rId52"/>
    <p:sldId id="315" r:id="rId53"/>
    <p:sldId id="294" r:id="rId54"/>
  </p:sldIdLst>
  <p:sldSz cx="9144000" cy="6858000" type="screen4x3"/>
  <p:notesSz cx="6797675" cy="9872663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E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707" autoAdjust="0"/>
  </p:normalViewPr>
  <p:slideViewPr>
    <p:cSldViewPr snapToGrid="0">
      <p:cViewPr varScale="1">
        <p:scale>
          <a:sx n="110" d="100"/>
          <a:sy n="110" d="100"/>
        </p:scale>
        <p:origin x="16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48A8A-5633-4675-8A98-4B972C0E5BE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8F85C-4653-421B-A20D-D39E3D52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259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8F85C-4653-421B-A20D-D39E3D524C5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1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8F85C-4653-421B-A20D-D39E3D524C5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5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E789-482D-4A7B-AF4F-48B49D2744B6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5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43BA-02A5-4A00-9181-7AABE93325E0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5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8EBF-336D-4A90-A257-D69B34E8FD72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3233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4104-32AB-40E5-8162-2301463E9E80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40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4E7C-FD57-42DF-8D30-03F2D144B7C7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3419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4309-DC7C-4699-B56A-60E5B0D83E67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66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FD3A-A87C-4A5C-9A06-8C9862EB7193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3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A6DF-25D5-46FC-8C72-658161C19E54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5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EAD7-9FE9-4588-8480-BC1B72C0D258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9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6819-F1CB-437C-81B5-0FD068F140AB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F29E-99E2-41BA-855D-C136F7A8AF8B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387B-A3C7-4C30-B5A6-B0C135F92F01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9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B8E8-CD07-4037-AA66-59DDEC9FC33F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2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CDEC-7934-4A5C-A3D2-59133C4AC83F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9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176C-0529-477B-AE3D-30FD8F9D49BC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3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02BB-FF64-4356-B8DF-F1B6C07A44FA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3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1A1EE-E069-4D80-B349-606C708B5DE0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r.ru/registries/infrastr/#a_13256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r.ru/vfs/registers/infr/list_invest_platform_op.xlsx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714" y="2560412"/>
            <a:ext cx="8349316" cy="3415407"/>
          </a:xfrm>
        </p:spPr>
        <p:txBody>
          <a:bodyPr/>
          <a:lstStyle/>
          <a:p>
            <a:pPr algn="ctr"/>
            <a:r>
              <a:rPr lang="ru-RU" sz="2933" dirty="0">
                <a:solidFill>
                  <a:srgbClr val="000000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</a:t>
            </a:r>
            <a:r>
              <a:rPr lang="ru-RU" sz="293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дические </a:t>
            </a:r>
            <a:r>
              <a:rPr lang="ru-RU" sz="2933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рекомендации </a:t>
            </a:r>
            <a:r>
              <a:rPr lang="ru-RU" sz="293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2023 году </a:t>
            </a:r>
            <a:br>
              <a:rPr lang="ru-RU" sz="293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933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(за отчетный 2022 год) и основные новеллы к ним</a:t>
            </a:r>
            <a:r>
              <a:rPr lang="ru-RU" sz="2667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	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2"/>
            <a:ext cx="6638925" cy="2305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8534" y="629309"/>
            <a:ext cx="5091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ДЕПАРТАМЕНТ ПРОТИВОДЕЙСТВИЯ КОРРУПЦИИ </a:t>
            </a:r>
          </a:p>
          <a:p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СВЕРДЛОВСКОЙ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2292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182" y="903438"/>
            <a:ext cx="7497079" cy="467875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Основания для увольнения </a:t>
            </a:r>
            <a:br>
              <a:rPr lang="ru-RU" sz="3200" b="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(освобождения от должности):</a:t>
            </a:r>
            <a:br>
              <a:rPr lang="ru-RU" sz="3200" b="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533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533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533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533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 </a:t>
            </a:r>
            <a:r>
              <a:rPr lang="ru-RU" sz="3200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непредставление</a:t>
            </a:r>
            <a:r>
              <a:rPr lang="ru-RU" sz="3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либо представление заведомо недостоверных или неполных сведений о доходах,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1816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554" y="99979"/>
            <a:ext cx="7890907" cy="63966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333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Важно! </a:t>
            </a:r>
          </a:p>
          <a:p>
            <a:pPr marL="0" indent="0">
              <a:buNone/>
            </a:pPr>
            <a:r>
              <a:rPr lang="ru-RU" sz="2667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Юридически значимым для декларационной компании является перечень должностей, имеющий силу по состоянию на 31 декабря 2022 года</a:t>
            </a:r>
          </a:p>
          <a:p>
            <a:pPr marL="0" indent="0">
              <a:buNone/>
            </a:pPr>
            <a:endParaRPr lang="ru-RU" sz="2667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0" indent="0">
              <a:buNone/>
            </a:pPr>
            <a:r>
              <a:rPr lang="ru-RU" sz="2667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Для ситуаций поступления (перевода) с должности не в перечне на должность в перечне смотрим на актуальный перечень</a:t>
            </a:r>
          </a:p>
          <a:p>
            <a:pPr marL="0" indent="0">
              <a:buNone/>
            </a:pPr>
            <a:endParaRPr lang="ru-RU" sz="2667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0" indent="0">
              <a:buNone/>
            </a:pPr>
            <a:r>
              <a:rPr lang="ru-RU" sz="2667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Перевод на иную должность государственной гражданской (муниципальной) службы в другой государственный орган или на государственную службу Российской Федерации иного вида предполагает увольнение с государственной гражданской службы Российской Федерации и, как следствие, необходимость представления Сведений</a:t>
            </a:r>
          </a:p>
          <a:p>
            <a:pPr marL="0" indent="0">
              <a:buNone/>
            </a:pPr>
            <a:endParaRPr lang="ru-RU" sz="2667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342081"/>
            <a:ext cx="7969284" cy="6306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333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Важно! </a:t>
            </a:r>
          </a:p>
          <a:p>
            <a:pPr marL="0" indent="0">
              <a:buNone/>
            </a:pPr>
            <a:r>
              <a:rPr lang="ru-RU" sz="2533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Служащий (работник) представляет сведения если по состоянию на 31 декабря 2022 года</a:t>
            </a:r>
          </a:p>
          <a:p>
            <a:pPr marL="0" indent="0">
              <a:buNone/>
            </a:pPr>
            <a:r>
              <a:rPr lang="ru-RU" sz="2533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временно замещаемая им должность, обязанности по которой исполнялись служащим (работником) в соответствии с приказом (распоряжением) представителя нанимателя (работодателя), была включена в соответствующий перечень должностей</a:t>
            </a:r>
          </a:p>
          <a:p>
            <a:pPr marL="0" indent="0">
              <a:buNone/>
            </a:pPr>
            <a:endParaRPr lang="ru-RU" sz="2533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0" indent="0">
              <a:buNone/>
            </a:pPr>
            <a:r>
              <a:rPr lang="ru-RU" sz="2533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Представление Сведений после увольнения служащего (работника) в период с 1 января по 1 (30) апреля 2023 г. не требуется</a:t>
            </a:r>
          </a:p>
        </p:txBody>
      </p:sp>
    </p:spTree>
    <p:extLst>
      <p:ext uri="{BB962C8B-B14F-4D97-AF65-F5344CB8AC3E}">
        <p14:creationId xmlns:p14="http://schemas.microsoft.com/office/powerpoint/2010/main" val="35649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3412" y="0"/>
            <a:ext cx="6482417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Обзор практики невозможности представить сведения на родственника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4A5EA48-D4DB-C6C7-EBF8-CA18A8A57DB1}"/>
              </a:ext>
            </a:extLst>
          </p:cNvPr>
          <p:cNvSpPr/>
          <p:nvPr/>
        </p:nvSpPr>
        <p:spPr>
          <a:xfrm>
            <a:off x="394644" y="3930869"/>
            <a:ext cx="8270386" cy="1002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Заявление рассматривается на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комиссии (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при этом скриншоты требуют более детального анализа)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FE35198-EBEE-9CF1-6FB8-C989401CA0B3}"/>
              </a:ext>
            </a:extLst>
          </p:cNvPr>
          <p:cNvSpPr/>
          <p:nvPr/>
        </p:nvSpPr>
        <p:spPr>
          <a:xfrm>
            <a:off x="394644" y="2512547"/>
            <a:ext cx="8301532" cy="1127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Лицо заблаговременно обращается с заявлением, в котором указывает причины невозможности представления сведений (желательно с подтверждающими документами)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B0338C1-9A94-1D53-5DE6-863FEF8F4A83}"/>
              </a:ext>
            </a:extLst>
          </p:cNvPr>
          <p:cNvSpPr/>
          <p:nvPr/>
        </p:nvSpPr>
        <p:spPr>
          <a:xfrm>
            <a:off x="363496" y="4972494"/>
            <a:ext cx="8270385" cy="125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Заседание желательно проводить в период декларационной кампании, чтобы дать сотруднику шанс представить сведения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5C14A6-58A8-59D5-D9E9-F0292007A52F}"/>
              </a:ext>
            </a:extLst>
          </p:cNvPr>
          <p:cNvSpPr/>
          <p:nvPr/>
        </p:nvSpPr>
        <p:spPr>
          <a:xfrm>
            <a:off x="363496" y="1205874"/>
            <a:ext cx="8301532" cy="985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Каждый случай невозможности подлежит рассмотрению на комиссии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(подразделение самостоятельно принять решение не может)</a:t>
            </a:r>
          </a:p>
        </p:txBody>
      </p:sp>
    </p:spTree>
    <p:extLst>
      <p:ext uri="{BB962C8B-B14F-4D97-AF65-F5344CB8AC3E}">
        <p14:creationId xmlns:p14="http://schemas.microsoft.com/office/powerpoint/2010/main" val="426731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" y="203708"/>
            <a:ext cx="8604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Liberation Serif" panose="02020603050405020304" pitchFamily="18" charset="0"/>
              </a:rPr>
              <a:t>Прием сведений осуществляется в соответствии </a:t>
            </a:r>
            <a:br>
              <a:rPr lang="ru-RU" sz="2400" b="1" dirty="0">
                <a:latin typeface="Liberation Serif" panose="02020603050405020304" pitchFamily="18" charset="0"/>
              </a:rPr>
            </a:br>
            <a:r>
              <a:rPr lang="ru-RU" sz="2400" b="1" dirty="0">
                <a:latin typeface="Liberation Serif" panose="02020603050405020304" pitchFamily="18" charset="0"/>
              </a:rPr>
              <a:t>с Указом Губернатора Свердловской области </a:t>
            </a:r>
            <a:br>
              <a:rPr lang="ru-RU" sz="2400" b="1" dirty="0">
                <a:latin typeface="Liberation Serif" panose="02020603050405020304" pitchFamily="18" charset="0"/>
              </a:rPr>
            </a:br>
            <a:r>
              <a:rPr lang="ru-RU" sz="2400" b="1" dirty="0">
                <a:latin typeface="Liberation Serif" panose="02020603050405020304" pitchFamily="18" charset="0"/>
              </a:rPr>
              <a:t>от 15.12.2020 № 700-УГ «О некоторых вопросах организации представления и приема сведений о доходах, расходах, об имуществе и обязательствах имущественного характера»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509" y="2173483"/>
            <a:ext cx="8403771" cy="4687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33" dirty="0">
                <a:solidFill>
                  <a:srgbClr val="FF0000"/>
                </a:solidFill>
                <a:latin typeface="Liberation Serif" panose="02020603050405020304" pitchFamily="18" charset="0"/>
              </a:rPr>
              <a:t>Изменения, от 03 февраля 2022 года:</a:t>
            </a:r>
          </a:p>
          <a:p>
            <a:r>
              <a:rPr lang="ru-RU" sz="2133" dirty="0">
                <a:latin typeface="Liberation Serif" panose="02020603050405020304" pitchFamily="18" charset="0"/>
              </a:rPr>
              <a:t>В Департамент противодействия коррупции Свердловской области сведения сдают:</a:t>
            </a:r>
          </a:p>
          <a:p>
            <a:pPr marL="380981" indent="-380981">
              <a:buFontTx/>
              <a:buChar char="-"/>
            </a:pPr>
            <a:r>
              <a:rPr lang="ru-RU" sz="2133" dirty="0">
                <a:latin typeface="Liberation Serif" panose="02020603050405020304" pitchFamily="18" charset="0"/>
              </a:rPr>
              <a:t>Председатели и заместители председателей Дум</a:t>
            </a:r>
          </a:p>
          <a:p>
            <a:pPr marL="380981" indent="-380981">
              <a:buFontTx/>
              <a:buChar char="-"/>
            </a:pPr>
            <a:r>
              <a:rPr lang="ru-RU" sz="2133" dirty="0">
                <a:latin typeface="Liberation Serif" panose="02020603050405020304" pitchFamily="18" charset="0"/>
              </a:rPr>
              <a:t>Председатели контрольно-счетного органа</a:t>
            </a:r>
          </a:p>
          <a:p>
            <a:pPr marL="380981" indent="-380981">
              <a:buFontTx/>
              <a:buChar char="-"/>
            </a:pPr>
            <a:r>
              <a:rPr lang="ru-RU" sz="2133" dirty="0">
                <a:latin typeface="Liberation Serif" panose="02020603050405020304" pitchFamily="18" charset="0"/>
              </a:rPr>
              <a:t>Муниципальные должности Избирательной комиссии Нижнего Тагила</a:t>
            </a:r>
          </a:p>
          <a:p>
            <a:endParaRPr lang="ru-RU" sz="2133" dirty="0">
              <a:latin typeface="Liberation Serif" panose="02020603050405020304" pitchFamily="18" charset="0"/>
            </a:endParaRPr>
          </a:p>
          <a:p>
            <a:r>
              <a:rPr lang="ru-RU" sz="2133" dirty="0">
                <a:latin typeface="Liberation Serif" panose="02020603050405020304" pitchFamily="18" charset="0"/>
              </a:rPr>
              <a:t>Прием справок осуществляется в резиденции Губернатора Свердловской области, расположенной по адресу г. Екатеринбург, ул. Горького 21/23, </a:t>
            </a:r>
            <a:r>
              <a:rPr lang="ru-RU" sz="2133" dirty="0" err="1">
                <a:latin typeface="Liberation Serif" panose="02020603050405020304" pitchFamily="18" charset="0"/>
              </a:rPr>
              <a:t>каб</a:t>
            </a:r>
            <a:r>
              <a:rPr lang="ru-RU" sz="2133" dirty="0">
                <a:latin typeface="Liberation Serif" panose="02020603050405020304" pitchFamily="18" charset="0"/>
              </a:rPr>
              <a:t>. 321:</a:t>
            </a:r>
          </a:p>
          <a:p>
            <a:r>
              <a:rPr lang="ru-RU" sz="2133" dirty="0">
                <a:latin typeface="Liberation Serif" panose="02020603050405020304" pitchFamily="18" charset="0"/>
              </a:rPr>
              <a:t>– Титовым Максимом Леонидовичем, тел. 354-02-34;</a:t>
            </a:r>
          </a:p>
          <a:p>
            <a:r>
              <a:rPr lang="ru-RU" sz="2133" dirty="0">
                <a:latin typeface="Liberation Serif" panose="02020603050405020304" pitchFamily="18" charset="0"/>
              </a:rPr>
              <a:t>– Сандуло Александром Юрьевичем, тел. 354-02-08;</a:t>
            </a:r>
          </a:p>
          <a:p>
            <a:r>
              <a:rPr lang="ru-RU" sz="2133" dirty="0">
                <a:latin typeface="Liberation Serif" panose="02020603050405020304" pitchFamily="18" charset="0"/>
              </a:rPr>
              <a:t>– Фоминой Екатериной Васильевной, тел. 354-02-12.</a:t>
            </a:r>
          </a:p>
        </p:txBody>
      </p:sp>
    </p:spTree>
    <p:extLst>
      <p:ext uri="{BB962C8B-B14F-4D97-AF65-F5344CB8AC3E}">
        <p14:creationId xmlns:p14="http://schemas.microsoft.com/office/powerpoint/2010/main" val="134070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847" y="702073"/>
            <a:ext cx="6733659" cy="2424303"/>
          </a:xfrm>
        </p:spPr>
        <p:txBody>
          <a:bodyPr>
            <a:normAutofit/>
          </a:bodyPr>
          <a:lstStyle/>
          <a:p>
            <a:r>
              <a:rPr lang="ru-RU" sz="3733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Важно!</a:t>
            </a:r>
            <a:r>
              <a:rPr lang="ru-RU" sz="3733" b="1" dirty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3733" b="1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3733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Для заполнения справки сначала соберите всю необходимую информацию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298" y="3564690"/>
            <a:ext cx="8080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СКАЧАЙТЕ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(</a:t>
            </a:r>
            <a:r>
              <a:rPr lang="en-US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http://www.kremlin.ru/structure/additional/12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 </a:t>
            </a:r>
          </a:p>
          <a:p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УСТАНОВИТЕ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СПО «Справки БК» в актуальной версии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88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3080" y="191892"/>
            <a:ext cx="6360497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Титульный лист декларации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545399" y="2087696"/>
            <a:ext cx="6917848" cy="93651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"Самозанятый" это обыденное понимание; по факту это применение специального налогового режима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"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Налог на профессиональный доход"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5398" y="1115661"/>
            <a:ext cx="608628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</a:rPr>
              <a:t>"Титульной"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2D87CF2-8A17-46E0-86D4-67D5EA80784B}"/>
              </a:ext>
            </a:extLst>
          </p:cNvPr>
          <p:cNvSpPr/>
          <p:nvPr/>
        </p:nvSpPr>
        <p:spPr>
          <a:xfrm>
            <a:off x="536690" y="3131762"/>
            <a:ext cx="6195036" cy="156973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Служащий может применять "Налог на профессиональный доход" только в отношении сдачи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аренду (наем) жилых помещений (письмо Минтруда России от 19.04.2021 № 28-6/10/В-4623) 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290E1DE-82EB-416E-F45D-7A82AC641E8C}"/>
              </a:ext>
            </a:extLst>
          </p:cNvPr>
          <p:cNvSpPr/>
          <p:nvPr/>
        </p:nvSpPr>
        <p:spPr>
          <a:xfrm>
            <a:off x="545398" y="5101833"/>
            <a:ext cx="6430168" cy="107254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Информацию о том, что лицо зарегистрировано в качестве индивидуального предпринимателя необходимо указывать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8FB4106C-F76D-3E81-B689-9F28CC31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103" y="3297599"/>
            <a:ext cx="874612" cy="8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8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60" y="834639"/>
            <a:ext cx="7955737" cy="5560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3047" y="173855"/>
            <a:ext cx="6316954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Раздел 1. Сведения о доходах</a:t>
            </a:r>
          </a:p>
        </p:txBody>
      </p:sp>
    </p:spTree>
    <p:extLst>
      <p:ext uri="{BB962C8B-B14F-4D97-AF65-F5344CB8AC3E}">
        <p14:creationId xmlns:p14="http://schemas.microsoft.com/office/powerpoint/2010/main" val="34779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96260" y="122981"/>
            <a:ext cx="8819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1161" y="345334"/>
            <a:ext cx="6316954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Раздел 1. Сведения о доходах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7174448-1459-45DE-9B7D-1EFEF5B0034A}"/>
              </a:ext>
            </a:extLst>
          </p:cNvPr>
          <p:cNvSpPr/>
          <p:nvPr/>
        </p:nvSpPr>
        <p:spPr>
          <a:xfrm>
            <a:off x="343855" y="1414134"/>
            <a:ext cx="7903161" cy="648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Доход, полученный в натуральной форме, не отражается.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Когда будет реализован, тогда будет указан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A69BF7C-2D0F-ED0E-451F-BB4BCADA6A60}"/>
              </a:ext>
            </a:extLst>
          </p:cNvPr>
          <p:cNvSpPr/>
          <p:nvPr/>
        </p:nvSpPr>
        <p:spPr>
          <a:xfrm>
            <a:off x="343856" y="2062134"/>
            <a:ext cx="7903161" cy="124502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Указывается любой доход вне зависимости от размера, в т.ч. полученный в качестве подарка на день рождения или иной праздник,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переведенные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("подаренные") денежные средства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459473B-17B6-C3FD-AF67-ED84CCD7625C}"/>
              </a:ext>
            </a:extLst>
          </p:cNvPr>
          <p:cNvSpPr/>
          <p:nvPr/>
        </p:nvSpPr>
        <p:spPr>
          <a:xfrm>
            <a:off x="343856" y="3618093"/>
            <a:ext cx="7903161" cy="101453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2-НДФЛ формально нет, в рамках редакционной правки заменили на "Справку о доходах и суммах налогов физического лица" (для декларанта ничего не поменялось)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958463E-7FCB-22C6-F289-2F8E0494DA76}"/>
              </a:ext>
            </a:extLst>
          </p:cNvPr>
          <p:cNvSpPr/>
          <p:nvPr/>
        </p:nvSpPr>
        <p:spPr>
          <a:xfrm>
            <a:off x="343855" y="4943563"/>
            <a:ext cx="7903161" cy="15493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Государственный сертификат на материнский (семейный) капитал указывается в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случае,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если в отчетном периоде служащий (работник) или его супруга (супруг) распорядился (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-ась) средствами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материнского (семейного) капитала в полном объеме либо частично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6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96260" y="122981"/>
            <a:ext cx="8819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76327" y="330609"/>
            <a:ext cx="6316954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Раздел 1. Сведения о доходах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ED6C75B-DC63-4B6C-9723-EDE6679330DC}"/>
              </a:ext>
            </a:extLst>
          </p:cNvPr>
          <p:cNvSpPr/>
          <p:nvPr/>
        </p:nvSpPr>
        <p:spPr>
          <a:xfrm>
            <a:off x="387399" y="864384"/>
            <a:ext cx="8608555" cy="168820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Денежные средства в виде кредитов (займов) в разделе 1 справки не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указываются</a:t>
            </a: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Договор займа между гражданами должен быть заключен в письменной форме, если его сумма превышает десять тысяч рублей, а в случае, когда займодавцем является юридическое лицо, - независимо от суммы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A3E5283-5AA0-72D5-4CEA-3081D13B2E33}"/>
              </a:ext>
            </a:extLst>
          </p:cNvPr>
          <p:cNvSpPr/>
          <p:nvPr/>
        </p:nvSpPr>
        <p:spPr>
          <a:xfrm>
            <a:off x="379937" y="2760202"/>
            <a:ext cx="8616017" cy="64609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Отсутствие необходимости отражать "туристический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кешбэк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", "детский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кешбэк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"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FE289B0-77A4-E4A4-F494-637400B70CFC}"/>
              </a:ext>
            </a:extLst>
          </p:cNvPr>
          <p:cNvSpPr/>
          <p:nvPr/>
        </p:nvSpPr>
        <p:spPr>
          <a:xfrm>
            <a:off x="379937" y="3688169"/>
            <a:ext cx="8198006" cy="468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Не указываются сведения о социальном, имущественном, инвестиционном налоговом вычете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04E3C5E-226E-9214-F3CD-3F9E5382300B}"/>
              </a:ext>
            </a:extLst>
          </p:cNvPr>
          <p:cNvSpPr/>
          <p:nvPr/>
        </p:nvSpPr>
        <p:spPr>
          <a:xfrm>
            <a:off x="379937" y="4442005"/>
            <a:ext cx="8450554" cy="11993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Не указывается возврат денежных средств за оплаченные за третьих лиц товары, работы и услуги, если факт такой оплаты может быть подтвержден (например, покупка товаров в пользу родителей, участие в родительском комитете)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EEC9694-A911-FE4F-24F9-DA061BCA40DF}"/>
              </a:ext>
            </a:extLst>
          </p:cNvPr>
          <p:cNvSpPr/>
          <p:nvPr/>
        </p:nvSpPr>
        <p:spPr>
          <a:xfrm>
            <a:off x="379937" y="5745018"/>
            <a:ext cx="8363469" cy="72450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Не указываются денежные средства,  связанные с оплатой коммунальных и иных услуг, наймом жилого помещения</a:t>
            </a:r>
          </a:p>
        </p:txBody>
      </p:sp>
    </p:spTree>
    <p:extLst>
      <p:ext uri="{BB962C8B-B14F-4D97-AF65-F5344CB8AC3E}">
        <p14:creationId xmlns:p14="http://schemas.microsoft.com/office/powerpoint/2010/main" val="9202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869" y="130794"/>
            <a:ext cx="9931845" cy="618371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Методическое обеспечение представления сведений</a:t>
            </a:r>
            <a:r>
              <a:rPr lang="ru-RU" sz="2667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667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2667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4542" y="846914"/>
            <a:ext cx="6613651" cy="1915336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600" b="1" dirty="0"/>
              <a:t>Методические рекомендации</a:t>
            </a:r>
          </a:p>
          <a:p>
            <a:pPr algn="ctr"/>
            <a:r>
              <a:rPr lang="ru-RU" sz="16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2023 году </a:t>
            </a:r>
            <a:r>
              <a:rPr lang="ru-RU" sz="1600" b="1" dirty="0" smtClean="0"/>
              <a:t> (</a:t>
            </a:r>
            <a:r>
              <a:rPr lang="ru-RU" sz="1600" b="1" dirty="0"/>
              <a:t>за отчетный 2022 год)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48" y="1031784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Шестиугольник 6"/>
          <p:cNvSpPr/>
          <p:nvPr/>
        </p:nvSpPr>
        <p:spPr>
          <a:xfrm>
            <a:off x="3569001" y="2903653"/>
            <a:ext cx="5318385" cy="1967653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Методические рекомендации</a:t>
            </a:r>
          </a:p>
          <a:p>
            <a:pPr algn="ctr"/>
            <a:r>
              <a:rPr lang="ru-RU" sz="16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600" dirty="0"/>
          </a:p>
        </p:txBody>
      </p:sp>
      <p:sp>
        <p:nvSpPr>
          <p:cNvPr id="8" name="Шестиугольник 7"/>
          <p:cNvSpPr/>
          <p:nvPr/>
        </p:nvSpPr>
        <p:spPr>
          <a:xfrm>
            <a:off x="0" y="4860563"/>
            <a:ext cx="6121137" cy="1905997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Обзор практики привлечения </a:t>
            </a:r>
            <a:br>
              <a:rPr lang="ru-RU" sz="1600" b="1" dirty="0"/>
            </a:br>
            <a:r>
              <a:rPr lang="ru-RU" sz="1600" b="1" dirty="0"/>
              <a:t>к ответственности </a:t>
            </a:r>
          </a:p>
          <a:p>
            <a:pPr algn="ctr"/>
            <a:r>
              <a:rPr lang="ru-RU" sz="1600" b="1" dirty="0"/>
              <a:t>государственных (муниципальных) служащих за несоблюдение ограничений и запретов,  неисполнение обязанностей, установленных в целях противодействия коррупции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(</a:t>
            </a:r>
            <a:r>
              <a:rPr lang="ru-RU" sz="1600" b="1" dirty="0"/>
              <a:t>версия 2.0)</a:t>
            </a:r>
            <a:endParaRPr lang="ru-RU" sz="1600" dirty="0"/>
          </a:p>
        </p:txBody>
      </p:sp>
      <p:pic>
        <p:nvPicPr>
          <p:cNvPr id="9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80" y="3092906"/>
            <a:ext cx="1440941" cy="144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93" y="509356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4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7543" y="10673"/>
            <a:ext cx="5459938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Раздел 2. Сведения о расходах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25657" y="1773968"/>
            <a:ext cx="8072619" cy="57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971428D-EA20-47AD-9592-A513CF257B60}"/>
              </a:ext>
            </a:extLst>
          </p:cNvPr>
          <p:cNvSpPr/>
          <p:nvPr/>
        </p:nvSpPr>
        <p:spPr>
          <a:xfrm>
            <a:off x="325657" y="2696025"/>
            <a:ext cx="7007298" cy="432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A21A202-D80E-4B30-91A6-E44BF58B3B08}"/>
              </a:ext>
            </a:extLst>
          </p:cNvPr>
          <p:cNvSpPr/>
          <p:nvPr/>
        </p:nvSpPr>
        <p:spPr>
          <a:xfrm>
            <a:off x="325657" y="3330294"/>
            <a:ext cx="8161395" cy="57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1645C8C-5B42-4629-8778-239E00A2C853}"/>
              </a:ext>
            </a:extLst>
          </p:cNvPr>
          <p:cNvSpPr/>
          <p:nvPr/>
        </p:nvSpPr>
        <p:spPr>
          <a:xfrm>
            <a:off x="325657" y="4148629"/>
            <a:ext cx="8548377" cy="83547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сделки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уже три отчетных периода как декларанты находятся в браке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5791623-FFCE-493F-800B-28FF829D1779}"/>
              </a:ext>
            </a:extLst>
          </p:cNvPr>
          <p:cNvSpPr/>
          <p:nvPr/>
        </p:nvSpPr>
        <p:spPr>
          <a:xfrm>
            <a:off x="325657" y="5166735"/>
            <a:ext cx="8679006" cy="63672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99" y="621607"/>
            <a:ext cx="7743825" cy="97155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5E0B3D5-E96E-43E1-8B36-660598E43CBA}"/>
              </a:ext>
            </a:extLst>
          </p:cNvPr>
          <p:cNvSpPr/>
          <p:nvPr/>
        </p:nvSpPr>
        <p:spPr>
          <a:xfrm>
            <a:off x="325657" y="5882750"/>
            <a:ext cx="8448435" cy="6001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28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8171" y="0"/>
            <a:ext cx="5578670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Раздел 3. Сведения об имуществе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62" y="588297"/>
            <a:ext cx="7781925" cy="96202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CD7E94-75D7-4CD1-AD83-B28134F15632}"/>
              </a:ext>
            </a:extLst>
          </p:cNvPr>
          <p:cNvSpPr/>
          <p:nvPr/>
        </p:nvSpPr>
        <p:spPr>
          <a:xfrm>
            <a:off x="513259" y="1715581"/>
            <a:ext cx="8696623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5E7C5A-E890-45AE-8804-3565FCB3919D}"/>
              </a:ext>
            </a:extLst>
          </p:cNvPr>
          <p:cNvSpPr/>
          <p:nvPr/>
        </p:nvSpPr>
        <p:spPr>
          <a:xfrm>
            <a:off x="513261" y="2240840"/>
            <a:ext cx="6958694" cy="628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C296211-1FAB-40A9-B368-5BF631A39B34}"/>
              </a:ext>
            </a:extLst>
          </p:cNvPr>
          <p:cNvSpPr/>
          <p:nvPr/>
        </p:nvSpPr>
        <p:spPr>
          <a:xfrm>
            <a:off x="513260" y="3068690"/>
            <a:ext cx="8696623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Общая долевая собственность МКД или садоводства (огородничества)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не указывается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3788D6A-68D5-44CA-BD5D-97F27FAB5D65}"/>
              </a:ext>
            </a:extLst>
          </p:cNvPr>
          <p:cNvSpPr/>
          <p:nvPr/>
        </p:nvSpPr>
        <p:spPr>
          <a:xfrm>
            <a:off x="513259" y="3822862"/>
            <a:ext cx="8696623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20A2D63-2214-4EB4-A65F-5C07E111C999}"/>
              </a:ext>
            </a:extLst>
          </p:cNvPr>
          <p:cNvSpPr/>
          <p:nvPr/>
        </p:nvSpPr>
        <p:spPr>
          <a:xfrm>
            <a:off x="513259" y="4577034"/>
            <a:ext cx="7185119" cy="1038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Если имущество приобретено, но право собственности не зарегистрировано (отсутствуют специальные основания), то отражается в пользовании</a:t>
            </a:r>
          </a:p>
        </p:txBody>
      </p:sp>
    </p:spTree>
    <p:extLst>
      <p:ext uri="{BB962C8B-B14F-4D97-AF65-F5344CB8AC3E}">
        <p14:creationId xmlns:p14="http://schemas.microsoft.com/office/powerpoint/2010/main" val="1780325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96770" y="2211636"/>
            <a:ext cx="2291198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3240" y="258018"/>
            <a:ext cx="5514074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Раздел 3. Сведения об имуществе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6A3D5DD-B8EF-4AA8-AAE8-25AA059E7F4D}"/>
              </a:ext>
            </a:extLst>
          </p:cNvPr>
          <p:cNvSpPr/>
          <p:nvPr/>
        </p:nvSpPr>
        <p:spPr>
          <a:xfrm>
            <a:off x="3054143" y="2257239"/>
            <a:ext cx="4678984" cy="76398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Регистрирующие органы по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компетенции: ГИБДД, ГИМС,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Гостехнадзор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11" y="970016"/>
            <a:ext cx="7734300" cy="9144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96D9BF0-1017-4B76-87EA-78D8A42754A0}"/>
              </a:ext>
            </a:extLst>
          </p:cNvPr>
          <p:cNvSpPr/>
          <p:nvPr/>
        </p:nvSpPr>
        <p:spPr>
          <a:xfrm>
            <a:off x="496770" y="3675665"/>
            <a:ext cx="6293056" cy="17112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Регистрация транспортных средств носит учетный характер, если нет регистрации, то можно написать "отсутствует"</a:t>
            </a:r>
          </a:p>
        </p:txBody>
      </p:sp>
    </p:spTree>
    <p:extLst>
      <p:ext uri="{BB962C8B-B14F-4D97-AF65-F5344CB8AC3E}">
        <p14:creationId xmlns:p14="http://schemas.microsoft.com/office/powerpoint/2010/main" val="29686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4525" y="0"/>
            <a:ext cx="82450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Liberation Serif" panose="02020603050405020304" pitchFamily="18" charset="0"/>
              </a:rPr>
              <a:t>Федеральный закон от 31 июля 2020 г. № 259-ФЗ </a:t>
            </a:r>
            <a:br>
              <a:rPr lang="ru-RU" sz="2200" b="1" dirty="0">
                <a:latin typeface="Liberation Serif" panose="02020603050405020304" pitchFamily="18" charset="0"/>
              </a:rPr>
            </a:br>
            <a:r>
              <a:rPr lang="ru-RU" sz="2200" b="1" dirty="0">
                <a:latin typeface="Liberation Serif" panose="02020603050405020304" pitchFamily="18" charset="0"/>
              </a:rPr>
              <a:t>«О цифровых финансовых активах, цифровой валюте </a:t>
            </a:r>
            <a:br>
              <a:rPr lang="ru-RU" sz="2200" b="1" dirty="0">
                <a:latin typeface="Liberation Serif" panose="02020603050405020304" pitchFamily="18" charset="0"/>
              </a:rPr>
            </a:br>
            <a:r>
              <a:rPr lang="ru-RU" sz="2200" b="1" dirty="0">
                <a:latin typeface="Liberation Serif" panose="02020603050405020304" pitchFamily="18" charset="0"/>
              </a:rPr>
              <a:t>и о внесении изменений в отдельные законодательные акты Российской Федерации»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446550"/>
            <a:ext cx="2347257" cy="7261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132" y="2277879"/>
            <a:ext cx="41327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цифровые права, включающие </a:t>
            </a:r>
          </a:p>
          <a:p>
            <a:pPr marL="457178" indent="-457178">
              <a:buFont typeface="Wingdings"/>
              <a:buChar char="Ø"/>
            </a:pPr>
            <a:r>
              <a:rPr lang="ru-RU" dirty="0"/>
              <a:t>денежные требования; </a:t>
            </a:r>
            <a:endParaRPr lang="en-US" dirty="0"/>
          </a:p>
          <a:p>
            <a:pPr marL="457178" indent="-457178">
              <a:buFont typeface="Wingdings"/>
              <a:buChar char="Ø"/>
            </a:pPr>
            <a:r>
              <a:rPr lang="ru-RU" dirty="0"/>
              <a:t>возможность осуществления прав по эмиссионным ценным бумагам; </a:t>
            </a:r>
            <a:endParaRPr lang="en-US" dirty="0"/>
          </a:p>
          <a:p>
            <a:pPr marL="457178" indent="-457178">
              <a:buFont typeface="Wingdings"/>
              <a:buChar char="Ø"/>
            </a:pPr>
            <a:r>
              <a:rPr lang="ru-RU" dirty="0"/>
              <a:t>права участия в капитале непубличного акционерного общества;</a:t>
            </a:r>
            <a:endParaRPr lang="en-US" dirty="0"/>
          </a:p>
          <a:p>
            <a:pPr marL="457178" indent="-457178">
              <a:buFont typeface="Wingdings"/>
              <a:buChar char="Ø"/>
            </a:pPr>
            <a:r>
              <a:rPr lang="ru-RU" dirty="0"/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4434470" y="2106386"/>
            <a:ext cx="425113" cy="3929281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70288" y="2765559"/>
            <a:ext cx="38033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выпуск, учет и обращение которых </a:t>
            </a:r>
            <a:r>
              <a:rPr lang="en-US" dirty="0"/>
              <a:t>[</a:t>
            </a:r>
            <a:r>
              <a:rPr lang="ru-RU" dirty="0"/>
              <a:t>цифровых прав</a:t>
            </a:r>
            <a:r>
              <a:rPr lang="en-US" dirty="0"/>
              <a:t>]</a:t>
            </a:r>
            <a:r>
              <a:rPr lang="ru-RU" dirty="0"/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5935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13" y="256173"/>
            <a:ext cx="7989864" cy="336828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445658" y="4678720"/>
            <a:ext cx="9428037" cy="905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информационных систем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1" dirty="0">
                <a:noFill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https://www.cbr.ru/registries/infrastr/#a_132564</a:t>
            </a:r>
            <a:r>
              <a:rPr lang="ru-RU" b="1" dirty="0">
                <a:noFill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445659" y="3912505"/>
            <a:ext cx="942803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Банк России ведет реестр операторов информационных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17889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5595" y="67633"/>
            <a:ext cx="8509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Liberation Serif" panose="02020603050405020304" pitchFamily="18" charset="0"/>
              </a:rPr>
              <a:t>Федеральный закон от 2 августа 2019 г. № 259-ФЗ </a:t>
            </a:r>
            <a:br>
              <a:rPr lang="ru-RU" sz="2200" b="1" dirty="0">
                <a:latin typeface="Liberation Serif" panose="02020603050405020304" pitchFamily="18" charset="0"/>
              </a:rPr>
            </a:br>
            <a:r>
              <a:rPr lang="ru-RU" sz="2200" b="1" dirty="0">
                <a:latin typeface="Liberation Serif" panose="02020603050405020304" pitchFamily="18" charset="0"/>
              </a:rPr>
              <a:t>«О привлечении инвестиций с использованием инвестиционных платформ и о внесении изменений в отдельные законодательные акты Российской Федерации»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50" y="1557531"/>
            <a:ext cx="2802931" cy="8671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5914" y="2522486"/>
            <a:ext cx="39124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цифровые права, предусматривающие</a:t>
            </a:r>
          </a:p>
          <a:p>
            <a:pPr marL="457178" indent="-457178">
              <a:buFont typeface="Wingdings"/>
              <a:buChar char="Ø"/>
            </a:pPr>
            <a:r>
              <a:rPr lang="ru-RU" dirty="0"/>
              <a:t>право требовать передачи вещи (вещей);</a:t>
            </a:r>
            <a:endParaRPr lang="en-US" dirty="0"/>
          </a:p>
          <a:p>
            <a:pPr marL="457178" indent="-457178">
              <a:buFont typeface="Wingdings"/>
              <a:buChar char="Ø"/>
            </a:pPr>
            <a:r>
              <a:rPr lang="ru-RU" dirty="0"/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/>
          </a:p>
          <a:p>
            <a:pPr marL="457178" indent="-457178">
              <a:buFont typeface="Wingdings"/>
              <a:buChar char="Ø"/>
            </a:pPr>
            <a:r>
              <a:rPr lang="ru-RU" dirty="0"/>
              <a:t>право требовать выполнения работ и (или) оказания услуг</a:t>
            </a:r>
          </a:p>
        </p:txBody>
      </p:sp>
      <p:sp>
        <p:nvSpPr>
          <p:cNvPr id="8" name="Нашивка 7"/>
          <p:cNvSpPr/>
          <p:nvPr/>
        </p:nvSpPr>
        <p:spPr>
          <a:xfrm>
            <a:off x="4208675" y="2292728"/>
            <a:ext cx="342079" cy="324191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91393" y="2522486"/>
            <a:ext cx="38093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платформы.</a:t>
            </a:r>
          </a:p>
        </p:txBody>
      </p:sp>
    </p:spTree>
    <p:extLst>
      <p:ext uri="{BB962C8B-B14F-4D97-AF65-F5344CB8AC3E}">
        <p14:creationId xmlns:p14="http://schemas.microsoft.com/office/powerpoint/2010/main" val="25893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7" y="196379"/>
            <a:ext cx="8084403" cy="357443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449997" y="5425493"/>
            <a:ext cx="5569063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https://www.cbr.ru/vfs/registers/infr/list_invest_platform_op.xlsx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449997" y="4198936"/>
            <a:ext cx="7229187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Банк России ведет реестр операторов инвестиционных платформ, определяет порядок ведения такого реестра, состав включаемых в него сведений</a:t>
            </a:r>
          </a:p>
        </p:txBody>
      </p:sp>
    </p:spTree>
    <p:extLst>
      <p:ext uri="{BB962C8B-B14F-4D97-AF65-F5344CB8AC3E}">
        <p14:creationId xmlns:p14="http://schemas.microsoft.com/office/powerpoint/2010/main" val="344910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37" y="121123"/>
            <a:ext cx="90600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Liberation Serif" panose="02020603050405020304" pitchFamily="18" charset="0"/>
              </a:rPr>
              <a:t>Федеральный закон от 31 июля 2020 г. № 259-ФЗ </a:t>
            </a:r>
            <a:br>
              <a:rPr lang="ru-RU" sz="2200" b="1" dirty="0">
                <a:latin typeface="Liberation Serif" panose="02020603050405020304" pitchFamily="18" charset="0"/>
              </a:rPr>
            </a:br>
            <a:r>
              <a:rPr lang="ru-RU" sz="2200" b="1" dirty="0">
                <a:latin typeface="Liberation Serif" panose="02020603050405020304" pitchFamily="18" charset="0"/>
              </a:rPr>
              <a:t>«О цифровых финансовых активах, цифровой валюте </a:t>
            </a:r>
            <a:br>
              <a:rPr lang="ru-RU" sz="2200" b="1" dirty="0">
                <a:latin typeface="Liberation Serif" panose="02020603050405020304" pitchFamily="18" charset="0"/>
              </a:rPr>
            </a:br>
            <a:r>
              <a:rPr lang="ru-RU" sz="2200" b="1" dirty="0">
                <a:latin typeface="Liberation Serif" panose="02020603050405020304" pitchFamily="18" charset="0"/>
              </a:rPr>
              <a:t>и о внесении изменений в отдельные законодательные акты Российской Федерации»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28" y="1306416"/>
            <a:ext cx="2728929" cy="9995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734" y="2305951"/>
            <a:ext cx="84428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78" indent="-457178">
              <a:buFont typeface="Courier New" panose="02070309020205020404" pitchFamily="49" charset="0"/>
              <a:buChar char="o"/>
            </a:pPr>
            <a:r>
              <a:rPr lang="ru-RU" dirty="0"/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/>
          </a:p>
          <a:p>
            <a:pPr marL="1066659" lvl="1" indent="-457178">
              <a:buFont typeface="Wingdings" panose="05000000000000000000" pitchFamily="2" charset="2"/>
              <a:buChar char="q"/>
            </a:pPr>
            <a:r>
              <a:rPr lang="ru-RU" dirty="0"/>
              <a:t>в качестве средства платежа, не являющегося </a:t>
            </a:r>
          </a:p>
          <a:p>
            <a:pPr marL="1676141" lvl="2" indent="-457178">
              <a:buFont typeface="Wingdings"/>
              <a:buChar char="Ø"/>
            </a:pPr>
            <a:r>
              <a:rPr lang="ru-RU" dirty="0"/>
              <a:t>денежной единицей Российской Федерации, </a:t>
            </a:r>
            <a:endParaRPr lang="en-US" dirty="0"/>
          </a:p>
          <a:p>
            <a:pPr marL="1676141" lvl="2" indent="-457178">
              <a:buFont typeface="Wingdings"/>
              <a:buChar char="Ø"/>
            </a:pPr>
            <a:r>
              <a:rPr lang="ru-RU" dirty="0"/>
              <a:t>денежной единицей иностранного государства и (или) </a:t>
            </a:r>
            <a:endParaRPr lang="en-US" dirty="0"/>
          </a:p>
          <a:p>
            <a:pPr marL="1676141" lvl="2" indent="-457178">
              <a:buFont typeface="Wingdings"/>
              <a:buChar char="Ø"/>
            </a:pPr>
            <a:r>
              <a:rPr lang="ru-RU" dirty="0"/>
              <a:t>международной денежной или расчетной единицей, </a:t>
            </a:r>
            <a:endParaRPr lang="en-US" dirty="0"/>
          </a:p>
          <a:p>
            <a:pPr marL="1066659" lvl="1" indent="-457178">
              <a:buFont typeface="Wingdings" panose="05000000000000000000" pitchFamily="2" charset="2"/>
              <a:buChar char="q"/>
            </a:pPr>
            <a:r>
              <a:rPr lang="ru-RU" dirty="0"/>
              <a:t>и (или) в качестве инвестиций </a:t>
            </a:r>
            <a:endParaRPr lang="en-US" dirty="0"/>
          </a:p>
          <a:p>
            <a:pPr marL="457178" indent="-457178">
              <a:buFont typeface="Courier New" panose="02070309020205020404" pitchFamily="49" charset="0"/>
              <a:buChar char="o"/>
            </a:pPr>
            <a:r>
              <a:rPr lang="ru-RU" dirty="0"/>
              <a:t>и в отношении которых отсутствует лицо, обязанное перед каждым обладателем таких электронных данных, 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</a:p>
        </p:txBody>
      </p:sp>
    </p:spTree>
    <p:extLst>
      <p:ext uri="{BB962C8B-B14F-4D97-AF65-F5344CB8AC3E}">
        <p14:creationId xmlns:p14="http://schemas.microsoft.com/office/powerpoint/2010/main" val="14118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53" y="296782"/>
            <a:ext cx="8708795" cy="265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3E6B56F-49FC-F8B2-07E3-D656C718808D}"/>
              </a:ext>
            </a:extLst>
          </p:cNvPr>
          <p:cNvSpPr/>
          <p:nvPr/>
        </p:nvSpPr>
        <p:spPr>
          <a:xfrm>
            <a:off x="426128" y="3764674"/>
            <a:ext cx="7718586" cy="187848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("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кешбэк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сервис"), а также игровая валюта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634176" y="2443378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399" y="251544"/>
            <a:ext cx="8379394" cy="769425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200" b="1" dirty="0"/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0D29CE-940C-46B1-AA99-D1B170B14F1D}"/>
              </a:ext>
            </a:extLst>
          </p:cNvPr>
          <p:cNvSpPr/>
          <p:nvPr/>
        </p:nvSpPr>
        <p:spPr>
          <a:xfrm>
            <a:off x="4036112" y="2453054"/>
            <a:ext cx="3225822" cy="89661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Кредитная организация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Банк России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ФНС России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99" y="924029"/>
            <a:ext cx="7743825" cy="1143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545399" y="3808031"/>
            <a:ext cx="7675323" cy="215734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Банком России издано Указание от 27 мая 2021 г. № 5798-У,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68003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3517"/>
            <a:ext cx="7393578" cy="49638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Особенности представления сведений в 2023 году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9599" y="1045030"/>
            <a:ext cx="7001692" cy="4996334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Учтены особенности, предусмотренные Указом Президента Российской Федерации от 06.12.2022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№ 886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Учтены особенности, предусмотренные Указом Президента Российской Федерации от 29.12.2022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№ 968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Отмечено, что приостановление службы (работы) приостанавливает обязанность по декларированию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Сроки не переносятся, даже если нерабочий день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Значение для декларационной кампании имеет перечень должностей, действовавший по состоянию на 31.12.2022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Отмечено, что уточнение сведений происходит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 установленные сроки: в иных случаях декларант может приложить пояснения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(например за прошлые годы)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3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D48F76F-0E5C-4013-9ADC-B2CE986606EB}"/>
              </a:ext>
            </a:extLst>
          </p:cNvPr>
          <p:cNvSpPr/>
          <p:nvPr/>
        </p:nvSpPr>
        <p:spPr>
          <a:xfrm>
            <a:off x="234681" y="1352933"/>
            <a:ext cx="8110329" cy="185599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В выдаваемых в рамках Указания Банка России № 5798-У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0B0539A-E2A4-4C87-87B8-0855A02E379F}"/>
              </a:ext>
            </a:extLst>
          </p:cNvPr>
          <p:cNvSpPr/>
          <p:nvPr/>
        </p:nvSpPr>
        <p:spPr>
          <a:xfrm>
            <a:off x="234681" y="3189115"/>
            <a:ext cx="7994920" cy="122445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00DFDA5-524E-2512-49E9-10B91A90A307}"/>
              </a:ext>
            </a:extLst>
          </p:cNvPr>
          <p:cNvSpPr/>
          <p:nvPr/>
        </p:nvSpPr>
        <p:spPr>
          <a:xfrm>
            <a:off x="234681" y="4527611"/>
            <a:ext cx="8261249" cy="14751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Если при получении информации от кредитной организации выявились "новые" счета, то служащий (работник) может приложить пояснения к справке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681" y="287054"/>
            <a:ext cx="8379394" cy="769425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200" b="1" dirty="0"/>
              <a:t>Раздел 4. Сведения о счетах в банках и иных кредитных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428649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681" y="287054"/>
            <a:ext cx="8379394" cy="769425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200" b="1" dirty="0"/>
              <a:t>Раздел 4. Сведения о счетах в банках и иных кредитных организациях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FC49600-7B75-EEB8-ECEA-14080952B2D3}"/>
              </a:ext>
            </a:extLst>
          </p:cNvPr>
          <p:cNvSpPr/>
          <p:nvPr/>
        </p:nvSpPr>
        <p:spPr>
          <a:xfrm>
            <a:off x="394196" y="4659783"/>
            <a:ext cx="7308535" cy="233049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 01.07.2023 указываются суммы денежных средств, поступивших </a:t>
            </a:r>
            <a:r>
              <a:rPr lang="ru-RU" b="1" u="sng" dirty="0">
                <a:solidFill>
                  <a:schemeClr val="accent5">
                    <a:lumMod val="75000"/>
                  </a:schemeClr>
                </a:solidFill>
              </a:rPr>
              <a:t>на счета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за отчетный период, в случае если общая сумма таких денежных средств превышает общий доход лица, его супруги (супруга) и</a:t>
            </a:r>
            <a:r>
              <a:rPr lang="ru-RU" b="1" u="sng" dirty="0">
                <a:solidFill>
                  <a:schemeClr val="accent5">
                    <a:lumMod val="75000"/>
                  </a:schemeClr>
                </a:solidFill>
              </a:rPr>
              <a:t> несовершеннолетних детей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за отчетный период и предшествующие два года. В этом случае к справке </a:t>
            </a:r>
            <a:r>
              <a:rPr lang="ru-RU" b="1" u="sng" dirty="0">
                <a:solidFill>
                  <a:schemeClr val="accent5">
                    <a:lumMod val="75000"/>
                  </a:schemeClr>
                </a:solidFill>
              </a:rPr>
              <a:t>прилагаются выписки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о движении денежных средств </a:t>
            </a:r>
            <a:r>
              <a:rPr lang="ru-RU" b="1" u="sng" dirty="0">
                <a:solidFill>
                  <a:schemeClr val="accent5">
                    <a:lumMod val="75000"/>
                  </a:schemeClr>
                </a:solidFill>
              </a:rPr>
              <a:t>по счетам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за отчетный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период 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5EFDBC2-43BB-37D0-67EE-41737253E2EC}"/>
              </a:ext>
            </a:extLst>
          </p:cNvPr>
          <p:cNvSpPr/>
          <p:nvPr/>
        </p:nvSpPr>
        <p:spPr>
          <a:xfrm>
            <a:off x="394196" y="2763138"/>
            <a:ext cx="7739610" cy="211435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До 01.07.2023 указывается  общая сумма денежных поступлений </a:t>
            </a:r>
            <a:r>
              <a:rPr lang="ru-RU" b="1" u="sng" dirty="0">
                <a:solidFill>
                  <a:schemeClr val="accent5">
                    <a:lumMod val="75000"/>
                  </a:schemeClr>
                </a:solidFill>
              </a:rPr>
              <a:t>на счет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за  отчетный период  в  случаях,  если  указанная сумма превышает общий доход лица и его супруги  (супруга) за отчетный период и два предшествующих ему года. В этом случае к справке </a:t>
            </a:r>
            <a:r>
              <a:rPr lang="ru-RU" b="1" u="sng" dirty="0">
                <a:solidFill>
                  <a:schemeClr val="accent5">
                    <a:lumMod val="75000"/>
                  </a:schemeClr>
                </a:solidFill>
              </a:rPr>
              <a:t>прилагается выписка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о движении денежных средств </a:t>
            </a:r>
            <a:r>
              <a:rPr lang="ru-RU" b="1" u="sng" dirty="0">
                <a:solidFill>
                  <a:schemeClr val="accent5">
                    <a:lumMod val="75000"/>
                  </a:schemeClr>
                </a:solidFill>
              </a:rPr>
              <a:t>по данному счету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за отчетный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период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8557" y="1102574"/>
            <a:ext cx="82055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Важно</a:t>
            </a:r>
            <a:r>
              <a:rPr lang="ru-RU" sz="24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! </a:t>
            </a:r>
          </a:p>
          <a:p>
            <a:r>
              <a:rPr lang="ru-RU" b="1" dirty="0" smtClean="0">
                <a:latin typeface="Liberation Serif" panose="02020603050405020304" pitchFamily="18" charset="0"/>
              </a:rPr>
              <a:t>Указ Президента РФ от </a:t>
            </a:r>
            <a:r>
              <a:rPr lang="ru-RU" b="1" dirty="0">
                <a:latin typeface="Liberation Serif" panose="02020603050405020304" pitchFamily="18" charset="0"/>
              </a:rPr>
              <a:t>18 июля 2022 года N </a:t>
            </a:r>
            <a:r>
              <a:rPr lang="ru-RU" b="1" dirty="0" smtClean="0">
                <a:latin typeface="Liberation Serif" panose="02020603050405020304" pitchFamily="18" charset="0"/>
              </a:rPr>
              <a:t>472 «О мерах по реализации отдельных положений Федерального закона «О внесении изменений в статью 26 Федерального закона «О банках и банковской деятельности» и Федеральный закон «О противодействии коррупции»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065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81" y="287054"/>
            <a:ext cx="8379394" cy="769425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200" b="1" dirty="0"/>
              <a:t>Раздел 4. Сведения о счетах в банках и иных кредитных организациях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0542375-223E-4BF3-8BE3-4304F83D9F42}"/>
              </a:ext>
            </a:extLst>
          </p:cNvPr>
          <p:cNvSpPr/>
          <p:nvPr/>
        </p:nvSpPr>
        <p:spPr>
          <a:xfrm>
            <a:off x="323456" y="3199790"/>
            <a:ext cx="7510509" cy="36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Отражению подлежат счета в банках и иных кредитных организациях, а не карты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B60F8D6-EDE9-4A1E-8EC7-AAFC870AFAD0}"/>
              </a:ext>
            </a:extLst>
          </p:cNvPr>
          <p:cNvSpPr/>
          <p:nvPr/>
        </p:nvSpPr>
        <p:spPr>
          <a:xfrm>
            <a:off x="234681" y="4100314"/>
            <a:ext cx="7435628" cy="648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По информации АО "Почта Банк" в рамках т.н. "Пушкинской карты" счет в значении раздела 4 справки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не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открывается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2C1DFB4-DB44-E0BB-5BF3-9D3142E1D54E}"/>
              </a:ext>
            </a:extLst>
          </p:cNvPr>
          <p:cNvSpPr/>
          <p:nvPr/>
        </p:nvSpPr>
        <p:spPr>
          <a:xfrm>
            <a:off x="323456" y="1616032"/>
            <a:ext cx="8163509" cy="110125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 г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рафе "Сумма поступивших на счет денежных средств" мы смотрим на любые поступления, а не на их природу (т.е. любые денежные средства, даже свои)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B007124-5982-30D8-7AE5-478C64D6EE47}"/>
              </a:ext>
            </a:extLst>
          </p:cNvPr>
          <p:cNvSpPr/>
          <p:nvPr/>
        </p:nvSpPr>
        <p:spPr>
          <a:xfrm>
            <a:off x="234681" y="5028387"/>
            <a:ext cx="7764100" cy="124110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OZON-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карта может как предусматривать, так и не предусматривать банковский счет, необходимо устанавливать (ООО "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</a:rPr>
              <a:t>Еком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 Банк")</a:t>
            </a:r>
          </a:p>
        </p:txBody>
      </p:sp>
    </p:spTree>
    <p:extLst>
      <p:ext uri="{BB962C8B-B14F-4D97-AF65-F5344CB8AC3E}">
        <p14:creationId xmlns:p14="http://schemas.microsoft.com/office/powerpoint/2010/main" val="1923046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4360" y="125597"/>
            <a:ext cx="6451963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Раздел 5. Сведения о ценных бумагах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E5D9DF2-20F1-4315-988D-F7A6D5E969BA}"/>
              </a:ext>
            </a:extLst>
          </p:cNvPr>
          <p:cNvSpPr/>
          <p:nvPr/>
        </p:nvSpPr>
        <p:spPr>
          <a:xfrm>
            <a:off x="524322" y="826282"/>
            <a:ext cx="6968085" cy="99363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6273D23-6A72-4206-813F-E0C5A442543A}"/>
              </a:ext>
            </a:extLst>
          </p:cNvPr>
          <p:cNvSpPr/>
          <p:nvPr/>
        </p:nvSpPr>
        <p:spPr>
          <a:xfrm>
            <a:off x="543640" y="1958784"/>
            <a:ext cx="7011257" cy="54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10" name="Пятиугольник 33">
            <a:extLst>
              <a:ext uri="{FF2B5EF4-FFF2-40B4-BE49-F238E27FC236}">
                <a16:creationId xmlns:a16="http://schemas.microsoft.com/office/drawing/2014/main" xmlns="" id="{83107AA3-A5CC-4511-9D98-052ADD488188}"/>
              </a:ext>
            </a:extLst>
          </p:cNvPr>
          <p:cNvSpPr/>
          <p:nvPr/>
        </p:nvSpPr>
        <p:spPr>
          <a:xfrm>
            <a:off x="543640" y="3177647"/>
            <a:ext cx="2781451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EB0B3EA-5022-4A7F-807C-B7652C4B5683}"/>
              </a:ext>
            </a:extLst>
          </p:cNvPr>
          <p:cNvSpPr/>
          <p:nvPr/>
        </p:nvSpPr>
        <p:spPr>
          <a:xfrm>
            <a:off x="3468913" y="2574524"/>
            <a:ext cx="4165884" cy="179328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ЕГРЮЛ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116D40A-3C62-43EC-9946-6A267A84A7AF}"/>
              </a:ext>
            </a:extLst>
          </p:cNvPr>
          <p:cNvSpPr/>
          <p:nvPr/>
        </p:nvSpPr>
        <p:spPr>
          <a:xfrm>
            <a:off x="543640" y="4443553"/>
            <a:ext cx="7472896" cy="6854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Императивного запрета на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приобретение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служащим (работником) ценных бумаг нет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70C6844-DA05-4B4A-1EA3-94B11E997E0F}"/>
              </a:ext>
            </a:extLst>
          </p:cNvPr>
          <p:cNvSpPr/>
          <p:nvPr/>
        </p:nvSpPr>
        <p:spPr>
          <a:xfrm>
            <a:off x="545398" y="5365663"/>
            <a:ext cx="8030431" cy="648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Возможность приобретения гражданскими служащими ценных бумаг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(письмо Минтруда России от 22.09.2022 № 28-7/10/В-12862) 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428230" y="245521"/>
            <a:ext cx="7162177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Методические материалы по вопросам приобретения ценных бумаг</a:t>
            </a:r>
            <a:endParaRPr lang="ru-RU" sz="16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D251731-0C6D-7A8F-EDA7-01D44D1B0B36}"/>
              </a:ext>
            </a:extLst>
          </p:cNvPr>
          <p:cNvSpPr/>
          <p:nvPr/>
        </p:nvSpPr>
        <p:spPr>
          <a:xfrm>
            <a:off x="682163" y="2184269"/>
            <a:ext cx="6446606" cy="1451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Запрет на иностранные ценные бумаги действует с даты замещения должности (поэтому взять можно, но потом три месяца, чтобы от них отказаться, а если невозможно, то рассмотреть на комиссии)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F873A3B-352E-1050-9540-3BD226B9BBFC}"/>
              </a:ext>
            </a:extLst>
          </p:cNvPr>
          <p:cNvSpPr/>
          <p:nvPr/>
        </p:nvSpPr>
        <p:spPr>
          <a:xfrm>
            <a:off x="682162" y="3763269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При конфликте интересов необходимо передать ценные бумаги в доверительное управление и принять меры по урегулированию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079F76E-2D21-1E32-CFDF-A1ECD6F6DEE8}"/>
              </a:ext>
            </a:extLst>
          </p:cNvPr>
          <p:cNvSpPr/>
          <p:nvPr/>
        </p:nvSpPr>
        <p:spPr>
          <a:xfrm>
            <a:off x="682162" y="1076503"/>
            <a:ext cx="7174575" cy="1071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Допускается приобретение ценных бумаг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(за исключением иностранных отдельными категориями)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1CA8D4-3892-9487-B7FD-6205071EA845}"/>
              </a:ext>
            </a:extLst>
          </p:cNvPr>
          <p:cNvSpPr/>
          <p:nvPr/>
        </p:nvSpPr>
        <p:spPr>
          <a:xfrm>
            <a:off x="753183" y="4851511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Состав ПИФа является общим имуществом всех пайщиков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D41EF25-5F8A-DF71-02D7-CB89D9527DBC}"/>
              </a:ext>
            </a:extLst>
          </p:cNvPr>
          <p:cNvSpPr/>
          <p:nvPr/>
        </p:nvSpPr>
        <p:spPr>
          <a:xfrm>
            <a:off x="753183" y="5777358"/>
            <a:ext cx="7103554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Наличие ценных бумаг не характеризует управление или предпринимательскую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312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0274" y="149757"/>
            <a:ext cx="6629517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Раздел 5. Сведения о ценных бумагах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675720-738A-409D-96DD-88B15C04276F}"/>
              </a:ext>
            </a:extLst>
          </p:cNvPr>
          <p:cNvSpPr txBox="1"/>
          <p:nvPr/>
        </p:nvSpPr>
        <p:spPr>
          <a:xfrm>
            <a:off x="-1274301" y="2679056"/>
            <a:ext cx="11088915" cy="400093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b="1" dirty="0"/>
              <a:t>Подраздел 5.2. Иные ценные бумаги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95" y="3007828"/>
            <a:ext cx="7839075" cy="10287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3C3C6EA-1696-4D0A-B7BD-35C911C0BC28}"/>
              </a:ext>
            </a:extLst>
          </p:cNvPr>
          <p:cNvSpPr/>
          <p:nvPr/>
        </p:nvSpPr>
        <p:spPr>
          <a:xfrm>
            <a:off x="302995" y="4509262"/>
            <a:ext cx="7247353" cy="167382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не имеют номинальной стоимости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563A0EA-D2EC-40EF-85A9-2A449A6CEEA7}"/>
              </a:ext>
            </a:extLst>
          </p:cNvPr>
          <p:cNvSpPr txBox="1"/>
          <p:nvPr/>
        </p:nvSpPr>
        <p:spPr>
          <a:xfrm>
            <a:off x="97654" y="759820"/>
            <a:ext cx="8345009" cy="707870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b="1" dirty="0"/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45" y="1454910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0274" y="149757"/>
            <a:ext cx="6629517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Раздел 5. Сведения о ценных бумагах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AC0D22-0231-458F-B1AE-0A149C9747E0}"/>
              </a:ext>
            </a:extLst>
          </p:cNvPr>
          <p:cNvSpPr/>
          <p:nvPr/>
        </p:nvSpPr>
        <p:spPr>
          <a:xfrm>
            <a:off x="284085" y="788355"/>
            <a:ext cx="7609235" cy="69197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EF2350E-5FE8-4E79-BA4A-A3AD83FBA37B}"/>
              </a:ext>
            </a:extLst>
          </p:cNvPr>
          <p:cNvSpPr/>
          <p:nvPr/>
        </p:nvSpPr>
        <p:spPr>
          <a:xfrm>
            <a:off x="284085" y="2586294"/>
            <a:ext cx="7883371" cy="37690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располагает,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и в этой связи необходимо обратиться в другую организацию (или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допускается использование данных из официальных источников в сети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"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Интернет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"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3FACDFB-D28B-9EDF-B5DD-E084395B8A9E}"/>
              </a:ext>
            </a:extLst>
          </p:cNvPr>
          <p:cNvSpPr/>
          <p:nvPr/>
        </p:nvSpPr>
        <p:spPr>
          <a:xfrm>
            <a:off x="284085" y="1832044"/>
            <a:ext cx="7442246" cy="57184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</a:p>
        </p:txBody>
      </p:sp>
    </p:spTree>
    <p:extLst>
      <p:ext uri="{BB962C8B-B14F-4D97-AF65-F5344CB8AC3E}">
        <p14:creationId xmlns:p14="http://schemas.microsoft.com/office/powerpoint/2010/main" val="9068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213064" y="93425"/>
            <a:ext cx="7477806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Раздел 6. Сведения об обязательствах имущественного характера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64" y="3298525"/>
            <a:ext cx="7743825" cy="695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312405" y="969077"/>
            <a:ext cx="7517699" cy="707870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000" b="1" dirty="0"/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635D95C-D271-4234-B0B3-CF973DFB912F}"/>
              </a:ext>
            </a:extLst>
          </p:cNvPr>
          <p:cNvSpPr/>
          <p:nvPr/>
        </p:nvSpPr>
        <p:spPr>
          <a:xfrm>
            <a:off x="213064" y="4167288"/>
            <a:ext cx="6445188" cy="468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0CF0B0A-09F1-459A-B256-C895E78A217C}"/>
              </a:ext>
            </a:extLst>
          </p:cNvPr>
          <p:cNvSpPr/>
          <p:nvPr/>
        </p:nvSpPr>
        <p:spPr>
          <a:xfrm>
            <a:off x="213064" y="4808726"/>
            <a:ext cx="4820573" cy="468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213065" y="1891953"/>
            <a:ext cx="8114189" cy="13015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AD2CA80-564C-40B6-AA09-140285BAB643}"/>
              </a:ext>
            </a:extLst>
          </p:cNvPr>
          <p:cNvSpPr/>
          <p:nvPr/>
        </p:nvSpPr>
        <p:spPr>
          <a:xfrm>
            <a:off x="213064" y="5450164"/>
            <a:ext cx="6001305" cy="468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Транспортные средства в лизинге не отражаются</a:t>
            </a:r>
          </a:p>
        </p:txBody>
      </p:sp>
    </p:spTree>
    <p:extLst>
      <p:ext uri="{BB962C8B-B14F-4D97-AF65-F5344CB8AC3E}">
        <p14:creationId xmlns:p14="http://schemas.microsoft.com/office/powerpoint/2010/main" val="22043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91" y="137049"/>
            <a:ext cx="6775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418939" y="4213029"/>
            <a:ext cx="7597597" cy="36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418939" y="5036552"/>
            <a:ext cx="7819538" cy="1224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(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в зависимости от наличия права собственности)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E5D958E-DD04-4D92-9847-FBBE5ABDA311}"/>
              </a:ext>
            </a:extLst>
          </p:cNvPr>
          <p:cNvSpPr/>
          <p:nvPr/>
        </p:nvSpPr>
        <p:spPr>
          <a:xfrm>
            <a:off x="418939" y="1022654"/>
            <a:ext cx="7748517" cy="11353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лица, в отношении которого справка не представляется, в зависимости от наличия фактов пользования такая доля подлежит отражению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007168E-4FB3-48F0-8566-8D180419FBE4}"/>
              </a:ext>
            </a:extLst>
          </p:cNvPr>
          <p:cNvSpPr/>
          <p:nvPr/>
        </p:nvSpPr>
        <p:spPr>
          <a:xfrm>
            <a:off x="418939" y="2544942"/>
            <a:ext cx="7917701" cy="12045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объекты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незавершенного строительства;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Пользование может быть "фактическим", а площадь может указываться с учетом применимых обстоятельств</a:t>
            </a:r>
          </a:p>
        </p:txBody>
      </p:sp>
    </p:spTree>
    <p:extLst>
      <p:ext uri="{BB962C8B-B14F-4D97-AF65-F5344CB8AC3E}">
        <p14:creationId xmlns:p14="http://schemas.microsoft.com/office/powerpoint/2010/main" val="29569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51542" y="50264"/>
            <a:ext cx="6913602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Раздел 6. Сведения об обязательствах имущественного характера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196435" y="934647"/>
            <a:ext cx="7623815" cy="369316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b="1" dirty="0"/>
              <a:t>Подраздел 6.2. Срочные обязательства финансового характера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337351" y="1368652"/>
            <a:ext cx="7664190" cy="115345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51" y="2522109"/>
            <a:ext cx="7715250" cy="11811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337351" y="4448581"/>
            <a:ext cx="8228385" cy="4651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551541" y="3799167"/>
            <a:ext cx="7449999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337350" y="5196036"/>
            <a:ext cx="8228385" cy="4651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337350" y="5862371"/>
            <a:ext cx="8228385" cy="4651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</p:spTree>
    <p:extLst>
      <p:ext uri="{BB962C8B-B14F-4D97-AF65-F5344CB8AC3E}">
        <p14:creationId xmlns:p14="http://schemas.microsoft.com/office/powerpoint/2010/main" val="2947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1554" y="836024"/>
            <a:ext cx="7315199" cy="572153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Подчеркнуто, что где справка не устанавливает обязательное приложение документов, декларант сам решает, что прикладывать к справке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Оценка актуальности СПО "Справки БК" осуществляется при приеме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Единый подход для иностранной валюты: по курсу Банка России, если нельзя установить, то через "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Интернет«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При определении дохода смотрим на собственника, а не на порядок зачисления денежных средств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Применение "Налога на профессиональный доход" ("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самозанятость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") служащими отражено в письме Минтруда России от 19.04.2021 № 28-6/10/В-4623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Доход от ценных бумаг – положительный финансовый результат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Информацию о больничных можно взять на ЕПГУ или из ЛК налогоплательщика</a:t>
            </a: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599" y="339635"/>
            <a:ext cx="7393578" cy="4963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Особенности представления сведений в 2023 году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971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383543" y="132525"/>
            <a:ext cx="7623815" cy="369316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b="1" dirty="0"/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543227" y="2919808"/>
            <a:ext cx="7678472" cy="100412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Обязательства по договорам ИИС отражаются в случае, если размер "свободных" денежных средств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на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ИИС равен или превышает 500 тыс. руб.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DDCDC7A-0648-4B18-8929-2ECF385554F0}"/>
              </a:ext>
            </a:extLst>
          </p:cNvPr>
          <p:cNvSpPr/>
          <p:nvPr/>
        </p:nvSpPr>
        <p:spPr>
          <a:xfrm>
            <a:off x="535326" y="1863203"/>
            <a:ext cx="7543354" cy="92392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По общему правилу, если денежные средства на счет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эскроу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не зачислены, то застройщик еще ничего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должен; если зачислены, то наоборот (надо смотреть договор)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03B174D-C09D-4580-81A8-8378D5D0E5D6}"/>
              </a:ext>
            </a:extLst>
          </p:cNvPr>
          <p:cNvSpPr/>
          <p:nvPr/>
        </p:nvSpPr>
        <p:spPr>
          <a:xfrm>
            <a:off x="535326" y="4086587"/>
            <a:ext cx="7686373" cy="57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не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указывается</a:t>
            </a:r>
            <a:endParaRPr lang="ru-RU" b="1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535326" y="707247"/>
            <a:ext cx="7686373" cy="113370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2DC797B-9DF1-444A-5D59-AC391FCD80E2}"/>
              </a:ext>
            </a:extLst>
          </p:cNvPr>
          <p:cNvSpPr/>
          <p:nvPr/>
        </p:nvSpPr>
        <p:spPr>
          <a:xfrm>
            <a:off x="535326" y="5101469"/>
            <a:ext cx="7535453" cy="57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Пенсионное страхование в соответствии с Законом Российской Федерации от 27.11.1992 №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4015-I 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"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Об организации страхового дела в Российской Федерации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"</a:t>
            </a:r>
            <a:endParaRPr lang="ru-RU" b="1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96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445987" y="142721"/>
            <a:ext cx="7401873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/>
              <a:t>Раздел 7. Сведения о недвижимом имуществе </a:t>
            </a:r>
            <a:r>
              <a:rPr lang="en-US" sz="2400" b="1" dirty="0"/>
              <a:t>&lt;…&gt;,</a:t>
            </a:r>
            <a:r>
              <a:rPr lang="ru-RU" sz="2400" b="1" dirty="0"/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85935" y="1605939"/>
            <a:ext cx="7874294" cy="82858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85935" y="3479305"/>
            <a:ext cx="7321974" cy="10391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445987" y="4528795"/>
            <a:ext cx="3398044" cy="432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445987" y="4981795"/>
            <a:ext cx="5220000" cy="432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445987" y="5621545"/>
            <a:ext cx="5220000" cy="432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87" y="2667832"/>
            <a:ext cx="7343775" cy="74295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445987" y="6238100"/>
            <a:ext cx="5220000" cy="432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5365920" y="4726615"/>
            <a:ext cx="3174398" cy="72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5365920" y="5856334"/>
            <a:ext cx="3263175" cy="432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5209977" y="4528795"/>
            <a:ext cx="0" cy="190800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2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296" y="116736"/>
            <a:ext cx="8146035" cy="1815831"/>
          </a:xfrm>
        </p:spPr>
        <p:txBody>
          <a:bodyPr>
            <a:noAutofit/>
          </a:bodyPr>
          <a:lstStyle/>
          <a:p>
            <a:pPr algn="ctr"/>
            <a:r>
              <a:rPr lang="ru-RU" sz="2133" dirty="0">
                <a:solidFill>
                  <a:schemeClr val="tx1"/>
                </a:solidFill>
              </a:rPr>
              <a:t>Федеральный закон от 07.05.2013 № 79-ФЗ «О запрете отдельным категориям лиц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991" y="2362807"/>
            <a:ext cx="7780644" cy="449519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b="1" dirty="0"/>
              <a:t>государственные должности субъектов Российской </a:t>
            </a:r>
            <a:r>
              <a:rPr lang="ru-RU" b="1" dirty="0" smtClean="0"/>
              <a:t>Федерации;</a:t>
            </a:r>
          </a:p>
          <a:p>
            <a:r>
              <a:rPr lang="ru-RU" b="1" dirty="0"/>
              <a:t> должности глав городских округов, глав муниципальных округов, глав муниципальных районов, глав иных муниципальных образований, исполняющих полномочия глав местных администраций, глав местных администраций</a:t>
            </a:r>
            <a:r>
              <a:rPr lang="ru-RU" b="1" dirty="0" smtClean="0"/>
              <a:t>;</a:t>
            </a:r>
          </a:p>
          <a:p>
            <a:r>
              <a:rPr lang="ru-RU" b="1" dirty="0"/>
              <a:t>депутатам представительных органов муниципальных районов, муниципальных округов и городских округов, осуществляющим свои полномочия на постоянной основе, депутатам, замещающим должности в представительных органах муниципальных районов, муниципальных округов и городских </a:t>
            </a:r>
            <a:r>
              <a:rPr lang="ru-RU" b="1" dirty="0" smtClean="0"/>
              <a:t>округов;</a:t>
            </a:r>
          </a:p>
          <a:p>
            <a:r>
              <a:rPr lang="ru-RU" b="1" dirty="0"/>
              <a:t>должности государственной гражданской службы </a:t>
            </a:r>
            <a:r>
              <a:rPr lang="ru-RU" b="1" dirty="0" smtClean="0"/>
              <a:t>субъектов </a:t>
            </a:r>
            <a:r>
              <a:rPr lang="ru-RU" b="1" dirty="0"/>
              <a:t>Российской Федерации, которые включены в </a:t>
            </a:r>
            <a:r>
              <a:rPr lang="ru-RU" b="1" dirty="0" smtClean="0"/>
              <a:t>перечень, </a:t>
            </a:r>
            <a:r>
              <a:rPr lang="ru-RU" b="1" dirty="0"/>
              <a:t>установленные соответственно нормативными правовыми актами </a:t>
            </a:r>
            <a:r>
              <a:rPr lang="ru-RU" b="1" dirty="0" smtClean="0"/>
              <a:t>субъектов </a:t>
            </a:r>
            <a:r>
              <a:rPr lang="ru-RU" b="1" dirty="0"/>
              <a:t>Российской </a:t>
            </a:r>
            <a:r>
              <a:rPr lang="ru-RU" b="1" dirty="0" smtClean="0"/>
              <a:t>Федерации (Указ </a:t>
            </a:r>
            <a:r>
              <a:rPr lang="ru-RU" b="1" dirty="0"/>
              <a:t>Губернатора Свердловской области от 07.05.2015 N </a:t>
            </a:r>
            <a:r>
              <a:rPr lang="ru-RU" b="1" dirty="0" smtClean="0"/>
              <a:t>198-УГ);</a:t>
            </a:r>
          </a:p>
          <a:p>
            <a:r>
              <a:rPr lang="ru-RU" b="1" dirty="0" smtClean="0"/>
              <a:t>супругам </a:t>
            </a:r>
            <a:r>
              <a:rPr lang="ru-RU" b="1" dirty="0"/>
              <a:t>и несовершеннолетним детям </a:t>
            </a:r>
            <a:r>
              <a:rPr lang="ru-RU" b="1" dirty="0" smtClean="0"/>
              <a:t>всех перечисленных лиц (за исключением государственных гражданских служащих субъектов </a:t>
            </a:r>
            <a:r>
              <a:rPr lang="ru-RU" b="1" dirty="0"/>
              <a:t>Российской Федерации</a:t>
            </a:r>
            <a:r>
              <a:rPr lang="ru-RU" b="1" dirty="0" smtClean="0"/>
              <a:t>)</a:t>
            </a:r>
            <a:endParaRPr lang="ru-RU" b="1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95" y="165468"/>
            <a:ext cx="7829005" cy="63572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Указ Губернатора Свердловской области 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от </a:t>
            </a:r>
            <a:r>
              <a:rPr lang="ru-RU" sz="2000" b="1" dirty="0">
                <a:solidFill>
                  <a:schemeClr val="tx1"/>
                </a:solidFill>
              </a:rPr>
              <a:t>07.05.2015 № </a:t>
            </a:r>
            <a:r>
              <a:rPr lang="ru-RU" sz="2000" b="1" dirty="0" smtClean="0">
                <a:solidFill>
                  <a:schemeClr val="tx1"/>
                </a:solidFill>
              </a:rPr>
              <a:t>198-УГ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796" y="1092280"/>
            <a:ext cx="8011884" cy="5656863"/>
          </a:xfrm>
        </p:spPr>
        <p:txBody>
          <a:bodyPr>
            <a:normAutofit/>
          </a:bodyPr>
          <a:lstStyle/>
          <a:p>
            <a:r>
              <a:rPr lang="ru-RU" sz="2000" b="1" dirty="0"/>
              <a:t>Должности государственной гражданской службы Свердловской области, отнесенные Реестром должностей государственной гражданской службы Свердловской области, утвержденным Указом Губернатора Свердловской области от 05.05.2005 </a:t>
            </a:r>
            <a:r>
              <a:rPr lang="ru-RU" sz="2000" b="1" dirty="0" smtClean="0"/>
              <a:t>№ </a:t>
            </a:r>
            <a:r>
              <a:rPr lang="ru-RU" sz="2000" b="1" dirty="0"/>
              <a:t>281-УГ "Об утверждении Реестра должностей государственной гражданской службы Свердловской области", к высшей группе должностей государственной гражданской службы Свердловской </a:t>
            </a:r>
            <a:r>
              <a:rPr lang="ru-RU" sz="2000" b="1" dirty="0" smtClean="0"/>
              <a:t>области;</a:t>
            </a:r>
          </a:p>
          <a:p>
            <a:r>
              <a:rPr lang="ru-RU" sz="2000" b="1" dirty="0"/>
              <a:t>Должности государственной гражданской службы Свердловской области, исполнение обязанностей по которым предусматривает допуск к сведениям особой </a:t>
            </a:r>
            <a:r>
              <a:rPr lang="ru-RU" sz="2000" b="1" dirty="0" smtClean="0"/>
              <a:t>важности;</a:t>
            </a:r>
          </a:p>
          <a:p>
            <a:r>
              <a:rPr lang="ru-RU" sz="2000" b="1" dirty="0"/>
              <a:t>Должности государственной гражданской службы Свердловской области, исполнение обязанностей по которым предусматривает организацию и обеспечение мобилизационной подготовки и </a:t>
            </a:r>
            <a:r>
              <a:rPr lang="ru-RU" sz="2000" b="1" dirty="0" smtClean="0"/>
              <a:t>мобилизации.</a:t>
            </a:r>
            <a:endParaRPr lang="ru-RU" sz="2000" b="1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8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11" y="80261"/>
            <a:ext cx="7200105" cy="1320800"/>
          </a:xfrm>
        </p:spPr>
        <p:txBody>
          <a:bodyPr>
            <a:noAutofit/>
          </a:bodyPr>
          <a:lstStyle/>
          <a:p>
            <a:pPr algn="ctr"/>
            <a:r>
              <a:rPr lang="ru-RU" sz="2667" dirty="0" smtClean="0">
                <a:solidFill>
                  <a:schemeClr val="tx1"/>
                </a:solidFill>
              </a:rPr>
              <a:t>Запрет </a:t>
            </a:r>
            <a:r>
              <a:rPr lang="ru-RU" sz="2667" dirty="0">
                <a:solidFill>
                  <a:schemeClr val="tx1"/>
                </a:solidFill>
              </a:rPr>
              <a:t>на иностранные финансовые инструменты: особое внимание на паевые инвестиционные фонды (</a:t>
            </a:r>
            <a:r>
              <a:rPr lang="ru-RU" sz="2667" dirty="0" err="1">
                <a:solidFill>
                  <a:schemeClr val="tx1"/>
                </a:solidFill>
              </a:rPr>
              <a:t>ПИФы</a:t>
            </a:r>
            <a:r>
              <a:rPr lang="ru-RU" sz="2667" dirty="0">
                <a:solidFill>
                  <a:schemeClr val="tx1"/>
                </a:solidFill>
              </a:rPr>
              <a:t>) и их состав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81" y="1594218"/>
            <a:ext cx="8192321" cy="470575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101654" y="2593066"/>
            <a:ext cx="1289369" cy="204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Овал 7"/>
          <p:cNvSpPr/>
          <p:nvPr/>
        </p:nvSpPr>
        <p:spPr>
          <a:xfrm>
            <a:off x="821055" y="4921758"/>
            <a:ext cx="1280599" cy="1196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9" name="Овал 8"/>
          <p:cNvSpPr/>
          <p:nvPr/>
        </p:nvSpPr>
        <p:spPr>
          <a:xfrm>
            <a:off x="242153" y="4160717"/>
            <a:ext cx="1464793" cy="579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" name="Овал 9"/>
          <p:cNvSpPr/>
          <p:nvPr/>
        </p:nvSpPr>
        <p:spPr>
          <a:xfrm>
            <a:off x="2233216" y="1594218"/>
            <a:ext cx="1603672" cy="351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8016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581"/>
            <a:ext cx="9007884" cy="51435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483042" y="2643959"/>
            <a:ext cx="1151890" cy="51625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96118" y="2019392"/>
            <a:ext cx="1151890" cy="5162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001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88" b="13217"/>
          <a:stretch/>
        </p:blipFill>
        <p:spPr>
          <a:xfrm>
            <a:off x="243841" y="259351"/>
            <a:ext cx="8569234" cy="588699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778852" y="1698647"/>
            <a:ext cx="1151890" cy="51625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80624" y="2434045"/>
            <a:ext cx="1151890" cy="51625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537516" y="3856399"/>
            <a:ext cx="1151890" cy="51625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9481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" y="574766"/>
            <a:ext cx="8878116" cy="49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3198267" y="2377803"/>
            <a:ext cx="1151890" cy="51625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66572" y="3197588"/>
            <a:ext cx="1151890" cy="51625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601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7" y="865958"/>
            <a:ext cx="8616541" cy="514350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137627" y="3274605"/>
            <a:ext cx="1436370" cy="9080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711826" y="3666400"/>
            <a:ext cx="1151890" cy="51625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178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820749"/>
            <a:ext cx="8856617" cy="51435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662975" y="4340441"/>
            <a:ext cx="1151890" cy="51625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296683" y="3071439"/>
            <a:ext cx="1151890" cy="51625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96683" y="4196533"/>
            <a:ext cx="1626870" cy="75374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662975" y="3071133"/>
            <a:ext cx="1151890" cy="51625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435634" y="4856696"/>
            <a:ext cx="696686" cy="51625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3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836024"/>
            <a:ext cx="7505954" cy="5677987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При расчете трехгодового дохода для целей раздела 2 справки не вычитаем какие-либо суммы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Учтен Указ Президента Российской Федерации от 18.07.2022 № 472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Для раздела 4 справки приоритет сведениям в рамках Указания Банка России 27.05.2021 № 5798-У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Счет закрывается в установленном порядке или по соглашению сторон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Особенности приобретения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ПИФов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отражены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 письме Минтруда России от 22.09.2022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№ 28-7/10/В-12862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Земельный участок, например, под частным домом указывается или в подразделе 3.1, или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 подразделе 6.1 справки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Площадь объекта, находящегося в пользовании,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 основании правоустанавливающих документов (в ином случае из фактических значений)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599" y="339635"/>
            <a:ext cx="7393578" cy="4963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Особенности представления сведений в 2023 году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82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" y="582930"/>
            <a:ext cx="8509998" cy="520446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633515" y="1033054"/>
            <a:ext cx="1151890" cy="51625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19600" y="3549559"/>
            <a:ext cx="2515870" cy="51625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309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691" y="83894"/>
            <a:ext cx="6348549" cy="73239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Общие вопросы по представлению справки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65" y="975359"/>
            <a:ext cx="7915967" cy="5477692"/>
          </a:xfrm>
        </p:spPr>
        <p:txBody>
          <a:bodyPr>
            <a:normAutofit fontScale="70000" lnSpcReduction="20000"/>
          </a:bodyPr>
          <a:lstStyle/>
          <a:p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</a:rPr>
              <a:t>Справка 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>распечатывается, подписывается и включается в личное дело (при наличии); представление 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</a:rPr>
              <a:t>.XSB 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 (необходимо предусмотреть соответствующие положения в порядке представления справки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>Представление уточненных сведений предусматривает повторное представление только справки, в которой не отражены или не полностью отражены какие-либо сведения либо имеются ошибки</a:t>
            </a:r>
          </a:p>
          <a:p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>Обязательные для приложения к справке документы предусмотрены для разделов 2 и 4, все остальное – факультативно и по желанию декларанта; все приложения приобщаются к справке</a:t>
            </a:r>
          </a:p>
          <a:p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>При приеме справки необходимо оценивать ее форму: сдана ли с использованием СПО версии от 2.5.2</a:t>
            </a:r>
          </a:p>
          <a:p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>Сведения, представленные в период декларационной кампании служащим (работником), уволившимся до наступления срока размещения таких сведений, не подлежат опубликованию на официальном сайте в информационно-телекоммуникационной сети "Интернет"</a:t>
            </a:r>
          </a:p>
          <a:p>
            <a:endParaRPr lang="ru-RU" sz="28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sz="2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3067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18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691" y="83894"/>
            <a:ext cx="6348549" cy="73239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Общие вопросы по представлению справки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82" y="1193074"/>
            <a:ext cx="7915967" cy="52338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(подпись на справке ставится на последней странице в специально отведенном месте)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Не допускаются рукописные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правки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Не рекомендуется осуществлять подмену листов справки листами, напечатанными в иной момент времени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Не рекомендуем печатать справку на листах формата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А5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, а также использовать двустороннюю печать</a:t>
            </a:r>
          </a:p>
          <a:p>
            <a:pPr marL="0" indent="0">
              <a:lnSpc>
                <a:spcPct val="80000"/>
              </a:lnSpc>
              <a:buNone/>
            </a:pP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800" dirty="0">
              <a:cs typeface="Times New Roman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sz="2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3067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687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62469" y="277609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>
                <a:solidFill>
                  <a:schemeClr val="tx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800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805" y="1185230"/>
            <a:ext cx="7489372" cy="3880773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Если из договора долевого строительства нельзя определить размер обязательства каждого лица,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то обязательство указывается полностью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Если договор долевого строительства заключен вместе с ипотекой, то указываются два обязательства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599" y="339635"/>
            <a:ext cx="7393578" cy="4963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Особенности представления сведений в 2023 году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274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045235" cy="132080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Обязанность представлять сведения</a:t>
            </a:r>
            <a:endParaRPr lang="ru-RU" sz="26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1" y="1385527"/>
            <a:ext cx="8107679" cy="4762724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Нахождение служащего (работника) в отпуске (ежегодном оплачиваемом отпуске, отпуске без сохранения денежного содержания, отпуске по уходу за ребенком или другом предусмотренном законодательством отпуске), временная нетрудоспособность или иной период неисполнения должностных обязанностей в соответствии с антикоррупционным законодательством не освобождает от обязанности представить Сведения</a:t>
            </a:r>
          </a:p>
          <a:p>
            <a:endParaRPr lang="ru-RU" dirty="0" smtClean="0"/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При невозможности представить Сведения лично служащему (работнику) рекомендуется направить их в государственный орган, орган местного самоуправления, организацию посредством почтовой связи. Сведения, направленные через организацию почтовой связи, считаются представленными в срок, если были сданы в организацию почтовой связи до 24 часов последнего дня срока, указанного в пункте 12 настоящих Методических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рекомендаций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7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320610"/>
            <a:ext cx="7341326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u="sng" dirty="0">
                <a:latin typeface="Bookman Old Style" panose="02050604050505020204" pitchFamily="18" charset="0"/>
              </a:rPr>
              <a:t>Срок представления сведений </a:t>
            </a:r>
            <a:r>
              <a:rPr lang="ru-RU" sz="2100" dirty="0">
                <a:latin typeface="Bookman Old Style" panose="02050604050505020204" pitchFamily="18" charset="0"/>
              </a:rPr>
              <a:t>– не позднее 1 апреля года, следующего за отчетным (для лиц, замещающих государственные и муниципальные должности)</a:t>
            </a:r>
          </a:p>
          <a:p>
            <a:endParaRPr lang="ru-RU" sz="2100" dirty="0">
              <a:latin typeface="Bookman Old Style" panose="02050604050505020204" pitchFamily="18" charset="0"/>
            </a:endParaRPr>
          </a:p>
          <a:p>
            <a:r>
              <a:rPr lang="ru-RU" sz="2100" b="1" u="sng" dirty="0">
                <a:latin typeface="Bookman Old Style" panose="02050604050505020204" pitchFamily="18" charset="0"/>
              </a:rPr>
              <a:t>Срок представления сведений </a:t>
            </a:r>
            <a:r>
              <a:rPr lang="ru-RU" sz="2100" dirty="0">
                <a:latin typeface="Bookman Old Style" panose="02050604050505020204" pitchFamily="18" charset="0"/>
              </a:rPr>
              <a:t>– не позднее 30 апреля года, следующего за отчетным (для государственных гражданских и муниципальных служащих, руководителей организаций)</a:t>
            </a:r>
          </a:p>
          <a:p>
            <a:endParaRPr lang="ru-RU" sz="2100" dirty="0">
              <a:latin typeface="Bookman Old Style" panose="02050604050505020204" pitchFamily="18" charset="0"/>
            </a:endParaRPr>
          </a:p>
          <a:p>
            <a:r>
              <a:rPr lang="ru-RU" sz="2100" b="1" u="sng" dirty="0">
                <a:latin typeface="Bookman Old Style" panose="02050604050505020204" pitchFamily="18" charset="0"/>
              </a:rPr>
              <a:t>Уточнение сведений </a:t>
            </a:r>
            <a:r>
              <a:rPr lang="ru-RU" sz="2100" dirty="0">
                <a:latin typeface="Bookman Old Style" panose="02050604050505020204" pitchFamily="18" charset="0"/>
              </a:rPr>
              <a:t>– не позднее 1 мая года, следующего за отчетным (для лиц, замещающих государственные и муниципальные должности)</a:t>
            </a:r>
          </a:p>
          <a:p>
            <a:endParaRPr lang="ru-RU" sz="2100" dirty="0">
              <a:latin typeface="Bookman Old Style" panose="02050604050505020204" pitchFamily="18" charset="0"/>
            </a:endParaRPr>
          </a:p>
          <a:p>
            <a:endParaRPr lang="ru-RU" sz="2100" dirty="0">
              <a:latin typeface="Bookman Old Style" panose="02050604050505020204" pitchFamily="18" charset="0"/>
            </a:endParaRPr>
          </a:p>
          <a:p>
            <a:r>
              <a:rPr lang="ru-RU" sz="2100" b="1" u="sng" dirty="0">
                <a:latin typeface="Bookman Old Style" panose="02050604050505020204" pitchFamily="18" charset="0"/>
              </a:rPr>
              <a:t>Уточнение сведений </a:t>
            </a:r>
            <a:r>
              <a:rPr lang="ru-RU" sz="2100" dirty="0">
                <a:latin typeface="Bookman Old Style" panose="02050604050505020204" pitchFamily="18" charset="0"/>
              </a:rPr>
              <a:t>– не позднее 31 мая года, следующего за отчетным (для государственных гражданских и муниципальных служащих, руководителей организаций)</a:t>
            </a:r>
          </a:p>
          <a:p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635" y="139781"/>
            <a:ext cx="1582365" cy="1186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508" y="1718903"/>
            <a:ext cx="1202049" cy="12670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042" y="3527071"/>
            <a:ext cx="1517515" cy="12140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0632" y="5486656"/>
            <a:ext cx="1250925" cy="116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71" y="378181"/>
            <a:ext cx="751083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Депутаты </a:t>
            </a: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осуществляющее свои 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полномочия на непостоянной основе</a:t>
            </a:r>
            <a:endParaRPr lang="ru-RU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698982"/>
            <a:ext cx="7380203" cy="43423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 Сдают сведения, если  в течение календарного года им, его супругой (супругом) и (или) несовершеннолетними детьми совершались сделки по приобретению имущества и общая сумма таких сделок превышает общий доход его и его супруги (супруга) за три последних года, предшествующих отчетному периоду.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 несовершеннолетних детей не учитываются!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 Не сдают сведения в случае, если в течение отчетного периода такие сделки не совершались. В данном случае направляется сообщение об этом Губернатору Свердловской области </a:t>
            </a:r>
            <a:r>
              <a:rPr lang="ru-RU" sz="32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 позднее </a:t>
            </a:r>
            <a:r>
              <a:rPr lang="ru-RU" sz="3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15 </a:t>
            </a:r>
            <a:r>
              <a:rPr lang="ru-RU" sz="32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марта года</a:t>
            </a:r>
            <a:r>
              <a:rPr lang="ru-RU" sz="3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3531</TotalTime>
  <Words>3465</Words>
  <Application>Microsoft Office PowerPoint</Application>
  <PresentationFormat>Экран (4:3)</PresentationFormat>
  <Paragraphs>273</Paragraphs>
  <Slides>53</Slides>
  <Notes>2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3" baseType="lpstr">
      <vt:lpstr>Arial</vt:lpstr>
      <vt:lpstr>Bookman Old Style</vt:lpstr>
      <vt:lpstr>Calibri</vt:lpstr>
      <vt:lpstr>Courier New</vt:lpstr>
      <vt:lpstr>Liberation Serif</vt:lpstr>
      <vt:lpstr>Times New Roman</vt:lpstr>
      <vt:lpstr>Trebuchet MS</vt:lpstr>
      <vt:lpstr>Wingdings</vt:lpstr>
      <vt:lpstr>Wingdings 3</vt:lpstr>
      <vt:lpstr>Грань</vt:lpstr>
      <vt:lpstr>Методические рекомендации 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2023 году  (за отчетный 2022 год) и основные новеллы к ним </vt:lpstr>
      <vt:lpstr>Методическое обеспечение представления сведений </vt:lpstr>
      <vt:lpstr>Особенности представления сведений в 2023 году</vt:lpstr>
      <vt:lpstr>Презентация PowerPoint</vt:lpstr>
      <vt:lpstr>Презентация PowerPoint</vt:lpstr>
      <vt:lpstr>Презентация PowerPoint</vt:lpstr>
      <vt:lpstr>Обязанность представлять сведения</vt:lpstr>
      <vt:lpstr>Презентация PowerPoint</vt:lpstr>
      <vt:lpstr>Депутаты осуществляющее свои полномочия на непостоянной основе</vt:lpstr>
      <vt:lpstr>Основания для увольнения  (освобождения от должности):   - непредставление либо представление заведомо недостоверных или неполных сведений о доходах, об имуществе и обязательствах имущественного характера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Важно! Для заполнения справки сначала соберите всю необходимую информацию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закон от 07.05.2013 № 79-ФЗ «О запрете отдельным категориям лиц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инструментами»</vt:lpstr>
      <vt:lpstr>Указ Губернатора Свердловской области  от 07.05.2015 № 198-УГ</vt:lpstr>
      <vt:lpstr>Запрет на иностранные финансовые инструменты: особое внимание на паевые инвестиционные фонды (ПИФы) и их состав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вопросы по представлению справки</vt:lpstr>
      <vt:lpstr>Общие вопросы по представлению справки</vt:lpstr>
      <vt:lpstr>Спасибо за внимание!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заполнении справки о доходах, расходах, об имуществе и обязательствах имущественного характера с использованием специального программного обеспечения «Справки БК»: пошаговая инструкция</dc:title>
  <dc:creator>Титов Максим Леонидович</dc:creator>
  <cp:lastModifiedBy>Ежов Сергей Геннадиевич</cp:lastModifiedBy>
  <cp:revision>208</cp:revision>
  <cp:lastPrinted>2023-02-07T05:51:26Z</cp:lastPrinted>
  <dcterms:created xsi:type="dcterms:W3CDTF">2019-08-07T11:51:42Z</dcterms:created>
  <dcterms:modified xsi:type="dcterms:W3CDTF">2023-02-14T06:25:50Z</dcterms:modified>
</cp:coreProperties>
</file>