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</p:sldMasterIdLst>
  <p:notesMasterIdLst>
    <p:notesMasterId r:id="rId42"/>
  </p:notesMasterIdLst>
  <p:sldIdLst>
    <p:sldId id="256" r:id="rId2"/>
    <p:sldId id="315" r:id="rId3"/>
    <p:sldId id="297" r:id="rId4"/>
    <p:sldId id="260" r:id="rId5"/>
    <p:sldId id="339" r:id="rId6"/>
    <p:sldId id="329" r:id="rId7"/>
    <p:sldId id="330" r:id="rId8"/>
    <p:sldId id="307" r:id="rId9"/>
    <p:sldId id="270" r:id="rId10"/>
    <p:sldId id="271" r:id="rId11"/>
    <p:sldId id="340" r:id="rId12"/>
    <p:sldId id="328" r:id="rId13"/>
    <p:sldId id="274" r:id="rId14"/>
    <p:sldId id="313" r:id="rId15"/>
    <p:sldId id="326" r:id="rId16"/>
    <p:sldId id="289" r:id="rId17"/>
    <p:sldId id="324" r:id="rId18"/>
    <p:sldId id="341" r:id="rId19"/>
    <p:sldId id="277" r:id="rId20"/>
    <p:sldId id="325" r:id="rId21"/>
    <p:sldId id="288" r:id="rId22"/>
    <p:sldId id="318" r:id="rId23"/>
    <p:sldId id="279" r:id="rId24"/>
    <p:sldId id="292" r:id="rId25"/>
    <p:sldId id="316" r:id="rId26"/>
    <p:sldId id="290" r:id="rId27"/>
    <p:sldId id="291" r:id="rId28"/>
    <p:sldId id="342" r:id="rId29"/>
    <p:sldId id="285" r:id="rId30"/>
    <p:sldId id="298" r:id="rId31"/>
    <p:sldId id="343" r:id="rId32"/>
    <p:sldId id="302" r:id="rId33"/>
    <p:sldId id="281" r:id="rId34"/>
    <p:sldId id="345" r:id="rId35"/>
    <p:sldId id="346" r:id="rId36"/>
    <p:sldId id="348" r:id="rId37"/>
    <p:sldId id="349" r:id="rId38"/>
    <p:sldId id="351" r:id="rId39"/>
    <p:sldId id="350" r:id="rId40"/>
    <p:sldId id="320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66FFCC"/>
    <a:srgbClr val="F2EDD6"/>
    <a:srgbClr val="F9B268"/>
    <a:srgbClr val="C8B254"/>
    <a:srgbClr val="7EB67F"/>
    <a:srgbClr val="FFFFFF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2473" autoAdjust="0"/>
  </p:normalViewPr>
  <p:slideViewPr>
    <p:cSldViewPr>
      <p:cViewPr>
        <p:scale>
          <a:sx n="80" d="100"/>
          <a:sy n="80" d="100"/>
        </p:scale>
        <p:origin x="-251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1003641436712849E-2"/>
          <c:y val="4.7751946738667332E-2"/>
          <c:w val="0.93512685914260718"/>
          <c:h val="0.88264640023070751"/>
        </c:manualLayout>
      </c:layout>
      <c:barChart>
        <c:barDir val="col"/>
        <c:grouping val="clustered"/>
        <c:ser>
          <c:idx val="0"/>
          <c:order val="0"/>
          <c:tx>
            <c:strRef>
              <c:f>Лист2!$A$2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0">
                  <a:srgbClr val="1F497D">
                    <a:lumMod val="60000"/>
                    <a:lumOff val="40000"/>
                  </a:srgbClr>
                </a:gs>
                <a:gs pos="51000">
                  <a:srgbClr val="1F497D">
                    <a:lumMod val="40000"/>
                    <a:lumOff val="60000"/>
                  </a:srgb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</c:spPr>
          <c:dLbls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Лист2!$B$2:$D$2</c:f>
              <c:numCache>
                <c:formatCode>General</c:formatCode>
                <c:ptCount val="3"/>
                <c:pt idx="0">
                  <c:v>506.9</c:v>
                </c:pt>
                <c:pt idx="1">
                  <c:v>502</c:v>
                </c:pt>
                <c:pt idx="2">
                  <c:v>497.7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>
              <a:gsLst>
                <a:gs pos="0">
                  <a:srgbClr val="C0504D">
                    <a:lumMod val="60000"/>
                    <a:lumOff val="40000"/>
                  </a:srgbClr>
                </a:gs>
                <a:gs pos="51000">
                  <a:srgbClr val="C0504D">
                    <a:lumMod val="40000"/>
                    <a:lumOff val="60000"/>
                  </a:srgb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0"/>
            </a:gradFill>
          </c:spPr>
          <c:dLbls>
            <c:dLbl>
              <c:idx val="0"/>
              <c:layout>
                <c:manualLayout>
                  <c:x val="1.1443974727996443E-2"/>
                  <c:y val="0"/>
                </c:manualLayout>
              </c:layout>
              <c:showVal val="1"/>
            </c:dLbl>
            <c:numFmt formatCode="#,##0.0" sourceLinked="0"/>
            <c:showVal val="1"/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Лист2!$B$3:$D$3</c:f>
              <c:numCache>
                <c:formatCode>General</c:formatCode>
                <c:ptCount val="3"/>
                <c:pt idx="0" formatCode="0.0">
                  <c:v>565.1</c:v>
                </c:pt>
                <c:pt idx="1">
                  <c:v>520.1</c:v>
                </c:pt>
                <c:pt idx="2">
                  <c:v>487.2</c:v>
                </c:pt>
              </c:numCache>
            </c:numRef>
          </c:val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Профицит/Дефицит</c:v>
                </c:pt>
              </c:strCache>
            </c:strRef>
          </c:tx>
          <c:spPr>
            <a:gradFill>
              <a:gsLst>
                <a:gs pos="0">
                  <a:srgbClr val="9BBB59">
                    <a:lumMod val="75000"/>
                  </a:srgbClr>
                </a:gs>
                <a:gs pos="51000">
                  <a:srgbClr val="9BBB59">
                    <a:lumMod val="60000"/>
                    <a:lumOff val="40000"/>
                  </a:srgbClr>
                </a:gs>
                <a:gs pos="100000">
                  <a:schemeClr val="accent3">
                    <a:lumMod val="75000"/>
                  </a:schemeClr>
                </a:gs>
              </a:gsLst>
              <a:lin ang="0" scaled="0"/>
            </a:gradFill>
          </c:spPr>
          <c:dLbls>
            <c:dLbl>
              <c:idx val="2"/>
              <c:layout>
                <c:manualLayout>
                  <c:x val="3.2697070651417528E-3"/>
                  <c:y val="-2.3487995986360768E-2"/>
                </c:manualLayout>
              </c:layout>
              <c:showVal val="1"/>
            </c:dLbl>
            <c:numFmt formatCode="#,##0.0" sourceLinked="0"/>
            <c:showVal val="1"/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Лист2!$B$4:$D$4</c:f>
              <c:numCache>
                <c:formatCode>General</c:formatCode>
                <c:ptCount val="3"/>
                <c:pt idx="0" formatCode="0.0">
                  <c:v>-58.2</c:v>
                </c:pt>
                <c:pt idx="1">
                  <c:v>-18.100000000000001</c:v>
                </c:pt>
                <c:pt idx="2">
                  <c:v>10.5</c:v>
                </c:pt>
              </c:numCache>
            </c:numRef>
          </c:val>
        </c:ser>
        <c:gapWidth val="100"/>
        <c:axId val="64435712"/>
        <c:axId val="64437248"/>
      </c:barChart>
      <c:catAx>
        <c:axId val="64435712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600"/>
            </a:pPr>
            <a:endParaRPr lang="ru-RU"/>
          </a:p>
        </c:txPr>
        <c:crossAx val="64437248"/>
        <c:crosses val="autoZero"/>
        <c:auto val="1"/>
        <c:lblAlgn val="ctr"/>
        <c:lblOffset val="100"/>
      </c:catAx>
      <c:valAx>
        <c:axId val="64437248"/>
        <c:scaling>
          <c:orientation val="minMax"/>
        </c:scaling>
        <c:axPos val="l"/>
        <c:numFmt formatCode="#,##0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4435712"/>
        <c:crosses val="autoZero"/>
        <c:crossBetween val="between"/>
      </c:valAx>
      <c:spPr>
        <a:noFill/>
        <a:ln w="19037">
          <a:noFill/>
        </a:ln>
      </c:spPr>
    </c:plotArea>
    <c:legend>
      <c:legendPos val="b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400" b="1">
          <a:latin typeface="Calibri" pitchFamily="34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удельный вес расходов, направленных на </a:t>
            </a:r>
            <a:r>
              <a:rPr lang="ru-RU" sz="1600" dirty="0" smtClean="0"/>
              <a:t>реализацию </a:t>
            </a:r>
            <a:r>
              <a:rPr lang="ru-RU" sz="1600" dirty="0"/>
              <a:t>муниципальных программ в </a:t>
            </a:r>
            <a:r>
              <a:rPr lang="ru-RU" sz="1600" dirty="0" smtClean="0"/>
              <a:t>2016 </a:t>
            </a:r>
            <a:r>
              <a:rPr lang="ru-RU" sz="1600" dirty="0"/>
              <a:t>году</a:t>
            </a:r>
          </a:p>
        </c:rich>
      </c:tx>
      <c:layout>
        <c:manualLayout>
          <c:xMode val="edge"/>
          <c:yMode val="edge"/>
          <c:x val="0.16423605035481675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7160493827160587E-2"/>
          <c:y val="2.075857970358288E-3"/>
          <c:w val="0.61641513560804895"/>
          <c:h val="0.772498307914909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расходов, направленных на реальзацию муниципальных программ в 2015 году</c:v>
                </c:pt>
              </c:strCache>
            </c:strRef>
          </c:tx>
          <c:explosion val="47"/>
          <c:dPt>
            <c:idx val="1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2.6234567901234598E-2"/>
                  <c:y val="2.71940508682532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,2 </a:t>
                    </a:r>
                  </a:p>
                  <a:p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inEnd"/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r>
                      <a:rPr lang="ru-RU" smtClean="0"/>
                      <a:t>8,8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inEnd"/>
              <c:showPercent val="1"/>
            </c:dLbl>
            <c:dLblPos val="inEnd"/>
            <c:showPercent val="1"/>
          </c:dLbls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расходы в рамках муниципальных программ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1.2</c:v>
                </c:pt>
                <c:pt idx="1">
                  <c:v>98.8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расходы в рамках муниципальных программ</c:v>
                </c:pt>
              </c:strCache>
            </c:strRef>
          </c:cat>
          <c:val>
            <c:numRef>
              <c:f>Лист1!$C$2:$C$3</c:f>
            </c:numRef>
          </c:val>
        </c:ser>
      </c:pie3DChart>
    </c:plotArea>
    <c:legend>
      <c:legendPos val="r"/>
      <c:layout>
        <c:manualLayout>
          <c:xMode val="edge"/>
          <c:yMode val="edge"/>
          <c:x val="0.69378475260036965"/>
          <c:y val="0.37633218243645888"/>
          <c:w val="0.30004240789346065"/>
          <c:h val="0.3508955252062768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4481473959627846E-2"/>
          <c:y val="0"/>
          <c:w val="0.8068581613893631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доходов, в %</c:v>
                </c:pt>
              </c:strCache>
            </c:strRef>
          </c:tx>
          <c:explosion val="31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2000" dirty="0" smtClean="0"/>
                      <a:t>26,5</a:t>
                    </a:r>
                    <a:endParaRPr lang="en-US" sz="2000" dirty="0"/>
                  </a:p>
                </c:rich>
              </c:tx>
              <c:dLblPos val="bestFit"/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600" baseline="0" dirty="0" smtClean="0"/>
                      <a:t>1,4</a:t>
                    </a:r>
                  </a:p>
                  <a:p>
                    <a:endParaRPr lang="en-US" sz="2000" baseline="0" dirty="0"/>
                  </a:p>
                </c:rich>
              </c:tx>
              <c:dLblPos val="bestFit"/>
              <c:showPercent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72,1</a:t>
                    </a:r>
                  </a:p>
                  <a:p>
                    <a:endParaRPr lang="ru-RU" dirty="0" smtClean="0"/>
                  </a:p>
                  <a:p>
                    <a:endParaRPr lang="en-US" sz="2000" dirty="0"/>
                  </a:p>
                </c:rich>
              </c:tx>
              <c:dLblPos val="bestFit"/>
              <c:showPercent val="1"/>
            </c:dLbl>
            <c:dLblPos val="bestFit"/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 из областного бюджета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26.5</c:v>
                </c:pt>
                <c:pt idx="1">
                  <c:v>1.4</c:v>
                </c:pt>
                <c:pt idx="2">
                  <c:v>72.099999999999994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 из областного бюджета</c:v>
                </c:pt>
              </c:strCache>
            </c:strRef>
          </c:cat>
          <c:val>
            <c:numRef>
              <c:f>Лист1!$C$2:$C$4</c:f>
            </c:numRef>
          </c:val>
        </c:ser>
      </c:pie3DChart>
    </c:plotArea>
    <c:legend>
      <c:legendPos val="b"/>
      <c:layout>
        <c:manualLayout>
          <c:xMode val="edge"/>
          <c:yMode val="edge"/>
          <c:x val="0.173928663337554"/>
          <c:y val="0.73429298881843352"/>
          <c:w val="0.58469759256421594"/>
          <c:h val="0.26570701118156625"/>
        </c:manualLayout>
      </c:layout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floor>
      <c:spPr>
        <a:noFill/>
        <a:ln w="9525">
          <a:noFill/>
        </a:ln>
      </c:spPr>
    </c:floor>
    <c:sideWall>
      <c:spPr>
        <a:noFill/>
        <a:ln w="19146">
          <a:noFill/>
        </a:ln>
      </c:spPr>
    </c:sideWall>
    <c:backWall>
      <c:spPr>
        <a:noFill/>
        <a:ln w="19146">
          <a:noFill/>
        </a:ln>
      </c:spPr>
    </c:backWall>
    <c:plotArea>
      <c:layout>
        <c:manualLayout>
          <c:layoutTarget val="inner"/>
          <c:xMode val="edge"/>
          <c:yMode val="edge"/>
          <c:x val="5.3435992425102392E-2"/>
          <c:y val="7.4760320503409833E-2"/>
          <c:w val="0.84152778417028196"/>
          <c:h val="0.7720310111660966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60000"/>
                    <a:lumOff val="40000"/>
                  </a:srgbClr>
                </a:gs>
                <a:gs pos="50000">
                  <a:srgbClr val="1F497D">
                    <a:lumMod val="60000"/>
                    <a:lumOff val="40000"/>
                  </a:srgb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73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 rot="0" vert="horz"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178330.5</c:v>
                </c:pt>
                <c:pt idx="1">
                  <c:v>148236.79999999999</c:v>
                </c:pt>
                <c:pt idx="2">
                  <c:v>138743.4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>
              <a:gsLst>
                <a:gs pos="0">
                  <a:srgbClr val="C0504D">
                    <a:lumMod val="40000"/>
                    <a:lumOff val="60000"/>
                  </a:srgbClr>
                </a:gs>
                <a:gs pos="50000">
                  <a:srgbClr val="C0504D">
                    <a:lumMod val="40000"/>
                    <a:lumOff val="60000"/>
                  </a:srgb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327488.2</c:v>
                </c:pt>
                <c:pt idx="1">
                  <c:v>353727.3</c:v>
                </c:pt>
                <c:pt idx="2">
                  <c:v>358914.5</c:v>
                </c:pt>
              </c:numCache>
            </c:numRef>
          </c:val>
        </c:ser>
        <c:gapWidth val="100"/>
        <c:shape val="cone"/>
        <c:axId val="64756736"/>
        <c:axId val="64762624"/>
        <c:axId val="56167936"/>
      </c:bar3DChart>
      <c:catAx>
        <c:axId val="6475673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4762624"/>
        <c:crosses val="autoZero"/>
        <c:auto val="1"/>
        <c:lblAlgn val="ctr"/>
        <c:lblOffset val="100"/>
      </c:catAx>
      <c:valAx>
        <c:axId val="64762624"/>
        <c:scaling>
          <c:orientation val="minMax"/>
        </c:scaling>
        <c:delete val="1"/>
        <c:axPos val="l"/>
        <c:numFmt formatCode="#,##0" sourceLinked="0"/>
        <c:tickLblPos val="none"/>
        <c:crossAx val="64756736"/>
        <c:crosses val="autoZero"/>
        <c:crossBetween val="between"/>
      </c:valAx>
      <c:serAx>
        <c:axId val="56167936"/>
        <c:scaling>
          <c:orientation val="minMax"/>
        </c:scaling>
        <c:delete val="1"/>
        <c:axPos val="b"/>
        <c:tickLblPos val="nextTo"/>
        <c:crossAx val="64762624"/>
        <c:crosses val="autoZero"/>
      </c:serAx>
    </c:plotArea>
    <c:legend>
      <c:legendPos val="b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87">
          <a:latin typeface="Calibri" pitchFamily="34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plotArea>
      <c:layout>
        <c:manualLayout>
          <c:layoutTarget val="inner"/>
          <c:xMode val="edge"/>
          <c:yMode val="edge"/>
          <c:x val="8.6339919315641084E-2"/>
          <c:y val="3.0168471017993949E-2"/>
          <c:w val="0.79114003110722253"/>
          <c:h val="0.6288731609155783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</c:v>
                </c:pt>
              </c:strCache>
            </c:strRef>
          </c:tx>
          <c:dLbls>
            <c:dLbl>
              <c:idx val="0"/>
              <c:layout>
                <c:manualLayout>
                  <c:x val="-6.1728395061728392E-3"/>
                  <c:y val="1.07889413351314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99,5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38888888888890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99,7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1.8518518518518583E-2"/>
                  <c:y val="1.2362185804146621E-17"/>
                </c:manualLayout>
              </c:layout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112</a:t>
                    </a:r>
                    <a:r>
                      <a:rPr lang="ru-RU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-1.080246913580259E-2"/>
                  <c:y val="2.472437160829311E-17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всего доходов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госпошлина</c:v>
                </c:pt>
                <c:pt idx="7">
                  <c:v>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99.5</c:v>
                </c:pt>
                <c:pt idx="1">
                  <c:v>99.7</c:v>
                </c:pt>
                <c:pt idx="2">
                  <c:v>104.3</c:v>
                </c:pt>
                <c:pt idx="3">
                  <c:v>108.7</c:v>
                </c:pt>
                <c:pt idx="4">
                  <c:v>75.2</c:v>
                </c:pt>
                <c:pt idx="5">
                  <c:v>91.6</c:v>
                </c:pt>
                <c:pt idx="6">
                  <c:v>110.2</c:v>
                </c:pt>
                <c:pt idx="7">
                  <c:v>93.9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предусмотрено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FFFF00"/>
              </a:solidFill>
            </a:ln>
          </c:spPr>
          <c:dLbls>
            <c:dLbl>
              <c:idx val="0"/>
              <c:layout>
                <c:manualLayout>
                  <c:x val="4.6296296296296727E-3"/>
                  <c:y val="-3.2366824005394479E-2"/>
                </c:manualLayout>
              </c:layout>
              <c:showVal val="1"/>
            </c:dLbl>
            <c:dLbl>
              <c:idx val="1"/>
              <c:layout>
                <c:manualLayout>
                  <c:x val="1.388888888888903E-2"/>
                  <c:y val="-1.6183412002697243E-2"/>
                </c:manualLayout>
              </c:layout>
              <c:showVal val="1"/>
            </c:dLbl>
            <c:dLbl>
              <c:idx val="2"/>
              <c:layout>
                <c:manualLayout>
                  <c:x val="4.6296296296296727E-3"/>
                  <c:y val="-1.6183412002697243E-2"/>
                </c:manualLayout>
              </c:layout>
              <c:showVal val="1"/>
            </c:dLbl>
            <c:dLbl>
              <c:idx val="3"/>
              <c:layout>
                <c:manualLayout>
                  <c:x val="4.6296296296297014E-3"/>
                  <c:y val="-1.6183412002697243E-2"/>
                </c:manualLayout>
              </c:layout>
              <c:showVal val="1"/>
            </c:dLbl>
            <c:dLbl>
              <c:idx val="4"/>
              <c:layout>
                <c:manualLayout>
                  <c:x val="-3.0864197530864478E-3"/>
                  <c:y val="-1.6183412002697243E-2"/>
                </c:manualLayout>
              </c:layout>
              <c:showVal val="1"/>
            </c:dLbl>
            <c:dLbl>
              <c:idx val="5"/>
              <c:layout>
                <c:manualLayout>
                  <c:x val="4.6296296296296727E-3"/>
                  <c:y val="-1.6183412002697243E-2"/>
                </c:manualLayout>
              </c:layout>
              <c:showVal val="1"/>
            </c:dLbl>
            <c:dLbl>
              <c:idx val="6"/>
              <c:layout>
                <c:manualLayout>
                  <c:x val="-3.0864197530864478E-3"/>
                  <c:y val="-1.618341200269724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всего доходов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госпошлина</c:v>
                </c:pt>
                <c:pt idx="7">
                  <c:v>неналоговые доходы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всего доходов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госпошлина</c:v>
                </c:pt>
                <c:pt idx="7">
                  <c:v>неналоговые доходы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axId val="64862848"/>
        <c:axId val="64954752"/>
      </c:barChart>
      <c:catAx>
        <c:axId val="6486284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64954752"/>
        <c:crosses val="autoZero"/>
        <c:auto val="1"/>
        <c:lblAlgn val="ctr"/>
        <c:lblOffset val="100"/>
      </c:catAx>
      <c:valAx>
        <c:axId val="64954752"/>
        <c:scaling>
          <c:orientation val="minMax"/>
        </c:scaling>
        <c:delete val="1"/>
        <c:axPos val="l"/>
        <c:numFmt formatCode="General" sourceLinked="1"/>
        <c:tickLblPos val="nextTo"/>
        <c:crossAx val="64862848"/>
        <c:crosses val="autoZero"/>
        <c:crossBetween val="between"/>
      </c:valAx>
    </c:plotArea>
    <c:legend>
      <c:legendPos val="b"/>
      <c:legendEntry>
        <c:idx val="2"/>
        <c:delete val="1"/>
      </c:legendEntry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gradFill flip="none" rotWithShape="1">
          <a:gsLst>
            <a:gs pos="0">
              <a:schemeClr val="bg1">
                <a:lumMod val="75000"/>
              </a:schemeClr>
            </a:gs>
            <a:gs pos="50000">
              <a:srgbClr val="FFFFFF">
                <a:lumMod val="95000"/>
              </a:srgbClr>
            </a:gs>
            <a:gs pos="100000">
              <a:srgbClr val="FFFFFF">
                <a:lumMod val="75000"/>
              </a:srgbClr>
            </a:gs>
          </a:gsLst>
          <a:lin ang="2700000" scaled="1"/>
          <a:tileRect/>
        </a:gradFill>
        <a:ln w="9525">
          <a:solidFill>
            <a:schemeClr val="bg1">
              <a:lumMod val="50000"/>
            </a:schemeClr>
          </a:solidFill>
        </a:ln>
      </c:spPr>
    </c:floor>
    <c:backWall>
      <c:spPr>
        <a:noFill/>
        <a:ln>
          <a:solidFill>
            <a:schemeClr val="bg1">
              <a:lumMod val="5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2065242331498972"/>
          <c:y val="4.3498090855402675E-2"/>
          <c:w val="0.87934757668501684"/>
          <c:h val="0.70439589399627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>
              <a:gsLst>
                <a:gs pos="0">
                  <a:srgbClr val="2A8649">
                    <a:alpha val="90000"/>
                  </a:srgbClr>
                </a:gs>
                <a:gs pos="50000">
                  <a:srgbClr val="79D5A3">
                    <a:alpha val="90000"/>
                  </a:srgbClr>
                </a:gs>
                <a:gs pos="100000">
                  <a:srgbClr val="2A8649">
                    <a:alpha val="90000"/>
                  </a:srgb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dLbls>
            <c:dLbl>
              <c:idx val="0"/>
              <c:layout>
                <c:manualLayout>
                  <c:x val="2.2862686038999807E-2"/>
                  <c:y val="4.1992688643060824E-3"/>
                </c:manualLayout>
              </c:layout>
              <c:showVal val="1"/>
            </c:dLbl>
            <c:dLbl>
              <c:idx val="1"/>
              <c:layout>
                <c:manualLayout>
                  <c:x val="1.6330490027857063E-2"/>
                  <c:y val="-8.3985377286121647E-3"/>
                </c:manualLayout>
              </c:layout>
              <c:showVal val="1"/>
            </c:dLbl>
            <c:dLbl>
              <c:idx val="2"/>
              <c:layout>
                <c:manualLayout>
                  <c:x val="1.9596588033428536E-2"/>
                  <c:y val="-8.3985377286121647E-3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11999.5</c:v>
                </c:pt>
                <c:pt idx="1">
                  <c:v>7276.4</c:v>
                </c:pt>
                <c:pt idx="2">
                  <c:v>6923.5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доходы2</c:v>
                </c:pt>
              </c:strCache>
            </c:strRef>
          </c:tx>
          <c:spPr>
            <a:gradFill flip="none" rotWithShape="1">
              <a:gsLst>
                <a:gs pos="0">
                  <a:srgbClr val="8064A2">
                    <a:lumMod val="60000"/>
                    <a:lumOff val="40000"/>
                    <a:alpha val="90000"/>
                  </a:srgbClr>
                </a:gs>
                <a:gs pos="50000">
                  <a:srgbClr val="8064A2">
                    <a:lumMod val="40000"/>
                    <a:lumOff val="60000"/>
                  </a:srgbClr>
                </a:gs>
                <a:gs pos="100000">
                  <a:srgbClr val="8064A2">
                    <a:lumMod val="60000"/>
                    <a:lumOff val="40000"/>
                  </a:srgbClr>
                </a:gs>
              </a:gsLst>
              <a:lin ang="5400000" scaled="0"/>
              <a:tileRect r="-100000" b="-100000"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3.5755029276582438E-2"/>
                  <c:y val="-7.2565019230667493E-2"/>
                </c:manualLayout>
              </c:layout>
              <c:showVal val="1"/>
            </c:dLbl>
            <c:dLbl>
              <c:idx val="1"/>
              <c:layout>
                <c:manualLayout>
                  <c:x val="3.6520890682928242E-2"/>
                  <c:y val="-6.7463403537173533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140360,4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9041701127858236E-2"/>
                  <c:y val="-6.0869890118029332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131819,9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5813101402353964E-2"/>
                  <c:y val="-5.198252825709428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166330.70000000001</c:v>
                </c:pt>
                <c:pt idx="1">
                  <c:v>140900.4</c:v>
                </c:pt>
                <c:pt idx="2">
                  <c:v>131819.9</c:v>
                </c:pt>
              </c:numCache>
            </c:numRef>
          </c:val>
        </c:ser>
        <c:gapWidth val="100"/>
        <c:gapDepth val="100"/>
        <c:shape val="box"/>
        <c:axId val="64986496"/>
        <c:axId val="65000576"/>
        <c:axId val="0"/>
      </c:bar3DChart>
      <c:catAx>
        <c:axId val="64986496"/>
        <c:scaling>
          <c:orientation val="minMax"/>
        </c:scaling>
        <c:axPos val="b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 b="1" baseline="0"/>
            </a:pPr>
            <a:endParaRPr lang="ru-RU"/>
          </a:p>
        </c:txPr>
        <c:crossAx val="65000576"/>
        <c:crosses val="autoZero"/>
        <c:auto val="1"/>
        <c:lblAlgn val="r"/>
        <c:lblOffset val="100"/>
      </c:catAx>
      <c:valAx>
        <c:axId val="65000576"/>
        <c:scaling>
          <c:orientation val="minMax"/>
          <c:max val="25000"/>
          <c:min val="5000"/>
        </c:scaling>
        <c:delete val="1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#,##0" sourceLinked="0"/>
        <c:tickLblPos val="nextTo"/>
        <c:crossAx val="64986496"/>
        <c:crosses val="autoZero"/>
        <c:crossBetween val="between"/>
        <c:majorUnit val="10000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0497146397662567"/>
          <c:y val="0.91934651110193688"/>
          <c:w val="0.83342955645517081"/>
          <c:h val="5.8433019384139064E-2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txPr>
    <a:bodyPr/>
    <a:lstStyle/>
    <a:p>
      <a:pPr>
        <a:defRPr sz="1800">
          <a:latin typeface="Calibri" pitchFamily="34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27"/>
      <c:perspective val="30"/>
    </c:view3D>
    <c:plotArea>
      <c:layout>
        <c:manualLayout>
          <c:layoutTarget val="inner"/>
          <c:xMode val="edge"/>
          <c:yMode val="edge"/>
          <c:x val="3.7374343089591262E-2"/>
          <c:y val="1.5705164988958731E-3"/>
          <c:w val="0.96262576048882753"/>
          <c:h val="0.980957713619131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explosion val="18"/>
          <c:dLbls>
            <c:dLbl>
              <c:idx val="0"/>
              <c:layout>
                <c:manualLayout>
                  <c:x val="0.17553582573932641"/>
                  <c:y val="5.3971990533546775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2,5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1,8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Percent val="1"/>
              <c:separator>
</c:separator>
            </c:dLbl>
            <c:dLbl>
              <c:idx val="1"/>
              <c:layout>
                <c:manualLayout>
                  <c:x val="-9.2945861345370764E-2"/>
                  <c:y val="8.7288764028465929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111,7</a:t>
                    </a:r>
                    <a:r>
                      <a:rPr lang="en-US" sz="1100" dirty="0"/>
                      <a:t>
</a:t>
                    </a:r>
                    <a:r>
                      <a:rPr lang="ru-RU" sz="1100" dirty="0" smtClean="0"/>
                      <a:t>80,5</a:t>
                    </a:r>
                    <a:endParaRPr lang="en-US" sz="1100" dirty="0"/>
                  </a:p>
                </c:rich>
              </c:tx>
              <c:dLblPos val="bestFit"/>
              <c:showVal val="1"/>
              <c:showPercent val="1"/>
              <c:separator>
</c:separator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100" dirty="0" smtClean="0"/>
                      <a:t>9,3</a:t>
                    </a:r>
                  </a:p>
                  <a:p>
                    <a:r>
                      <a:rPr lang="ru-RU" sz="1100" dirty="0" smtClean="0"/>
                      <a:t>6,7</a:t>
                    </a:r>
                  </a:p>
                  <a:p>
                    <a:r>
                      <a:rPr lang="en-US" sz="1100" dirty="0"/>
                      <a:t>
</a:t>
                    </a:r>
                    <a:endParaRPr lang="ru-RU" sz="1100" dirty="0" smtClean="0"/>
                  </a:p>
                  <a:p>
                    <a:endParaRPr lang="en-US" sz="1100" dirty="0"/>
                  </a:p>
                </c:rich>
              </c:tx>
              <c:dLblPos val="inEnd"/>
              <c:showVal val="1"/>
              <c:showPercent val="1"/>
              <c:separator>
</c:separator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100" b="1" dirty="0" smtClean="0"/>
                      <a:t>1,2</a:t>
                    </a:r>
                  </a:p>
                  <a:p>
                    <a:r>
                      <a:rPr lang="en-US" dirty="0"/>
                      <a:t>
</a:t>
                    </a:r>
                    <a:r>
                      <a:rPr lang="ru-RU" dirty="0" smtClean="0"/>
                      <a:t>0,9 %</a:t>
                    </a:r>
                  </a:p>
                  <a:p>
                    <a:endParaRPr lang="ru-RU" dirty="0" smtClean="0"/>
                  </a:p>
                  <a:p>
                    <a:endParaRPr lang="en-US" dirty="0"/>
                  </a:p>
                </c:rich>
              </c:tx>
              <c:dLblPos val="inEnd"/>
              <c:showVal val="1"/>
              <c:showPercent val="1"/>
              <c:separator>
</c:separator>
            </c:dLbl>
            <c:dLbl>
              <c:idx val="4"/>
              <c:layout>
                <c:manualLayout>
                  <c:x val="2.80716325105703E-2"/>
                  <c:y val="-0.10808460136155414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3,2</a:t>
                    </a:r>
                    <a:r>
                      <a:rPr lang="en-US" sz="1000" dirty="0"/>
                      <a:t>
</a:t>
                    </a:r>
                    <a:r>
                      <a:rPr lang="ru-RU" sz="1000" dirty="0" smtClean="0"/>
                      <a:t>6,5</a:t>
                    </a:r>
                    <a:r>
                      <a:rPr lang="en-US" sz="1000" dirty="0" smtClean="0"/>
                      <a:t>%</a:t>
                    </a:r>
                    <a:endParaRPr lang="en-US" sz="1000" dirty="0"/>
                  </a:p>
                </c:rich>
              </c:tx>
              <c:dLblPos val="bestFit"/>
              <c:showVal val="1"/>
              <c:showPercent val="1"/>
              <c:separator>
</c:separator>
            </c:dLbl>
            <c:dLbl>
              <c:idx val="5"/>
              <c:delete val="1"/>
            </c:dLbl>
            <c:dLbl>
              <c:idx val="6"/>
              <c:layout>
                <c:manualLayout>
                  <c:x val="0.11588582557173246"/>
                  <c:y val="6.1621651877526822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215,9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1,1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Percent val="1"/>
              <c:separator>
</c:separator>
            </c:dLbl>
            <c:dLbl>
              <c:idx val="7"/>
              <c:layout>
                <c:manualLayout>
                  <c:x val="3.044713148052873E-2"/>
                  <c:y val="6.7473206963433424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186,2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,0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Val val="1"/>
              <c:showPercent val="1"/>
              <c:separator>
</c:separator>
            </c:dLbl>
            <c:dLbl>
              <c:idx val="8"/>
              <c:layout>
                <c:manualLayout>
                  <c:x val="1.7906883724170569E-2"/>
                  <c:y val="-1.7667849029125902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305,3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,1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Val val="1"/>
              <c:showPercent val="1"/>
              <c:separator>
</c:separator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100" b="1" dirty="0"/>
                      <a:t>8</a:t>
                    </a:r>
                    <a:r>
                      <a:rPr lang="en-US" sz="1400" dirty="0"/>
                      <a:t>06,5</a:t>
                    </a:r>
                    <a:r>
                      <a:rPr lang="en-US" dirty="0"/>
                      <a:t>
3,0%</a:t>
                    </a:r>
                  </a:p>
                </c:rich>
              </c:tx>
              <c:dLblPos val="inEnd"/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inEnd"/>
            <c:showVal val="1"/>
            <c:showPercent val="1"/>
            <c:separator>
</c:separator>
            <c:showLeaderLines val="1"/>
          </c:dLbls>
          <c:cat>
            <c:strRef>
              <c:f>Лист1!$A$2:$A$7</c:f>
              <c:strCache>
                <c:ptCount val="6"/>
                <c:pt idx="0">
                  <c:v>Единый налог на вмененный доход</c:v>
                </c:pt>
                <c:pt idx="1">
                  <c:v>НДФЛ</c:v>
                </c:pt>
                <c:pt idx="2">
                  <c:v>Акцизы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</c:v>
                </c:pt>
                <c:pt idx="1">
                  <c:v>111.7</c:v>
                </c:pt>
                <c:pt idx="2">
                  <c:v>9.3000000000000007</c:v>
                </c:pt>
                <c:pt idx="3">
                  <c:v>1.2</c:v>
                </c:pt>
                <c:pt idx="4">
                  <c:v>2.5</c:v>
                </c:pt>
                <c:pt idx="5">
                  <c:v>3.2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.14946803562025338"/>
          <c:y val="0.76107354249248671"/>
          <c:w val="0.83302858006158265"/>
          <c:h val="0.23560380083554658"/>
        </c:manualLayout>
      </c:layout>
      <c:txPr>
        <a:bodyPr/>
        <a:lstStyle/>
        <a:p>
          <a:pPr>
            <a:defRPr sz="1100" b="1"/>
          </a:pPr>
          <a:endParaRPr lang="ru-RU"/>
        </a:p>
      </c:txPr>
    </c:legend>
    <c:plotVisOnly val="1"/>
  </c:chart>
  <c:txPr>
    <a:bodyPr/>
    <a:lstStyle/>
    <a:p>
      <a:pPr>
        <a:defRPr sz="1000">
          <a:latin typeface="Calibri" pitchFamily="34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6142751405575903E-4"/>
          <c:y val="0.11564611850649321"/>
          <c:w val="0.67175904062942327"/>
          <c:h val="0.680816712922078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spPr>
              <a:solidFill>
                <a:srgbClr val="88B23C"/>
              </a:solidFill>
            </c:spPr>
          </c:dPt>
          <c:dPt>
            <c:idx val="4"/>
            <c:spPr>
              <a:solidFill>
                <a:srgbClr val="A4C1E0"/>
              </a:solidFill>
            </c:spPr>
          </c:dPt>
          <c:dPt>
            <c:idx val="5"/>
            <c:spPr>
              <a:solidFill>
                <a:srgbClr val="2F6291"/>
              </a:solidFill>
            </c:spPr>
          </c:dPt>
          <c:dPt>
            <c:idx val="6"/>
            <c:spPr>
              <a:solidFill>
                <a:srgbClr val="A78ADC"/>
              </a:solidFill>
            </c:spPr>
          </c:dPt>
          <c:dPt>
            <c:idx val="7"/>
            <c:spPr>
              <a:solidFill>
                <a:schemeClr val="accent4">
                  <a:lumMod val="50000"/>
                  <a:lumOff val="50000"/>
                </a:schemeClr>
              </a:solidFill>
            </c:spPr>
          </c:dPt>
          <c:dPt>
            <c:idx val="8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9"/>
            <c:spPr>
              <a:solidFill>
                <a:srgbClr val="C00000"/>
              </a:solidFill>
            </c:spPr>
          </c:dPt>
          <c:dLbls>
            <c:dLbl>
              <c:idx val="1"/>
              <c:layout>
                <c:manualLayout>
                  <c:x val="-1.8884662419930743E-2"/>
                  <c:y val="0"/>
                </c:manualLayout>
              </c:layout>
              <c:dLblPos val="bestFit"/>
              <c:showVal val="1"/>
              <c:showPercent val="1"/>
              <c:separator>
</c:separator>
            </c:dLbl>
            <c:dLbl>
              <c:idx val="4"/>
              <c:layout>
                <c:manualLayout>
                  <c:x val="-2.5179673808348683E-2"/>
                  <c:y val="7.2081849949716822E-2"/>
                </c:manualLayout>
              </c:layout>
              <c:dLblPos val="bestFit"/>
              <c:showVal val="1"/>
              <c:showPercent val="1"/>
              <c:separator>
</c:separator>
            </c:dLbl>
            <c:dLbl>
              <c:idx val="5"/>
              <c:layout>
                <c:manualLayout>
                  <c:x val="-2.8326993629896057E-2"/>
                  <c:y val="-1.5679451866750623E-2"/>
                </c:manualLayout>
              </c:layout>
              <c:dLblPos val="bestFit"/>
              <c:showVal val="1"/>
              <c:showPercent val="1"/>
              <c:separator>
</c:separator>
            </c:dLbl>
            <c:dLbl>
              <c:idx val="6"/>
              <c:layout>
                <c:manualLayout>
                  <c:x val="1.5737218683275586E-2"/>
                  <c:y val="-4.6518512329118702E-2"/>
                </c:manualLayout>
              </c:layout>
              <c:dLblPos val="bestFit"/>
              <c:showVal val="1"/>
              <c:showPercent val="1"/>
              <c:separator>
</c:separator>
            </c:dLbl>
            <c:dLbl>
              <c:idx val="7"/>
              <c:layout>
                <c:manualLayout>
                  <c:x val="4.0916768576516528E-2"/>
                  <c:y val="-3.6040775766112677E-2"/>
                </c:manualLayout>
              </c:layout>
              <c:dLblPos val="bestFit"/>
              <c:showVal val="1"/>
              <c:showPercent val="1"/>
              <c:separator>
</c:separator>
            </c:dLbl>
            <c:dLbl>
              <c:idx val="8"/>
              <c:layout>
                <c:manualLayout>
                  <c:x val="4.7211656049827133E-2"/>
                  <c:y val="0"/>
                </c:manualLayout>
              </c:layout>
              <c:dLblPos val="bestFit"/>
              <c:showVal val="1"/>
              <c:showPercent val="1"/>
              <c:separator>
</c:separator>
            </c:dLbl>
            <c:dLbl>
              <c:idx val="9"/>
              <c:layout>
                <c:manualLayout>
                  <c:x val="4.8785377918154321E-2"/>
                  <c:y val="0"/>
                </c:manualLayout>
              </c:layout>
              <c:dLblPos val="bestFit"/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  <c:showPercent val="1"/>
            <c:separator>
</c:separator>
            <c:showLeaderLines val="1"/>
          </c:dLbls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Национальная экономика</c:v>
                </c:pt>
                <c:pt idx="2">
                  <c:v>Соц. политика</c:v>
                </c:pt>
                <c:pt idx="3">
                  <c:v>Национальная безопасность</c:v>
                </c:pt>
                <c:pt idx="4">
                  <c:v>Общегосударственные вопросы</c:v>
                </c:pt>
                <c:pt idx="5">
                  <c:v>Культура</c:v>
                </c:pt>
                <c:pt idx="6">
                  <c:v>Обслуживание государственного и муниципального долга</c:v>
                </c:pt>
                <c:pt idx="7">
                  <c:v>Жилищно-коммунальное хозяйство</c:v>
                </c:pt>
                <c:pt idx="8">
                  <c:v>Физическая культура и спорт</c:v>
                </c:pt>
                <c:pt idx="9">
                  <c:v>Другие расходы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271.10000000000002</c:v>
                </c:pt>
                <c:pt idx="1">
                  <c:v>27.6</c:v>
                </c:pt>
                <c:pt idx="2">
                  <c:v>34.700000000000003</c:v>
                </c:pt>
                <c:pt idx="3">
                  <c:v>27.6</c:v>
                </c:pt>
                <c:pt idx="4">
                  <c:v>95.9</c:v>
                </c:pt>
                <c:pt idx="5">
                  <c:v>34.4</c:v>
                </c:pt>
                <c:pt idx="6">
                  <c:v>1.0000000000000005E-2</c:v>
                </c:pt>
                <c:pt idx="7">
                  <c:v>18.5</c:v>
                </c:pt>
                <c:pt idx="8">
                  <c:v>0.8</c:v>
                </c:pt>
                <c:pt idx="9">
                  <c:v>23.4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426398453242053"/>
          <c:y val="1.950844670711236E-2"/>
          <c:w val="0.32416229359925869"/>
          <c:h val="0.9742844694584618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000">
          <a:latin typeface="Calibri" pitchFamily="34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view3D>
      <c:rAngAx val="1"/>
    </c:view3D>
    <c:plotArea>
      <c:layout>
        <c:manualLayout>
          <c:layoutTarget val="inner"/>
          <c:xMode val="edge"/>
          <c:yMode val="edge"/>
          <c:x val="0.18133596529192594"/>
          <c:y val="2.6774223378271646E-2"/>
          <c:w val="0.77966625575168091"/>
          <c:h val="0.5208012542344483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исполнено, %</c:v>
                </c:pt>
              </c:strCache>
            </c:strRef>
          </c:tx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Расходы, всего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</c:v>
                </c:pt>
                <c:pt idx="4">
                  <c:v>Национальная экономика</c:v>
                </c:pt>
                <c:pt idx="5">
                  <c:v>Жилищно - коммунальное хозяйство</c:v>
                </c:pt>
                <c:pt idx="6">
                  <c:v>Охрана окружающей среды</c:v>
                </c:pt>
                <c:pt idx="7">
                  <c:v>Образование</c:v>
                </c:pt>
                <c:pt idx="8">
                  <c:v>Культура, кинематография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93.4</c:v>
                </c:pt>
                <c:pt idx="1">
                  <c:v>96.8</c:v>
                </c:pt>
                <c:pt idx="2">
                  <c:v>100</c:v>
                </c:pt>
                <c:pt idx="3">
                  <c:v>92</c:v>
                </c:pt>
                <c:pt idx="4">
                  <c:v>69.8</c:v>
                </c:pt>
                <c:pt idx="5">
                  <c:v>91.5</c:v>
                </c:pt>
                <c:pt idx="6">
                  <c:v>59.2</c:v>
                </c:pt>
                <c:pt idx="7">
                  <c:v>95.6</c:v>
                </c:pt>
                <c:pt idx="8">
                  <c:v>97.6</c:v>
                </c:pt>
                <c:pt idx="9">
                  <c:v>91.7</c:v>
                </c:pt>
                <c:pt idx="10">
                  <c:v>91.4</c:v>
                </c:pt>
                <c:pt idx="11">
                  <c:v>42.2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исполнено, в %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B050"/>
              </a:solidFill>
            </a:ln>
          </c:spPr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Расходы, всего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</c:v>
                </c:pt>
                <c:pt idx="4">
                  <c:v>Национальная экономика</c:v>
                </c:pt>
                <c:pt idx="5">
                  <c:v>Жилищно - коммунальное хозяйство</c:v>
                </c:pt>
                <c:pt idx="6">
                  <c:v>Охрана окружающей среды</c:v>
                </c:pt>
                <c:pt idx="7">
                  <c:v>Образование</c:v>
                </c:pt>
                <c:pt idx="8">
                  <c:v>Культура, кинематография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6.6</c:v>
                </c:pt>
                <c:pt idx="1">
                  <c:v>3.2</c:v>
                </c:pt>
                <c:pt idx="2">
                  <c:v>0</c:v>
                </c:pt>
                <c:pt idx="3">
                  <c:v>8</c:v>
                </c:pt>
                <c:pt idx="4">
                  <c:v>30.2</c:v>
                </c:pt>
                <c:pt idx="5">
                  <c:v>8.5</c:v>
                </c:pt>
                <c:pt idx="6">
                  <c:v>40.800000000000004</c:v>
                </c:pt>
                <c:pt idx="7">
                  <c:v>4.4000000000000004</c:v>
                </c:pt>
                <c:pt idx="8">
                  <c:v>2.4</c:v>
                </c:pt>
                <c:pt idx="9">
                  <c:v>8.3000000000000007</c:v>
                </c:pt>
                <c:pt idx="10">
                  <c:v>8.6</c:v>
                </c:pt>
                <c:pt idx="11">
                  <c:v>57.8</c:v>
                </c:pt>
              </c:numCache>
            </c:numRef>
          </c:val>
        </c:ser>
        <c:shape val="cylinder"/>
        <c:axId val="67013632"/>
        <c:axId val="67023616"/>
        <c:axId val="0"/>
      </c:bar3DChart>
      <c:catAx>
        <c:axId val="670136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67023616"/>
        <c:crosses val="autoZero"/>
        <c:auto val="1"/>
        <c:lblAlgn val="ctr"/>
        <c:lblOffset val="100"/>
      </c:catAx>
      <c:valAx>
        <c:axId val="67023616"/>
        <c:scaling>
          <c:orientation val="minMax"/>
        </c:scaling>
        <c:delete val="1"/>
        <c:axPos val="l"/>
        <c:numFmt formatCode="General" sourceLinked="1"/>
        <c:tickLblPos val="nextTo"/>
        <c:crossAx val="67013632"/>
        <c:crosses val="autoZero"/>
        <c:crossBetween val="between"/>
      </c:valAx>
    </c:plotArea>
    <c:legend>
      <c:legendPos val="b"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2162704867785057E-3"/>
          <c:y val="0.19109554958100378"/>
          <c:w val="0.5325720252789875"/>
          <c:h val="0.785965652533871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произведенные в 2016 году, млн. руб.</c:v>
                </c:pt>
              </c:strCache>
            </c:strRef>
          </c:tx>
          <c:explosion val="18"/>
          <c:dLbls>
            <c:dLbl>
              <c:idx val="4"/>
              <c:layout>
                <c:manualLayout>
                  <c:x val="0.14396860298201344"/>
                  <c:y val="-0.1217541284550446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доплата к пенсии</c:v>
                </c:pt>
                <c:pt idx="1">
                  <c:v>оплата ЖКУ отдельным категориям  граждан</c:v>
                </c:pt>
                <c:pt idx="2">
                  <c:v>предоставление гражданам субсидий на оплату жилищных помещений и коммунальных услуг</c:v>
                </c:pt>
                <c:pt idx="3">
                  <c:v>компенсация расходов на оплату  жилого помещения и коммунальных услуг</c:v>
                </c:pt>
                <c:pt idx="4">
                  <c:v>прочие расходы в области соц. политики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9.2000000000000011</c:v>
                </c:pt>
                <c:pt idx="1">
                  <c:v>10.7</c:v>
                </c:pt>
                <c:pt idx="2">
                  <c:v>9.4</c:v>
                </c:pt>
                <c:pt idx="3">
                  <c:v>62.7</c:v>
                </c:pt>
                <c:pt idx="4">
                  <c:v>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336139077917572"/>
          <c:y val="5.1364187669163152E-4"/>
          <c:w val="0.3340119799838695"/>
          <c:h val="0.8852013534213484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76E0B-4605-431D-9B7F-46CD5C1A2AD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FFE029-F3F9-4B9B-82BD-5FF267367B7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 smtClean="0"/>
        </a:p>
        <a:p>
          <a:endParaRPr lang="ru-RU" sz="1800" dirty="0" smtClean="0"/>
        </a:p>
        <a:p>
          <a:endParaRPr lang="ru-RU" sz="1400" b="1" dirty="0" smtClean="0"/>
        </a:p>
        <a:p>
          <a:r>
            <a:rPr lang="ru-RU" sz="1400" b="1" dirty="0" smtClean="0"/>
            <a:t>Дошкольное </a:t>
          </a:r>
        </a:p>
        <a:p>
          <a:r>
            <a:rPr lang="ru-RU" sz="1400" b="1" dirty="0" smtClean="0"/>
            <a:t>образование</a:t>
          </a:r>
        </a:p>
        <a:p>
          <a:r>
            <a:rPr lang="ru-RU" sz="1400" b="1" dirty="0" smtClean="0"/>
            <a:t>25,7 %</a:t>
          </a:r>
        </a:p>
        <a:p>
          <a:endParaRPr lang="ru-RU" sz="1800" dirty="0"/>
        </a:p>
      </dgm:t>
    </dgm:pt>
    <dgm:pt modelId="{7E180444-5F86-4767-A8E6-D00F421DCE4C}" type="parTrans" cxnId="{B7A5F673-3A2B-4B06-A2D4-DDD9E0522D6E}">
      <dgm:prSet/>
      <dgm:spPr/>
      <dgm:t>
        <a:bodyPr/>
        <a:lstStyle/>
        <a:p>
          <a:endParaRPr lang="ru-RU"/>
        </a:p>
      </dgm:t>
    </dgm:pt>
    <dgm:pt modelId="{63BA00C9-8419-4EAE-97EA-DB583B85EB67}" type="sibTrans" cxnId="{B7A5F673-3A2B-4B06-A2D4-DDD9E0522D6E}">
      <dgm:prSet/>
      <dgm:spPr/>
      <dgm:t>
        <a:bodyPr/>
        <a:lstStyle/>
        <a:p>
          <a:endParaRPr lang="ru-RU"/>
        </a:p>
      </dgm:t>
    </dgm:pt>
    <dgm:pt modelId="{9C0E7645-2CD7-4498-B21C-636DEEB9640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 smtClean="0"/>
        </a:p>
        <a:p>
          <a:endParaRPr lang="ru-RU" sz="1800" dirty="0" smtClean="0"/>
        </a:p>
        <a:p>
          <a:endParaRPr lang="ru-RU" sz="1800" dirty="0" smtClean="0"/>
        </a:p>
        <a:p>
          <a:endParaRPr lang="ru-RU" sz="2000" b="1" dirty="0" smtClean="0"/>
        </a:p>
        <a:p>
          <a:r>
            <a:rPr lang="ru-RU" sz="1400" b="1" dirty="0" smtClean="0"/>
            <a:t>Общее образование</a:t>
          </a:r>
        </a:p>
        <a:p>
          <a:r>
            <a:rPr lang="ru-RU" sz="1400" b="1" dirty="0" smtClean="0"/>
            <a:t>70,9 %</a:t>
          </a:r>
        </a:p>
        <a:p>
          <a:endParaRPr lang="ru-RU" sz="1800" dirty="0" smtClean="0"/>
        </a:p>
        <a:p>
          <a:endParaRPr lang="ru-RU" sz="1800" dirty="0"/>
        </a:p>
      </dgm:t>
    </dgm:pt>
    <dgm:pt modelId="{216E7E62-1934-4ECF-B66D-DAFA7FB0CB39}" type="parTrans" cxnId="{9749FA28-E31C-4D0B-95F7-00EE2FF496FE}">
      <dgm:prSet/>
      <dgm:spPr/>
      <dgm:t>
        <a:bodyPr/>
        <a:lstStyle/>
        <a:p>
          <a:endParaRPr lang="ru-RU"/>
        </a:p>
      </dgm:t>
    </dgm:pt>
    <dgm:pt modelId="{3A57E3FB-525A-4C64-95A2-48B5F6235335}" type="sibTrans" cxnId="{9749FA28-E31C-4D0B-95F7-00EE2FF496FE}">
      <dgm:prSet/>
      <dgm:spPr/>
      <dgm:t>
        <a:bodyPr/>
        <a:lstStyle/>
        <a:p>
          <a:endParaRPr lang="ru-RU"/>
        </a:p>
      </dgm:t>
    </dgm:pt>
    <dgm:pt modelId="{08A59C7A-1754-473D-B3C5-46203CD2EB5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 dirty="0" smtClean="0"/>
        </a:p>
        <a:p>
          <a:endParaRPr lang="ru-RU" sz="2000" dirty="0" smtClean="0"/>
        </a:p>
        <a:p>
          <a:endParaRPr lang="ru-RU" sz="1600" dirty="0" smtClean="0"/>
        </a:p>
        <a:p>
          <a:r>
            <a:rPr lang="ru-RU" sz="1400" b="1" dirty="0" smtClean="0"/>
            <a:t>Молодежная политика и оздоровление детей - 1,4 %</a:t>
          </a:r>
        </a:p>
        <a:p>
          <a:endParaRPr lang="ru-RU" sz="2000" dirty="0"/>
        </a:p>
      </dgm:t>
    </dgm:pt>
    <dgm:pt modelId="{CCACAD29-F0D6-4EC6-9A4C-FEA212E561D3}" type="parTrans" cxnId="{C6E28C74-832A-4C84-98C5-49A07E5F5000}">
      <dgm:prSet/>
      <dgm:spPr/>
      <dgm:t>
        <a:bodyPr/>
        <a:lstStyle/>
        <a:p>
          <a:endParaRPr lang="ru-RU"/>
        </a:p>
      </dgm:t>
    </dgm:pt>
    <dgm:pt modelId="{1FB05AF7-8771-4AFE-9780-EBA2E0018482}" type="sibTrans" cxnId="{C6E28C74-832A-4C84-98C5-49A07E5F5000}">
      <dgm:prSet/>
      <dgm:spPr/>
      <dgm:t>
        <a:bodyPr/>
        <a:lstStyle/>
        <a:p>
          <a:endParaRPr lang="ru-RU"/>
        </a:p>
      </dgm:t>
    </dgm:pt>
    <dgm:pt modelId="{0B920923-CDD0-448B-BA15-63245018FF0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 b="1" dirty="0" smtClean="0">
            <a:solidFill>
              <a:srgbClr val="002060"/>
            </a:solidFill>
          </a:endParaRPr>
        </a:p>
        <a:p>
          <a:endParaRPr lang="ru-RU" sz="2000" b="1" dirty="0" smtClean="0">
            <a:solidFill>
              <a:srgbClr val="002060"/>
            </a:solidFill>
          </a:endParaRPr>
        </a:p>
        <a:p>
          <a:endParaRPr lang="ru-RU" sz="2000" b="1" dirty="0" smtClean="0">
            <a:solidFill>
              <a:srgbClr val="002060"/>
            </a:solidFill>
          </a:endParaRPr>
        </a:p>
        <a:p>
          <a:r>
            <a:rPr lang="ru-RU" sz="1400" b="1" dirty="0" smtClean="0">
              <a:solidFill>
                <a:schemeClr val="tx1"/>
              </a:solidFill>
            </a:rPr>
            <a:t>Другие вопросы в области   образования </a:t>
          </a:r>
        </a:p>
        <a:p>
          <a:r>
            <a:rPr lang="ru-RU" sz="1400" b="1" dirty="0" smtClean="0">
              <a:solidFill>
                <a:schemeClr val="tx1"/>
              </a:solidFill>
            </a:rPr>
            <a:t>2,0  %</a:t>
          </a:r>
        </a:p>
      </dgm:t>
    </dgm:pt>
    <dgm:pt modelId="{9F62E8B8-262A-4ADB-A169-1E688DCB8D7E}" type="parTrans" cxnId="{106B231E-7C08-4D30-A77C-EDBC9B74D6CC}">
      <dgm:prSet/>
      <dgm:spPr/>
      <dgm:t>
        <a:bodyPr/>
        <a:lstStyle/>
        <a:p>
          <a:endParaRPr lang="ru-RU"/>
        </a:p>
      </dgm:t>
    </dgm:pt>
    <dgm:pt modelId="{B70B1FF6-EF38-4D76-A816-D275EE3C58D1}" type="sibTrans" cxnId="{106B231E-7C08-4D30-A77C-EDBC9B74D6CC}">
      <dgm:prSet/>
      <dgm:spPr/>
      <dgm:t>
        <a:bodyPr/>
        <a:lstStyle/>
        <a:p>
          <a:endParaRPr lang="ru-RU"/>
        </a:p>
      </dgm:t>
    </dgm:pt>
    <dgm:pt modelId="{2AD8C573-BA53-4FE5-AB90-3F1965A61E13}" type="pres">
      <dgm:prSet presAssocID="{10F76E0B-4605-431D-9B7F-46CD5C1A2A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0E5F77-11DF-46A0-840F-4C6CA9726928}" type="pres">
      <dgm:prSet presAssocID="{10F76E0B-4605-431D-9B7F-46CD5C1A2AD1}" presName="fgShape" presStyleLbl="fgShp" presStyleIdx="0" presStyleCnt="1" custLinFactNeighborX="337" custLinFactNeighborY="31482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D4AF0B4-2724-4281-B869-1D91473071BD}" type="pres">
      <dgm:prSet presAssocID="{10F76E0B-4605-431D-9B7F-46CD5C1A2AD1}" presName="linComp" presStyleCnt="0"/>
      <dgm:spPr/>
    </dgm:pt>
    <dgm:pt modelId="{FC30FDD3-563E-4D5E-B3AA-4A4FAED8218B}" type="pres">
      <dgm:prSet presAssocID="{8CFFE029-F3F9-4B9B-82BD-5FF267367B72}" presName="compNode" presStyleCnt="0"/>
      <dgm:spPr/>
    </dgm:pt>
    <dgm:pt modelId="{FCE68306-BFE6-4860-AEE5-0E4C1B18EA1F}" type="pres">
      <dgm:prSet presAssocID="{8CFFE029-F3F9-4B9B-82BD-5FF267367B72}" presName="bkgdShape" presStyleLbl="node1" presStyleIdx="0" presStyleCnt="4" custScaleX="193768" custLinFactNeighborX="12494"/>
      <dgm:spPr/>
      <dgm:t>
        <a:bodyPr/>
        <a:lstStyle/>
        <a:p>
          <a:endParaRPr lang="ru-RU"/>
        </a:p>
      </dgm:t>
    </dgm:pt>
    <dgm:pt modelId="{6A55F3BD-DA5C-4C2A-A458-6CB7BE022EE4}" type="pres">
      <dgm:prSet presAssocID="{8CFFE029-F3F9-4B9B-82BD-5FF267367B7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797D7-2FBF-4F46-AB40-CDAFBB3319E9}" type="pres">
      <dgm:prSet presAssocID="{8CFFE029-F3F9-4B9B-82BD-5FF267367B72}" presName="invisiNode" presStyleLbl="node1" presStyleIdx="0" presStyleCnt="4"/>
      <dgm:spPr/>
    </dgm:pt>
    <dgm:pt modelId="{D437D95F-0A4A-4664-A98B-3AE3AF1DEF66}" type="pres">
      <dgm:prSet presAssocID="{8CFFE029-F3F9-4B9B-82BD-5FF267367B72}" presName="imagNode" presStyleLbl="fgImgPlace1" presStyleIdx="0" presStyleCnt="4" custScaleX="240378" custScaleY="133688" custLinFactNeighborX="7229" custLinFactNeighborY="2997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23130B02-EA17-45DE-BE2F-A927B97F2189}" type="pres">
      <dgm:prSet presAssocID="{63BA00C9-8419-4EAE-97EA-DB583B85EB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25226F8-CC6F-4AD0-8C6E-C5040D9A6060}" type="pres">
      <dgm:prSet presAssocID="{9C0E7645-2CD7-4498-B21C-636DEEB96408}" presName="compNode" presStyleCnt="0"/>
      <dgm:spPr/>
    </dgm:pt>
    <dgm:pt modelId="{A7D7ED3D-B89D-446E-9D53-5887580BBB16}" type="pres">
      <dgm:prSet presAssocID="{9C0E7645-2CD7-4498-B21C-636DEEB96408}" presName="bkgdShape" presStyleLbl="node1" presStyleIdx="1" presStyleCnt="4" custScaleX="204146" custLinFactNeighborX="-1677" custLinFactNeighborY="-1389"/>
      <dgm:spPr/>
      <dgm:t>
        <a:bodyPr/>
        <a:lstStyle/>
        <a:p>
          <a:endParaRPr lang="ru-RU"/>
        </a:p>
      </dgm:t>
    </dgm:pt>
    <dgm:pt modelId="{C1737467-9ADC-4C97-8A98-693AF3C1C533}" type="pres">
      <dgm:prSet presAssocID="{9C0E7645-2CD7-4498-B21C-636DEEB96408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EDAE9-F536-464B-882B-89A810DD0FC4}" type="pres">
      <dgm:prSet presAssocID="{9C0E7645-2CD7-4498-B21C-636DEEB96408}" presName="invisiNode" presStyleLbl="node1" presStyleIdx="1" presStyleCnt="4"/>
      <dgm:spPr/>
    </dgm:pt>
    <dgm:pt modelId="{8601A905-8247-4559-821C-BC9C416F3D5B}" type="pres">
      <dgm:prSet presAssocID="{9C0E7645-2CD7-4498-B21C-636DEEB96408}" presName="imagNode" presStyleLbl="fgImgPlace1" presStyleIdx="1" presStyleCnt="4" custScaleX="230871" custScaleY="135069" custLinFactNeighborX="-3832" custLinFactNeighborY="3687"/>
      <dgm:spPr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598E603C-AE3A-43F7-B744-B83931773FAF}" type="pres">
      <dgm:prSet presAssocID="{3A57E3FB-525A-4C64-95A2-48B5F623533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6D1C5F2-8BEB-43E6-8393-569CFA7016D0}" type="pres">
      <dgm:prSet presAssocID="{08A59C7A-1754-473D-B3C5-46203CD2EB52}" presName="compNode" presStyleCnt="0"/>
      <dgm:spPr/>
    </dgm:pt>
    <dgm:pt modelId="{B5D3211E-0DEA-4AA4-B7F8-2AE0F9AD268F}" type="pres">
      <dgm:prSet presAssocID="{08A59C7A-1754-473D-B3C5-46203CD2EB52}" presName="bkgdShape" presStyleLbl="node1" presStyleIdx="2" presStyleCnt="4" custScaleX="185113" custLinFactNeighborX="-3637" custLinFactNeighborY="-8"/>
      <dgm:spPr/>
      <dgm:t>
        <a:bodyPr/>
        <a:lstStyle/>
        <a:p>
          <a:endParaRPr lang="ru-RU"/>
        </a:p>
      </dgm:t>
    </dgm:pt>
    <dgm:pt modelId="{3EC69BCF-4A70-4C8D-8DA5-FAB55B84E979}" type="pres">
      <dgm:prSet presAssocID="{08A59C7A-1754-473D-B3C5-46203CD2EB5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502AE-830B-493F-992D-9B38780F8CA7}" type="pres">
      <dgm:prSet presAssocID="{08A59C7A-1754-473D-B3C5-46203CD2EB52}" presName="invisiNode" presStyleLbl="node1" presStyleIdx="2" presStyleCnt="4"/>
      <dgm:spPr/>
    </dgm:pt>
    <dgm:pt modelId="{5AB200BF-F039-49C0-9320-2BAF7026B820}" type="pres">
      <dgm:prSet presAssocID="{08A59C7A-1754-473D-B3C5-46203CD2EB52}" presName="imagNode" presStyleLbl="fgImgPlace1" presStyleIdx="2" presStyleCnt="4" custScaleX="199303" custScaleY="136138" custLinFactNeighborX="3214" custLinFactNeighborY="51"/>
      <dgm:spPr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9B30BFC1-5E6C-4804-94AD-262A94D81736}" type="pres">
      <dgm:prSet presAssocID="{1FB05AF7-8771-4AFE-9780-EBA2E001848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C0ABA95-68BE-4E4E-9501-047997418E3D}" type="pres">
      <dgm:prSet presAssocID="{0B920923-CDD0-448B-BA15-63245018FF07}" presName="compNode" presStyleCnt="0"/>
      <dgm:spPr/>
    </dgm:pt>
    <dgm:pt modelId="{4F168F63-E26A-44EC-873B-487F9BDC3408}" type="pres">
      <dgm:prSet presAssocID="{0B920923-CDD0-448B-BA15-63245018FF07}" presName="bkgdShape" presStyleLbl="node1" presStyleIdx="3" presStyleCnt="4" custScaleX="203948" custLinFactNeighborX="2670" custLinFactNeighborY="-49"/>
      <dgm:spPr/>
      <dgm:t>
        <a:bodyPr/>
        <a:lstStyle/>
        <a:p>
          <a:endParaRPr lang="ru-RU"/>
        </a:p>
      </dgm:t>
    </dgm:pt>
    <dgm:pt modelId="{A2ED626E-8ACC-4945-B592-91E81334136A}" type="pres">
      <dgm:prSet presAssocID="{0B920923-CDD0-448B-BA15-63245018FF07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41B30-B92E-4E89-82D7-C6DAD34BE42D}" type="pres">
      <dgm:prSet presAssocID="{0B920923-CDD0-448B-BA15-63245018FF07}" presName="invisiNode" presStyleLbl="node1" presStyleIdx="3" presStyleCnt="4"/>
      <dgm:spPr/>
    </dgm:pt>
    <dgm:pt modelId="{1558E06D-C960-47B1-9B7A-D2CDA10F3849}" type="pres">
      <dgm:prSet presAssocID="{0B920923-CDD0-448B-BA15-63245018FF07}" presName="imagNode" presStyleLbl="fgImgPlace1" presStyleIdx="3" presStyleCnt="4" custScaleX="216360" custScaleY="136628" custLinFactNeighborX="2522" custLinFactNeighborY="148"/>
      <dgm:spPr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</dgm:ptLst>
  <dgm:cxnLst>
    <dgm:cxn modelId="{C6E28C74-832A-4C84-98C5-49A07E5F5000}" srcId="{10F76E0B-4605-431D-9B7F-46CD5C1A2AD1}" destId="{08A59C7A-1754-473D-B3C5-46203CD2EB52}" srcOrd="2" destOrd="0" parTransId="{CCACAD29-F0D6-4EC6-9A4C-FEA212E561D3}" sibTransId="{1FB05AF7-8771-4AFE-9780-EBA2E0018482}"/>
    <dgm:cxn modelId="{08076E24-7628-492E-9FFB-E88E917C591B}" type="presOf" srcId="{9C0E7645-2CD7-4498-B21C-636DEEB96408}" destId="{C1737467-9ADC-4C97-8A98-693AF3C1C533}" srcOrd="1" destOrd="0" presId="urn:microsoft.com/office/officeart/2005/8/layout/hList7"/>
    <dgm:cxn modelId="{793E5164-A1E8-460D-B630-367F183E528E}" type="presOf" srcId="{08A59C7A-1754-473D-B3C5-46203CD2EB52}" destId="{B5D3211E-0DEA-4AA4-B7F8-2AE0F9AD268F}" srcOrd="0" destOrd="0" presId="urn:microsoft.com/office/officeart/2005/8/layout/hList7"/>
    <dgm:cxn modelId="{27B4AA80-81B7-4FF6-BCB2-1F8A8BD25094}" type="presOf" srcId="{10F76E0B-4605-431D-9B7F-46CD5C1A2AD1}" destId="{2AD8C573-BA53-4FE5-AB90-3F1965A61E13}" srcOrd="0" destOrd="0" presId="urn:microsoft.com/office/officeart/2005/8/layout/hList7"/>
    <dgm:cxn modelId="{106B231E-7C08-4D30-A77C-EDBC9B74D6CC}" srcId="{10F76E0B-4605-431D-9B7F-46CD5C1A2AD1}" destId="{0B920923-CDD0-448B-BA15-63245018FF07}" srcOrd="3" destOrd="0" parTransId="{9F62E8B8-262A-4ADB-A169-1E688DCB8D7E}" sibTransId="{B70B1FF6-EF38-4D76-A816-D275EE3C58D1}"/>
    <dgm:cxn modelId="{0259CA8A-5224-4A44-BFFF-73407148642A}" type="presOf" srcId="{8CFFE029-F3F9-4B9B-82BD-5FF267367B72}" destId="{FCE68306-BFE6-4860-AEE5-0E4C1B18EA1F}" srcOrd="0" destOrd="0" presId="urn:microsoft.com/office/officeart/2005/8/layout/hList7"/>
    <dgm:cxn modelId="{9C4ED14D-D0D7-49CE-9F8E-BCE4AC8F1E90}" type="presOf" srcId="{0B920923-CDD0-448B-BA15-63245018FF07}" destId="{A2ED626E-8ACC-4945-B592-91E81334136A}" srcOrd="1" destOrd="0" presId="urn:microsoft.com/office/officeart/2005/8/layout/hList7"/>
    <dgm:cxn modelId="{B7A5F673-3A2B-4B06-A2D4-DDD9E0522D6E}" srcId="{10F76E0B-4605-431D-9B7F-46CD5C1A2AD1}" destId="{8CFFE029-F3F9-4B9B-82BD-5FF267367B72}" srcOrd="0" destOrd="0" parTransId="{7E180444-5F86-4767-A8E6-D00F421DCE4C}" sibTransId="{63BA00C9-8419-4EAE-97EA-DB583B85EB67}"/>
    <dgm:cxn modelId="{04A2C8B7-7231-4BB6-9252-CF09E4FECC0A}" type="presOf" srcId="{8CFFE029-F3F9-4B9B-82BD-5FF267367B72}" destId="{6A55F3BD-DA5C-4C2A-A458-6CB7BE022EE4}" srcOrd="1" destOrd="0" presId="urn:microsoft.com/office/officeart/2005/8/layout/hList7"/>
    <dgm:cxn modelId="{A83D6758-552F-45B0-82CD-979B20142B9D}" type="presOf" srcId="{3A57E3FB-525A-4C64-95A2-48B5F6235335}" destId="{598E603C-AE3A-43F7-B744-B83931773FAF}" srcOrd="0" destOrd="0" presId="urn:microsoft.com/office/officeart/2005/8/layout/hList7"/>
    <dgm:cxn modelId="{2CAA9730-9980-4D8F-B2B0-9838CEB8B0B2}" type="presOf" srcId="{08A59C7A-1754-473D-B3C5-46203CD2EB52}" destId="{3EC69BCF-4A70-4C8D-8DA5-FAB55B84E979}" srcOrd="1" destOrd="0" presId="urn:microsoft.com/office/officeart/2005/8/layout/hList7"/>
    <dgm:cxn modelId="{6FB1D6C0-F1BA-4D5A-A120-A7CC20040899}" type="presOf" srcId="{0B920923-CDD0-448B-BA15-63245018FF07}" destId="{4F168F63-E26A-44EC-873B-487F9BDC3408}" srcOrd="0" destOrd="0" presId="urn:microsoft.com/office/officeart/2005/8/layout/hList7"/>
    <dgm:cxn modelId="{DBA3F613-F06F-42C7-99B5-276DF4CC33E8}" type="presOf" srcId="{1FB05AF7-8771-4AFE-9780-EBA2E0018482}" destId="{9B30BFC1-5E6C-4804-94AD-262A94D81736}" srcOrd="0" destOrd="0" presId="urn:microsoft.com/office/officeart/2005/8/layout/hList7"/>
    <dgm:cxn modelId="{A5D88AA3-4F29-4502-AB78-9DB91A6D0981}" type="presOf" srcId="{63BA00C9-8419-4EAE-97EA-DB583B85EB67}" destId="{23130B02-EA17-45DE-BE2F-A927B97F2189}" srcOrd="0" destOrd="0" presId="urn:microsoft.com/office/officeart/2005/8/layout/hList7"/>
    <dgm:cxn modelId="{D35906C4-CC54-4FC9-BAAE-CC3E6373A5F9}" type="presOf" srcId="{9C0E7645-2CD7-4498-B21C-636DEEB96408}" destId="{A7D7ED3D-B89D-446E-9D53-5887580BBB16}" srcOrd="0" destOrd="0" presId="urn:microsoft.com/office/officeart/2005/8/layout/hList7"/>
    <dgm:cxn modelId="{9749FA28-E31C-4D0B-95F7-00EE2FF496FE}" srcId="{10F76E0B-4605-431D-9B7F-46CD5C1A2AD1}" destId="{9C0E7645-2CD7-4498-B21C-636DEEB96408}" srcOrd="1" destOrd="0" parTransId="{216E7E62-1934-4ECF-B66D-DAFA7FB0CB39}" sibTransId="{3A57E3FB-525A-4C64-95A2-48B5F6235335}"/>
    <dgm:cxn modelId="{2B7CBEED-1611-470C-8D12-507FB71A68A1}" type="presParOf" srcId="{2AD8C573-BA53-4FE5-AB90-3F1965A61E13}" destId="{770E5F77-11DF-46A0-840F-4C6CA9726928}" srcOrd="0" destOrd="0" presId="urn:microsoft.com/office/officeart/2005/8/layout/hList7"/>
    <dgm:cxn modelId="{745D1E9D-ACB0-4F14-8006-BF8E5F162174}" type="presParOf" srcId="{2AD8C573-BA53-4FE5-AB90-3F1965A61E13}" destId="{BD4AF0B4-2724-4281-B869-1D91473071BD}" srcOrd="1" destOrd="0" presId="urn:microsoft.com/office/officeart/2005/8/layout/hList7"/>
    <dgm:cxn modelId="{73A2A5E1-A7B4-422F-84B7-C6E417FF85A6}" type="presParOf" srcId="{BD4AF0B4-2724-4281-B869-1D91473071BD}" destId="{FC30FDD3-563E-4D5E-B3AA-4A4FAED8218B}" srcOrd="0" destOrd="0" presId="urn:microsoft.com/office/officeart/2005/8/layout/hList7"/>
    <dgm:cxn modelId="{18550CAC-77A8-4214-9B77-D5F76647D408}" type="presParOf" srcId="{FC30FDD3-563E-4D5E-B3AA-4A4FAED8218B}" destId="{FCE68306-BFE6-4860-AEE5-0E4C1B18EA1F}" srcOrd="0" destOrd="0" presId="urn:microsoft.com/office/officeart/2005/8/layout/hList7"/>
    <dgm:cxn modelId="{C17C333D-92F6-4A77-8123-7E6A2CBF38B1}" type="presParOf" srcId="{FC30FDD3-563E-4D5E-B3AA-4A4FAED8218B}" destId="{6A55F3BD-DA5C-4C2A-A458-6CB7BE022EE4}" srcOrd="1" destOrd="0" presId="urn:microsoft.com/office/officeart/2005/8/layout/hList7"/>
    <dgm:cxn modelId="{4F888776-B159-4FBA-986D-DB1015E0A155}" type="presParOf" srcId="{FC30FDD3-563E-4D5E-B3AA-4A4FAED8218B}" destId="{4DF797D7-2FBF-4F46-AB40-CDAFBB3319E9}" srcOrd="2" destOrd="0" presId="urn:microsoft.com/office/officeart/2005/8/layout/hList7"/>
    <dgm:cxn modelId="{B54747E8-5953-4313-AB0E-3E8AB1B5403D}" type="presParOf" srcId="{FC30FDD3-563E-4D5E-B3AA-4A4FAED8218B}" destId="{D437D95F-0A4A-4664-A98B-3AE3AF1DEF66}" srcOrd="3" destOrd="0" presId="urn:microsoft.com/office/officeart/2005/8/layout/hList7"/>
    <dgm:cxn modelId="{E55C3B95-399D-4EE8-8498-C43670975544}" type="presParOf" srcId="{BD4AF0B4-2724-4281-B869-1D91473071BD}" destId="{23130B02-EA17-45DE-BE2F-A927B97F2189}" srcOrd="1" destOrd="0" presId="urn:microsoft.com/office/officeart/2005/8/layout/hList7"/>
    <dgm:cxn modelId="{3C92DCD2-3AE1-46A4-932C-0E50299EA50B}" type="presParOf" srcId="{BD4AF0B4-2724-4281-B869-1D91473071BD}" destId="{725226F8-CC6F-4AD0-8C6E-C5040D9A6060}" srcOrd="2" destOrd="0" presId="urn:microsoft.com/office/officeart/2005/8/layout/hList7"/>
    <dgm:cxn modelId="{AAC803DD-D701-4701-9D0D-00F1D1536286}" type="presParOf" srcId="{725226F8-CC6F-4AD0-8C6E-C5040D9A6060}" destId="{A7D7ED3D-B89D-446E-9D53-5887580BBB16}" srcOrd="0" destOrd="0" presId="urn:microsoft.com/office/officeart/2005/8/layout/hList7"/>
    <dgm:cxn modelId="{9A18272B-6C91-46AB-A4FD-E5728B74121C}" type="presParOf" srcId="{725226F8-CC6F-4AD0-8C6E-C5040D9A6060}" destId="{C1737467-9ADC-4C97-8A98-693AF3C1C533}" srcOrd="1" destOrd="0" presId="urn:microsoft.com/office/officeart/2005/8/layout/hList7"/>
    <dgm:cxn modelId="{9213CC20-1806-4E59-BE5B-12C5E39144A8}" type="presParOf" srcId="{725226F8-CC6F-4AD0-8C6E-C5040D9A6060}" destId="{83BEDAE9-F536-464B-882B-89A810DD0FC4}" srcOrd="2" destOrd="0" presId="urn:microsoft.com/office/officeart/2005/8/layout/hList7"/>
    <dgm:cxn modelId="{BB913C71-E5E1-4F31-B2F3-2F3787F9C0DC}" type="presParOf" srcId="{725226F8-CC6F-4AD0-8C6E-C5040D9A6060}" destId="{8601A905-8247-4559-821C-BC9C416F3D5B}" srcOrd="3" destOrd="0" presId="urn:microsoft.com/office/officeart/2005/8/layout/hList7"/>
    <dgm:cxn modelId="{9B9166C1-E2D3-4454-8C12-C3890F322788}" type="presParOf" srcId="{BD4AF0B4-2724-4281-B869-1D91473071BD}" destId="{598E603C-AE3A-43F7-B744-B83931773FAF}" srcOrd="3" destOrd="0" presId="urn:microsoft.com/office/officeart/2005/8/layout/hList7"/>
    <dgm:cxn modelId="{96FCDDB6-79A4-42EB-AACC-AA91365E8B0B}" type="presParOf" srcId="{BD4AF0B4-2724-4281-B869-1D91473071BD}" destId="{86D1C5F2-8BEB-43E6-8393-569CFA7016D0}" srcOrd="4" destOrd="0" presId="urn:microsoft.com/office/officeart/2005/8/layout/hList7"/>
    <dgm:cxn modelId="{15989ADE-B8E7-4CC7-AFFD-16C5F959355F}" type="presParOf" srcId="{86D1C5F2-8BEB-43E6-8393-569CFA7016D0}" destId="{B5D3211E-0DEA-4AA4-B7F8-2AE0F9AD268F}" srcOrd="0" destOrd="0" presId="urn:microsoft.com/office/officeart/2005/8/layout/hList7"/>
    <dgm:cxn modelId="{0720E8F5-E950-49C8-B07C-8F2AEF576A3F}" type="presParOf" srcId="{86D1C5F2-8BEB-43E6-8393-569CFA7016D0}" destId="{3EC69BCF-4A70-4C8D-8DA5-FAB55B84E979}" srcOrd="1" destOrd="0" presId="urn:microsoft.com/office/officeart/2005/8/layout/hList7"/>
    <dgm:cxn modelId="{F345FCF2-F9E7-4919-A76C-E46B908E1B6A}" type="presParOf" srcId="{86D1C5F2-8BEB-43E6-8393-569CFA7016D0}" destId="{2A7502AE-830B-493F-992D-9B38780F8CA7}" srcOrd="2" destOrd="0" presId="urn:microsoft.com/office/officeart/2005/8/layout/hList7"/>
    <dgm:cxn modelId="{52E0438F-631D-4768-ACC8-D42CFBB38982}" type="presParOf" srcId="{86D1C5F2-8BEB-43E6-8393-569CFA7016D0}" destId="{5AB200BF-F039-49C0-9320-2BAF7026B820}" srcOrd="3" destOrd="0" presId="urn:microsoft.com/office/officeart/2005/8/layout/hList7"/>
    <dgm:cxn modelId="{C37E2B89-BC07-4837-B533-712693EEC56B}" type="presParOf" srcId="{BD4AF0B4-2724-4281-B869-1D91473071BD}" destId="{9B30BFC1-5E6C-4804-94AD-262A94D81736}" srcOrd="5" destOrd="0" presId="urn:microsoft.com/office/officeart/2005/8/layout/hList7"/>
    <dgm:cxn modelId="{28E67560-301F-43C2-9D59-C74577070070}" type="presParOf" srcId="{BD4AF0B4-2724-4281-B869-1D91473071BD}" destId="{0C0ABA95-68BE-4E4E-9501-047997418E3D}" srcOrd="6" destOrd="0" presId="urn:microsoft.com/office/officeart/2005/8/layout/hList7"/>
    <dgm:cxn modelId="{6B31CACC-07F1-44EE-8D6F-DE2E12628DB3}" type="presParOf" srcId="{0C0ABA95-68BE-4E4E-9501-047997418E3D}" destId="{4F168F63-E26A-44EC-873B-487F9BDC3408}" srcOrd="0" destOrd="0" presId="urn:microsoft.com/office/officeart/2005/8/layout/hList7"/>
    <dgm:cxn modelId="{1560C469-FB10-48ED-805F-B47086CA4AF3}" type="presParOf" srcId="{0C0ABA95-68BE-4E4E-9501-047997418E3D}" destId="{A2ED626E-8ACC-4945-B592-91E81334136A}" srcOrd="1" destOrd="0" presId="urn:microsoft.com/office/officeart/2005/8/layout/hList7"/>
    <dgm:cxn modelId="{93FB28EA-7B2A-40BB-8A86-77FC0BB9BC94}" type="presParOf" srcId="{0C0ABA95-68BE-4E4E-9501-047997418E3D}" destId="{1F241B30-B92E-4E89-82D7-C6DAD34BE42D}" srcOrd="2" destOrd="0" presId="urn:microsoft.com/office/officeart/2005/8/layout/hList7"/>
    <dgm:cxn modelId="{E171C494-3D71-457B-923B-6F0C1538004A}" type="presParOf" srcId="{0C0ABA95-68BE-4E4E-9501-047997418E3D}" destId="{1558E06D-C960-47B1-9B7A-D2CDA10F3849}" srcOrd="3" destOrd="0" presId="urn:microsoft.com/office/officeart/2005/8/layout/hList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8305A6-E9E0-46D0-8E11-FEF2B28FF5C5}" type="doc">
      <dgm:prSet loTypeId="urn:microsoft.com/office/officeart/2005/8/layout/hierarchy2" loCatId="hierarchy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262A075-8147-4969-A52D-C17C4DA910C5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baseline="0" dirty="0" smtClean="0"/>
            <a:t>Жилищно-коммунальное хозяйство</a:t>
          </a:r>
        </a:p>
      </dgm:t>
    </dgm:pt>
    <dgm:pt modelId="{AA5F2436-70E1-4BB4-A9E5-E00BD5A0C7C8}" type="parTrans" cxnId="{CAEE4C0A-38BB-4290-9F09-7146A11ECCE1}">
      <dgm:prSet/>
      <dgm:spPr/>
      <dgm:t>
        <a:bodyPr/>
        <a:lstStyle/>
        <a:p>
          <a:endParaRPr lang="ru-RU"/>
        </a:p>
      </dgm:t>
    </dgm:pt>
    <dgm:pt modelId="{A34CFE78-7DF4-45A4-8EAB-F8786CA4CB6A}" type="sibTrans" cxnId="{CAEE4C0A-38BB-4290-9F09-7146A11ECCE1}">
      <dgm:prSet/>
      <dgm:spPr/>
      <dgm:t>
        <a:bodyPr/>
        <a:lstStyle/>
        <a:p>
          <a:endParaRPr lang="ru-RU"/>
        </a:p>
      </dgm:t>
    </dgm:pt>
    <dgm:pt modelId="{7B87C6A4-EE2A-48FC-92B0-A0FD0699DC3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400" b="1" baseline="0" dirty="0" smtClean="0"/>
            <a:t>Мероприятия в области жилищного хозяйства</a:t>
          </a:r>
          <a:endParaRPr lang="ru-RU" sz="1400" b="1" baseline="0" dirty="0"/>
        </a:p>
      </dgm:t>
    </dgm:pt>
    <dgm:pt modelId="{B17B1B2B-17AF-4814-8940-715F9B86536C}" type="parTrans" cxnId="{D0D60385-5741-4943-80D3-275E40499084}">
      <dgm:prSet/>
      <dgm:spPr/>
      <dgm:t>
        <a:bodyPr/>
        <a:lstStyle/>
        <a:p>
          <a:endParaRPr lang="ru-RU" dirty="0"/>
        </a:p>
      </dgm:t>
    </dgm:pt>
    <dgm:pt modelId="{82F83436-856A-4864-866A-BF1969C265B4}" type="sibTrans" cxnId="{D0D60385-5741-4943-80D3-275E40499084}">
      <dgm:prSet/>
      <dgm:spPr/>
      <dgm:t>
        <a:bodyPr/>
        <a:lstStyle/>
        <a:p>
          <a:endParaRPr lang="ru-RU"/>
        </a:p>
      </dgm:t>
    </dgm:pt>
    <dgm:pt modelId="{70DBC641-D9A2-4089-8612-9F7372E1898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baseline="0" dirty="0" smtClean="0"/>
            <a:t>32,5%</a:t>
          </a:r>
          <a:endParaRPr lang="ru-RU" sz="1800" b="1" baseline="0" dirty="0"/>
        </a:p>
      </dgm:t>
    </dgm:pt>
    <dgm:pt modelId="{57228E46-7E7A-4E82-BDC2-E4EC41E9754A}" type="parTrans" cxnId="{C70057E8-AFCB-426A-8E10-7E78AD6ABE03}">
      <dgm:prSet/>
      <dgm:spPr/>
      <dgm:t>
        <a:bodyPr/>
        <a:lstStyle/>
        <a:p>
          <a:endParaRPr lang="ru-RU" dirty="0"/>
        </a:p>
      </dgm:t>
    </dgm:pt>
    <dgm:pt modelId="{68B37843-A27D-46D0-BEFB-72B40EF59222}" type="sibTrans" cxnId="{C70057E8-AFCB-426A-8E10-7E78AD6ABE03}">
      <dgm:prSet/>
      <dgm:spPr/>
      <dgm:t>
        <a:bodyPr/>
        <a:lstStyle/>
        <a:p>
          <a:endParaRPr lang="ru-RU"/>
        </a:p>
      </dgm:t>
    </dgm:pt>
    <dgm:pt modelId="{8D8B1F46-7358-44E8-B990-BDD2775D6E0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baseline="0" dirty="0" smtClean="0"/>
            <a:t>35,9 %</a:t>
          </a:r>
          <a:endParaRPr lang="ru-RU" sz="1800" b="1" baseline="0" dirty="0"/>
        </a:p>
      </dgm:t>
    </dgm:pt>
    <dgm:pt modelId="{DDAB9FF0-FBD2-4515-B18D-B86FB2EEC5D6}" type="parTrans" cxnId="{A8349D30-0C15-4558-BF5D-E54ACBB103B5}">
      <dgm:prSet/>
      <dgm:spPr/>
      <dgm:t>
        <a:bodyPr/>
        <a:lstStyle/>
        <a:p>
          <a:endParaRPr lang="ru-RU" dirty="0"/>
        </a:p>
      </dgm:t>
    </dgm:pt>
    <dgm:pt modelId="{0DEC4C39-5BB0-472B-8B20-0CF60F62CF82}" type="sibTrans" cxnId="{A8349D30-0C15-4558-BF5D-E54ACBB103B5}">
      <dgm:prSet/>
      <dgm:spPr/>
      <dgm:t>
        <a:bodyPr/>
        <a:lstStyle/>
        <a:p>
          <a:endParaRPr lang="ru-RU"/>
        </a:p>
      </dgm:t>
    </dgm:pt>
    <dgm:pt modelId="{F000406B-D3C3-4B3D-9C01-D21EA696CAA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baseline="0" dirty="0" smtClean="0"/>
            <a:t>31,6%</a:t>
          </a:r>
          <a:endParaRPr lang="ru-RU" sz="1800" b="1" baseline="0" dirty="0"/>
        </a:p>
      </dgm:t>
    </dgm:pt>
    <dgm:pt modelId="{009D7108-36B7-41FA-8F13-7FC987C803AC}" type="parTrans" cxnId="{22490F35-E5C7-4D4B-9BA8-74AEFA6C717F}">
      <dgm:prSet/>
      <dgm:spPr/>
      <dgm:t>
        <a:bodyPr/>
        <a:lstStyle/>
        <a:p>
          <a:endParaRPr lang="ru-RU" dirty="0"/>
        </a:p>
      </dgm:t>
    </dgm:pt>
    <dgm:pt modelId="{262E40A1-1B18-404D-84AA-B6A0CC1AC9FF}" type="sibTrans" cxnId="{22490F35-E5C7-4D4B-9BA8-74AEFA6C717F}">
      <dgm:prSet/>
      <dgm:spPr/>
      <dgm:t>
        <a:bodyPr/>
        <a:lstStyle/>
        <a:p>
          <a:endParaRPr lang="ru-RU"/>
        </a:p>
      </dgm:t>
    </dgm:pt>
    <dgm:pt modelId="{AE29DFA1-BF4B-4FD0-9CCB-DFEEC2D7E50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/>
            <a:t>Мероприятия в области коммуналь-</a:t>
          </a:r>
        </a:p>
        <a:p>
          <a:r>
            <a:rPr lang="ru-RU" sz="1400" b="1" baseline="0" dirty="0" err="1" smtClean="0"/>
            <a:t>ного</a:t>
          </a:r>
          <a:r>
            <a:rPr lang="ru-RU" sz="1400" b="1" baseline="0" dirty="0" smtClean="0"/>
            <a:t> хозяйства</a:t>
          </a:r>
          <a:endParaRPr lang="ru-RU" sz="1400" b="1" baseline="0" dirty="0"/>
        </a:p>
      </dgm:t>
    </dgm:pt>
    <dgm:pt modelId="{7A6E36A0-A6E1-4697-8D86-AB018A3C5679}" type="parTrans" cxnId="{DFA1E8DC-1C94-4750-9117-038728A9738E}">
      <dgm:prSet/>
      <dgm:spPr/>
      <dgm:t>
        <a:bodyPr/>
        <a:lstStyle/>
        <a:p>
          <a:endParaRPr lang="ru-RU" dirty="0"/>
        </a:p>
      </dgm:t>
    </dgm:pt>
    <dgm:pt modelId="{F414DEDE-3D46-41AD-9A8E-E1825E839C1A}" type="sibTrans" cxnId="{DFA1E8DC-1C94-4750-9117-038728A9738E}">
      <dgm:prSet/>
      <dgm:spPr/>
      <dgm:t>
        <a:bodyPr/>
        <a:lstStyle/>
        <a:p>
          <a:endParaRPr lang="ru-RU"/>
        </a:p>
      </dgm:t>
    </dgm:pt>
    <dgm:pt modelId="{8C29D6EA-0946-4F89-A4BF-2CB888FA3D0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chemeClr val="tx1"/>
              </a:solidFill>
            </a:rPr>
            <a:t>Благо-</a:t>
          </a:r>
        </a:p>
        <a:p>
          <a:r>
            <a:rPr lang="ru-RU" sz="1600" b="1" baseline="0" dirty="0" smtClean="0">
              <a:solidFill>
                <a:schemeClr val="tx1"/>
              </a:solidFill>
            </a:rPr>
            <a:t>устройство</a:t>
          </a:r>
          <a:endParaRPr lang="ru-RU" sz="1600" b="1" baseline="0" dirty="0">
            <a:solidFill>
              <a:schemeClr val="tx1"/>
            </a:solidFill>
          </a:endParaRPr>
        </a:p>
      </dgm:t>
    </dgm:pt>
    <dgm:pt modelId="{6BB75452-7382-4A31-AD57-4B0BB117B7B4}" type="parTrans" cxnId="{37663180-2E48-4DE4-B5D6-242E63440246}">
      <dgm:prSet/>
      <dgm:spPr/>
      <dgm:t>
        <a:bodyPr/>
        <a:lstStyle/>
        <a:p>
          <a:endParaRPr lang="ru-RU" dirty="0"/>
        </a:p>
      </dgm:t>
    </dgm:pt>
    <dgm:pt modelId="{30BDB7BE-6DBF-4731-AB27-D705D349A65A}" type="sibTrans" cxnId="{37663180-2E48-4DE4-B5D6-242E63440246}">
      <dgm:prSet/>
      <dgm:spPr/>
      <dgm:t>
        <a:bodyPr/>
        <a:lstStyle/>
        <a:p>
          <a:endParaRPr lang="ru-RU"/>
        </a:p>
      </dgm:t>
    </dgm:pt>
    <dgm:pt modelId="{DE5D780D-D9B1-46E2-999B-066578DDAF0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200" b="1" baseline="0" dirty="0" smtClean="0"/>
            <a:t>Капитальный ремонт муниципального жилищного фонда, переселение граждан из жилых помещений, признанными непригодными для проживания</a:t>
          </a:r>
          <a:endParaRPr lang="ru-RU" sz="1200" b="1" baseline="0" dirty="0"/>
        </a:p>
      </dgm:t>
    </dgm:pt>
    <dgm:pt modelId="{F475075A-5BA8-40A6-A752-BE89807BA7EB}" type="parTrans" cxnId="{1B139003-AF76-4AA2-9FAC-4471AC4B9999}">
      <dgm:prSet/>
      <dgm:spPr/>
      <dgm:t>
        <a:bodyPr/>
        <a:lstStyle/>
        <a:p>
          <a:endParaRPr lang="ru-RU" dirty="0"/>
        </a:p>
      </dgm:t>
    </dgm:pt>
    <dgm:pt modelId="{E238A409-2E15-4712-9AAE-E4D9C628DC04}" type="sibTrans" cxnId="{1B139003-AF76-4AA2-9FAC-4471AC4B9999}">
      <dgm:prSet/>
      <dgm:spPr/>
      <dgm:t>
        <a:bodyPr/>
        <a:lstStyle/>
        <a:p>
          <a:endParaRPr lang="ru-RU"/>
        </a:p>
      </dgm:t>
    </dgm:pt>
    <dgm:pt modelId="{AC41257C-D0D0-4E75-B531-E45C5BD1E8D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200" b="1" baseline="0" dirty="0" smtClean="0">
              <a:effectLst/>
            </a:rPr>
            <a:t>Уличное освещение, озеленение,</a:t>
          </a:r>
        </a:p>
        <a:p>
          <a:pPr algn="ctr"/>
          <a:r>
            <a:rPr lang="ru-RU" sz="1200" b="1" baseline="0" dirty="0" smtClean="0">
              <a:effectLst/>
            </a:rPr>
            <a:t>  организация и содержание мест захоронения, прочие мероприятия по благоустройству</a:t>
          </a:r>
          <a:endParaRPr lang="ru-RU" sz="1200" b="1" baseline="0" dirty="0">
            <a:effectLst/>
          </a:endParaRPr>
        </a:p>
      </dgm:t>
    </dgm:pt>
    <dgm:pt modelId="{F10AB5B9-5F12-4614-B3B5-8A127C85E8F5}" type="parTrans" cxnId="{95A1D62F-C7D4-4C09-993F-53D227709005}">
      <dgm:prSet/>
      <dgm:spPr/>
      <dgm:t>
        <a:bodyPr/>
        <a:lstStyle/>
        <a:p>
          <a:endParaRPr lang="ru-RU" dirty="0"/>
        </a:p>
      </dgm:t>
    </dgm:pt>
    <dgm:pt modelId="{D428A52C-A7D0-411A-AA86-3FC11A7A3E6B}" type="sibTrans" cxnId="{95A1D62F-C7D4-4C09-993F-53D227709005}">
      <dgm:prSet/>
      <dgm:spPr/>
      <dgm:t>
        <a:bodyPr/>
        <a:lstStyle/>
        <a:p>
          <a:endParaRPr lang="ru-RU"/>
        </a:p>
      </dgm:t>
    </dgm:pt>
    <dgm:pt modelId="{DBE8DEC6-9BE2-4804-AE83-ED625912BC3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200" b="1" baseline="0" dirty="0" smtClean="0"/>
            <a:t>развитие и модернизация объектов коммунальной инфраструктуры</a:t>
          </a:r>
          <a:endParaRPr lang="ru-RU" sz="1200" b="1" baseline="0" dirty="0"/>
        </a:p>
      </dgm:t>
    </dgm:pt>
    <dgm:pt modelId="{A235DC8F-A46B-49DB-BF7E-EC142CC75D73}" type="sibTrans" cxnId="{D9D8A6EE-E85A-4BD2-901C-2B20E818244A}">
      <dgm:prSet/>
      <dgm:spPr/>
      <dgm:t>
        <a:bodyPr/>
        <a:lstStyle/>
        <a:p>
          <a:endParaRPr lang="ru-RU"/>
        </a:p>
      </dgm:t>
    </dgm:pt>
    <dgm:pt modelId="{474CBAB0-C68F-4E44-A96E-C728D94C33A7}" type="parTrans" cxnId="{D9D8A6EE-E85A-4BD2-901C-2B20E818244A}">
      <dgm:prSet/>
      <dgm:spPr/>
      <dgm:t>
        <a:bodyPr/>
        <a:lstStyle/>
        <a:p>
          <a:endParaRPr lang="ru-RU" dirty="0"/>
        </a:p>
      </dgm:t>
    </dgm:pt>
    <dgm:pt modelId="{1CD54D98-8ECA-421D-A283-39B924ABEA6E}" type="pres">
      <dgm:prSet presAssocID="{FC8305A6-E9E0-46D0-8E11-FEF2B28FF5C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459F65-36F0-4823-B1D3-FAA7D5205EBF}" type="pres">
      <dgm:prSet presAssocID="{7262A075-8147-4969-A52D-C17C4DA910C5}" presName="root1" presStyleCnt="0"/>
      <dgm:spPr/>
      <dgm:t>
        <a:bodyPr/>
        <a:lstStyle/>
        <a:p>
          <a:endParaRPr lang="ru-RU"/>
        </a:p>
      </dgm:t>
    </dgm:pt>
    <dgm:pt modelId="{52C40EAC-63F0-4371-9FA7-FF09249D6820}" type="pres">
      <dgm:prSet presAssocID="{7262A075-8147-4969-A52D-C17C4DA910C5}" presName="LevelOneTextNode" presStyleLbl="node0" presStyleIdx="0" presStyleCnt="1" custScaleX="238185" custScaleY="415950" custLinFactNeighborX="-8832" custLinFactNeighborY="-307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64A521-8F2E-4A89-9F28-EFF84E3D560E}" type="pres">
      <dgm:prSet presAssocID="{7262A075-8147-4969-A52D-C17C4DA910C5}" presName="level2hierChild" presStyleCnt="0"/>
      <dgm:spPr/>
      <dgm:t>
        <a:bodyPr/>
        <a:lstStyle/>
        <a:p>
          <a:endParaRPr lang="ru-RU"/>
        </a:p>
      </dgm:t>
    </dgm:pt>
    <dgm:pt modelId="{EA835EB0-A506-4EDA-BE6F-B9F22BFB39CE}" type="pres">
      <dgm:prSet presAssocID="{B17B1B2B-17AF-4814-8940-715F9B86536C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242C7A1-FFFC-49CE-912C-CBCF2D30F7FA}" type="pres">
      <dgm:prSet presAssocID="{B17B1B2B-17AF-4814-8940-715F9B86536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97618C0-4D9C-427F-ACDF-C9D11C11A262}" type="pres">
      <dgm:prSet presAssocID="{7B87C6A4-EE2A-48FC-92B0-A0FD0699DC38}" presName="root2" presStyleCnt="0"/>
      <dgm:spPr/>
      <dgm:t>
        <a:bodyPr/>
        <a:lstStyle/>
        <a:p>
          <a:endParaRPr lang="ru-RU"/>
        </a:p>
      </dgm:t>
    </dgm:pt>
    <dgm:pt modelId="{F40AD1A1-F489-4E50-A299-A51846936AFE}" type="pres">
      <dgm:prSet presAssocID="{7B87C6A4-EE2A-48FC-92B0-A0FD0699DC38}" presName="LevelTwoTextNode" presStyleLbl="node2" presStyleIdx="0" presStyleCnt="3" custScaleX="204461" custScaleY="270347" custLinFactNeighborX="-12841" custLinFactNeighborY="-248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BB9684-6731-409D-AA25-B03EBB8F8383}" type="pres">
      <dgm:prSet presAssocID="{7B87C6A4-EE2A-48FC-92B0-A0FD0699DC38}" presName="level3hierChild" presStyleCnt="0"/>
      <dgm:spPr/>
      <dgm:t>
        <a:bodyPr/>
        <a:lstStyle/>
        <a:p>
          <a:endParaRPr lang="ru-RU"/>
        </a:p>
      </dgm:t>
    </dgm:pt>
    <dgm:pt modelId="{690ACF8C-54F3-4463-AAA9-470B11D18E67}" type="pres">
      <dgm:prSet presAssocID="{F475075A-5BA8-40A6-A752-BE89807BA7EB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9D6BF199-57B9-4FC1-A6BA-735B717B504F}" type="pres">
      <dgm:prSet presAssocID="{F475075A-5BA8-40A6-A752-BE89807BA7EB}" presName="connTx" presStyleLbl="parChTrans1D3" presStyleIdx="0" presStyleCnt="3"/>
      <dgm:spPr/>
      <dgm:t>
        <a:bodyPr/>
        <a:lstStyle/>
        <a:p>
          <a:endParaRPr lang="ru-RU"/>
        </a:p>
      </dgm:t>
    </dgm:pt>
    <dgm:pt modelId="{AD11E73F-67F0-4074-B286-0F3F06659106}" type="pres">
      <dgm:prSet presAssocID="{DE5D780D-D9B1-46E2-999B-066578DDAF03}" presName="root2" presStyleCnt="0"/>
      <dgm:spPr/>
      <dgm:t>
        <a:bodyPr/>
        <a:lstStyle/>
        <a:p>
          <a:endParaRPr lang="ru-RU"/>
        </a:p>
      </dgm:t>
    </dgm:pt>
    <dgm:pt modelId="{C5A6EC88-7345-4DF0-A22B-39BA831C4807}" type="pres">
      <dgm:prSet presAssocID="{DE5D780D-D9B1-46E2-999B-066578DDAF03}" presName="LevelTwoTextNode" presStyleLbl="node3" presStyleIdx="0" presStyleCnt="3" custScaleX="353056" custScaleY="316950" custLinFactNeighborX="-17498" custLinFactNeighborY="38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66E7D2-45F9-4309-A2A6-3B84DFA67EEF}" type="pres">
      <dgm:prSet presAssocID="{DE5D780D-D9B1-46E2-999B-066578DDAF03}" presName="level3hierChild" presStyleCnt="0"/>
      <dgm:spPr/>
      <dgm:t>
        <a:bodyPr/>
        <a:lstStyle/>
        <a:p>
          <a:endParaRPr lang="ru-RU"/>
        </a:p>
      </dgm:t>
    </dgm:pt>
    <dgm:pt modelId="{11D6C503-A773-41CE-9265-B7AD6EF2FE9A}" type="pres">
      <dgm:prSet presAssocID="{57228E46-7E7A-4E82-BDC2-E4EC41E9754A}" presName="conn2-1" presStyleLbl="parChTrans1D4" presStyleIdx="0" presStyleCnt="3"/>
      <dgm:spPr/>
      <dgm:t>
        <a:bodyPr/>
        <a:lstStyle/>
        <a:p>
          <a:endParaRPr lang="ru-RU"/>
        </a:p>
      </dgm:t>
    </dgm:pt>
    <dgm:pt modelId="{2B5105F3-4259-4A92-8EBE-C5105A8112E6}" type="pres">
      <dgm:prSet presAssocID="{57228E46-7E7A-4E82-BDC2-E4EC41E9754A}" presName="connTx" presStyleLbl="parChTrans1D4" presStyleIdx="0" presStyleCnt="3"/>
      <dgm:spPr/>
      <dgm:t>
        <a:bodyPr/>
        <a:lstStyle/>
        <a:p>
          <a:endParaRPr lang="ru-RU"/>
        </a:p>
      </dgm:t>
    </dgm:pt>
    <dgm:pt modelId="{17EC2854-DDE2-491E-9A4F-8D3B28A41844}" type="pres">
      <dgm:prSet presAssocID="{70DBC641-D9A2-4089-8612-9F7372E18988}" presName="root2" presStyleCnt="0"/>
      <dgm:spPr/>
      <dgm:t>
        <a:bodyPr/>
        <a:lstStyle/>
        <a:p>
          <a:endParaRPr lang="ru-RU"/>
        </a:p>
      </dgm:t>
    </dgm:pt>
    <dgm:pt modelId="{4B90DE09-38DC-40F0-AD51-61AC5BDCF4F3}" type="pres">
      <dgm:prSet presAssocID="{70DBC641-D9A2-4089-8612-9F7372E18988}" presName="LevelTwoTextNode" presStyleLbl="node4" presStyleIdx="0" presStyleCnt="3" custScaleX="133318" custScaleY="188629" custLinFactNeighborX="-6870" custLinFactNeighborY="240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32E613-B02F-483C-8BCB-9D4294F6DB31}" type="pres">
      <dgm:prSet presAssocID="{70DBC641-D9A2-4089-8612-9F7372E18988}" presName="level3hierChild" presStyleCnt="0"/>
      <dgm:spPr/>
      <dgm:t>
        <a:bodyPr/>
        <a:lstStyle/>
        <a:p>
          <a:endParaRPr lang="ru-RU"/>
        </a:p>
      </dgm:t>
    </dgm:pt>
    <dgm:pt modelId="{430DD5D9-71FB-4401-B270-860DA67841B4}" type="pres">
      <dgm:prSet presAssocID="{7A6E36A0-A6E1-4697-8D86-AB018A3C567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7FF906B6-7922-4FAD-9834-6E33DFFB03FE}" type="pres">
      <dgm:prSet presAssocID="{7A6E36A0-A6E1-4697-8D86-AB018A3C567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FCF1FD8-5506-4C66-9739-7430A352B0AA}" type="pres">
      <dgm:prSet presAssocID="{AE29DFA1-BF4B-4FD0-9CCB-DFEEC2D7E506}" presName="root2" presStyleCnt="0"/>
      <dgm:spPr/>
      <dgm:t>
        <a:bodyPr/>
        <a:lstStyle/>
        <a:p>
          <a:endParaRPr lang="ru-RU"/>
        </a:p>
      </dgm:t>
    </dgm:pt>
    <dgm:pt modelId="{7C33711E-0FF2-4062-97DA-D14C77E859DF}" type="pres">
      <dgm:prSet presAssocID="{AE29DFA1-BF4B-4FD0-9CCB-DFEEC2D7E506}" presName="LevelTwoTextNode" presStyleLbl="node2" presStyleIdx="1" presStyleCnt="3" custScaleX="197764" custScaleY="376101" custLinFactNeighborX="-4062" custLinFactNeighborY="296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494434-90D2-48C9-A702-A3B0F9877CA6}" type="pres">
      <dgm:prSet presAssocID="{AE29DFA1-BF4B-4FD0-9CCB-DFEEC2D7E506}" presName="level3hierChild" presStyleCnt="0"/>
      <dgm:spPr/>
      <dgm:t>
        <a:bodyPr/>
        <a:lstStyle/>
        <a:p>
          <a:endParaRPr lang="ru-RU"/>
        </a:p>
      </dgm:t>
    </dgm:pt>
    <dgm:pt modelId="{F9237026-1C5B-454F-B760-B3D16C07437C}" type="pres">
      <dgm:prSet presAssocID="{474CBAB0-C68F-4E44-A96E-C728D94C33A7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02CFB805-7CFC-4F26-AC45-B1028551BABC}" type="pres">
      <dgm:prSet presAssocID="{474CBAB0-C68F-4E44-A96E-C728D94C33A7}" presName="connTx" presStyleLbl="parChTrans1D3" presStyleIdx="1" presStyleCnt="3"/>
      <dgm:spPr/>
      <dgm:t>
        <a:bodyPr/>
        <a:lstStyle/>
        <a:p>
          <a:endParaRPr lang="ru-RU"/>
        </a:p>
      </dgm:t>
    </dgm:pt>
    <dgm:pt modelId="{BEDE6414-C98C-4C75-BF60-7988FE9465CF}" type="pres">
      <dgm:prSet presAssocID="{DBE8DEC6-9BE2-4804-AE83-ED625912BC32}" presName="root2" presStyleCnt="0"/>
      <dgm:spPr/>
      <dgm:t>
        <a:bodyPr/>
        <a:lstStyle/>
        <a:p>
          <a:endParaRPr lang="ru-RU"/>
        </a:p>
      </dgm:t>
    </dgm:pt>
    <dgm:pt modelId="{9C63D50C-7CE5-4475-ACB5-212DA70571C8}" type="pres">
      <dgm:prSet presAssocID="{DBE8DEC6-9BE2-4804-AE83-ED625912BC32}" presName="LevelTwoTextNode" presStyleLbl="node3" presStyleIdx="1" presStyleCnt="3" custScaleX="352876" custScaleY="385490" custLinFactNeighborX="-10988" custLinFactNeighborY="240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5AD8CC-CB26-4A69-A5E4-B674A4B2B590}" type="pres">
      <dgm:prSet presAssocID="{DBE8DEC6-9BE2-4804-AE83-ED625912BC32}" presName="level3hierChild" presStyleCnt="0"/>
      <dgm:spPr/>
      <dgm:t>
        <a:bodyPr/>
        <a:lstStyle/>
        <a:p>
          <a:endParaRPr lang="ru-RU"/>
        </a:p>
      </dgm:t>
    </dgm:pt>
    <dgm:pt modelId="{9125805D-7D62-43CC-A1B6-71E7B3C94329}" type="pres">
      <dgm:prSet presAssocID="{DDAB9FF0-FBD2-4515-B18D-B86FB2EEC5D6}" presName="conn2-1" presStyleLbl="parChTrans1D4" presStyleIdx="1" presStyleCnt="3"/>
      <dgm:spPr/>
      <dgm:t>
        <a:bodyPr/>
        <a:lstStyle/>
        <a:p>
          <a:endParaRPr lang="ru-RU"/>
        </a:p>
      </dgm:t>
    </dgm:pt>
    <dgm:pt modelId="{940A3720-8815-4533-B17B-EC4915EAF48A}" type="pres">
      <dgm:prSet presAssocID="{DDAB9FF0-FBD2-4515-B18D-B86FB2EEC5D6}" presName="connTx" presStyleLbl="parChTrans1D4" presStyleIdx="1" presStyleCnt="3"/>
      <dgm:spPr/>
      <dgm:t>
        <a:bodyPr/>
        <a:lstStyle/>
        <a:p>
          <a:endParaRPr lang="ru-RU"/>
        </a:p>
      </dgm:t>
    </dgm:pt>
    <dgm:pt modelId="{C2181F8C-DFB5-4469-9B4A-ACA809C72F99}" type="pres">
      <dgm:prSet presAssocID="{8D8B1F46-7358-44E8-B990-BDD2775D6E0D}" presName="root2" presStyleCnt="0"/>
      <dgm:spPr/>
      <dgm:t>
        <a:bodyPr/>
        <a:lstStyle/>
        <a:p>
          <a:endParaRPr lang="ru-RU"/>
        </a:p>
      </dgm:t>
    </dgm:pt>
    <dgm:pt modelId="{6E97A89B-26C1-43EF-A096-B59AD90D1692}" type="pres">
      <dgm:prSet presAssocID="{8D8B1F46-7358-44E8-B990-BDD2775D6E0D}" presName="LevelTwoTextNode" presStyleLbl="node4" presStyleIdx="1" presStyleCnt="3" custScaleX="128668" custScaleY="204267" custLinFactNeighborX="-8900" custLinFactNeighborY="298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086742-A930-4C1D-9C82-A09842241B61}" type="pres">
      <dgm:prSet presAssocID="{8D8B1F46-7358-44E8-B990-BDD2775D6E0D}" presName="level3hierChild" presStyleCnt="0"/>
      <dgm:spPr/>
      <dgm:t>
        <a:bodyPr/>
        <a:lstStyle/>
        <a:p>
          <a:endParaRPr lang="ru-RU"/>
        </a:p>
      </dgm:t>
    </dgm:pt>
    <dgm:pt modelId="{316B1270-9238-4F24-AD14-F70AD19D1C2D}" type="pres">
      <dgm:prSet presAssocID="{6BB75452-7382-4A31-AD57-4B0BB117B7B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5D0A96F5-CD1A-43F1-AD7C-A9452BC8670F}" type="pres">
      <dgm:prSet presAssocID="{6BB75452-7382-4A31-AD57-4B0BB117B7B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89BB548-8081-43EB-BA4E-F4B4D826DA1C}" type="pres">
      <dgm:prSet presAssocID="{8C29D6EA-0946-4F89-A4BF-2CB888FA3D08}" presName="root2" presStyleCnt="0"/>
      <dgm:spPr/>
      <dgm:t>
        <a:bodyPr/>
        <a:lstStyle/>
        <a:p>
          <a:endParaRPr lang="ru-RU"/>
        </a:p>
      </dgm:t>
    </dgm:pt>
    <dgm:pt modelId="{8009D94C-D168-4D85-9658-427C2FD9F553}" type="pres">
      <dgm:prSet presAssocID="{8C29D6EA-0946-4F89-A4BF-2CB888FA3D08}" presName="LevelTwoTextNode" presStyleLbl="node2" presStyleIdx="2" presStyleCnt="3" custScaleX="177644" custScaleY="315733" custLinFactNeighborX="-1705" custLinFactNeighborY="392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331241-CA3D-48D7-991F-5520B69C25AA}" type="pres">
      <dgm:prSet presAssocID="{8C29D6EA-0946-4F89-A4BF-2CB888FA3D08}" presName="level3hierChild" presStyleCnt="0"/>
      <dgm:spPr/>
      <dgm:t>
        <a:bodyPr/>
        <a:lstStyle/>
        <a:p>
          <a:endParaRPr lang="ru-RU"/>
        </a:p>
      </dgm:t>
    </dgm:pt>
    <dgm:pt modelId="{FE8AF6EA-A5EA-40ED-AB3D-2019E53C0E35}" type="pres">
      <dgm:prSet presAssocID="{F10AB5B9-5F12-4614-B3B5-8A127C85E8F5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8D8501CB-E4F4-405F-B314-7A80E23468AD}" type="pres">
      <dgm:prSet presAssocID="{F10AB5B9-5F12-4614-B3B5-8A127C85E8F5}" presName="connTx" presStyleLbl="parChTrans1D3" presStyleIdx="2" presStyleCnt="3"/>
      <dgm:spPr/>
      <dgm:t>
        <a:bodyPr/>
        <a:lstStyle/>
        <a:p>
          <a:endParaRPr lang="ru-RU"/>
        </a:p>
      </dgm:t>
    </dgm:pt>
    <dgm:pt modelId="{C69D1E55-E560-42CA-B28D-7C52A8F69331}" type="pres">
      <dgm:prSet presAssocID="{AC41257C-D0D0-4E75-B531-E45C5BD1E8D1}" presName="root2" presStyleCnt="0"/>
      <dgm:spPr/>
      <dgm:t>
        <a:bodyPr/>
        <a:lstStyle/>
        <a:p>
          <a:endParaRPr lang="ru-RU"/>
        </a:p>
      </dgm:t>
    </dgm:pt>
    <dgm:pt modelId="{89E33053-6ED9-4C88-9C74-5EB8C6B9F5E6}" type="pres">
      <dgm:prSet presAssocID="{AC41257C-D0D0-4E75-B531-E45C5BD1E8D1}" presName="LevelTwoTextNode" presStyleLbl="node3" presStyleIdx="2" presStyleCnt="3" custScaleX="350905" custScaleY="311390" custLinFactNeighborX="-9998" custLinFactNeighborY="350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B14DC0-5C20-45EB-8A78-69A084BA9049}" type="pres">
      <dgm:prSet presAssocID="{AC41257C-D0D0-4E75-B531-E45C5BD1E8D1}" presName="level3hierChild" presStyleCnt="0"/>
      <dgm:spPr/>
      <dgm:t>
        <a:bodyPr/>
        <a:lstStyle/>
        <a:p>
          <a:endParaRPr lang="ru-RU"/>
        </a:p>
      </dgm:t>
    </dgm:pt>
    <dgm:pt modelId="{0ED6616F-161F-4DF9-8052-B03F019975C9}" type="pres">
      <dgm:prSet presAssocID="{009D7108-36B7-41FA-8F13-7FC987C803AC}" presName="conn2-1" presStyleLbl="parChTrans1D4" presStyleIdx="2" presStyleCnt="3"/>
      <dgm:spPr/>
      <dgm:t>
        <a:bodyPr/>
        <a:lstStyle/>
        <a:p>
          <a:endParaRPr lang="ru-RU"/>
        </a:p>
      </dgm:t>
    </dgm:pt>
    <dgm:pt modelId="{1B15636E-293B-4C8C-A6AE-4909CCD5CB6A}" type="pres">
      <dgm:prSet presAssocID="{009D7108-36B7-41FA-8F13-7FC987C803AC}" presName="connTx" presStyleLbl="parChTrans1D4" presStyleIdx="2" presStyleCnt="3"/>
      <dgm:spPr/>
      <dgm:t>
        <a:bodyPr/>
        <a:lstStyle/>
        <a:p>
          <a:endParaRPr lang="ru-RU"/>
        </a:p>
      </dgm:t>
    </dgm:pt>
    <dgm:pt modelId="{2352E8AD-2BFC-4128-97D5-C6ABB936EDFB}" type="pres">
      <dgm:prSet presAssocID="{F000406B-D3C3-4B3D-9C01-D21EA696CAA6}" presName="root2" presStyleCnt="0"/>
      <dgm:spPr/>
      <dgm:t>
        <a:bodyPr/>
        <a:lstStyle/>
        <a:p>
          <a:endParaRPr lang="ru-RU"/>
        </a:p>
      </dgm:t>
    </dgm:pt>
    <dgm:pt modelId="{91B42714-183A-4E49-BD79-629BB426B973}" type="pres">
      <dgm:prSet presAssocID="{F000406B-D3C3-4B3D-9C01-D21EA696CAA6}" presName="LevelTwoTextNode" presStyleLbl="node4" presStyleIdx="2" presStyleCnt="3" custScaleX="127767" custScaleY="202224" custLinFactNeighborX="-20624" custLinFactNeighborY="243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C925A5-486B-4ECA-A613-9804190161F9}" type="pres">
      <dgm:prSet presAssocID="{F000406B-D3C3-4B3D-9C01-D21EA696CAA6}" presName="level3hierChild" presStyleCnt="0"/>
      <dgm:spPr/>
      <dgm:t>
        <a:bodyPr/>
        <a:lstStyle/>
        <a:p>
          <a:endParaRPr lang="ru-RU"/>
        </a:p>
      </dgm:t>
    </dgm:pt>
  </dgm:ptLst>
  <dgm:cxnLst>
    <dgm:cxn modelId="{8235763D-B443-43FA-AAAB-B5F779C3C156}" type="presOf" srcId="{57228E46-7E7A-4E82-BDC2-E4EC41E9754A}" destId="{2B5105F3-4259-4A92-8EBE-C5105A8112E6}" srcOrd="1" destOrd="0" presId="urn:microsoft.com/office/officeart/2005/8/layout/hierarchy2"/>
    <dgm:cxn modelId="{0C1138A8-4C54-4CFF-BE56-2877D252565C}" type="presOf" srcId="{7A6E36A0-A6E1-4697-8D86-AB018A3C5679}" destId="{430DD5D9-71FB-4401-B270-860DA67841B4}" srcOrd="0" destOrd="0" presId="urn:microsoft.com/office/officeart/2005/8/layout/hierarchy2"/>
    <dgm:cxn modelId="{041BC334-A2CB-45F7-BD05-FF81C1AAC77F}" type="presOf" srcId="{70DBC641-D9A2-4089-8612-9F7372E18988}" destId="{4B90DE09-38DC-40F0-AD51-61AC5BDCF4F3}" srcOrd="0" destOrd="0" presId="urn:microsoft.com/office/officeart/2005/8/layout/hierarchy2"/>
    <dgm:cxn modelId="{D9D8A6EE-E85A-4BD2-901C-2B20E818244A}" srcId="{AE29DFA1-BF4B-4FD0-9CCB-DFEEC2D7E506}" destId="{DBE8DEC6-9BE2-4804-AE83-ED625912BC32}" srcOrd="0" destOrd="0" parTransId="{474CBAB0-C68F-4E44-A96E-C728D94C33A7}" sibTransId="{A235DC8F-A46B-49DB-BF7E-EC142CC75D73}"/>
    <dgm:cxn modelId="{6FBD5BE1-C0F4-49A0-A70C-2E6DEBFBCBD1}" type="presOf" srcId="{B17B1B2B-17AF-4814-8940-715F9B86536C}" destId="{EA835EB0-A506-4EDA-BE6F-B9F22BFB39CE}" srcOrd="0" destOrd="0" presId="urn:microsoft.com/office/officeart/2005/8/layout/hierarchy2"/>
    <dgm:cxn modelId="{BFF91FAC-90D1-4F7F-B2FD-22AEC1A52CE1}" type="presOf" srcId="{57228E46-7E7A-4E82-BDC2-E4EC41E9754A}" destId="{11D6C503-A773-41CE-9265-B7AD6EF2FE9A}" srcOrd="0" destOrd="0" presId="urn:microsoft.com/office/officeart/2005/8/layout/hierarchy2"/>
    <dgm:cxn modelId="{37663180-2E48-4DE4-B5D6-242E63440246}" srcId="{7262A075-8147-4969-A52D-C17C4DA910C5}" destId="{8C29D6EA-0946-4F89-A4BF-2CB888FA3D08}" srcOrd="2" destOrd="0" parTransId="{6BB75452-7382-4A31-AD57-4B0BB117B7B4}" sibTransId="{30BDB7BE-6DBF-4731-AB27-D705D349A65A}"/>
    <dgm:cxn modelId="{F28463EC-2523-4ED3-89ED-42BE98CE1472}" type="presOf" srcId="{8D8B1F46-7358-44E8-B990-BDD2775D6E0D}" destId="{6E97A89B-26C1-43EF-A096-B59AD90D1692}" srcOrd="0" destOrd="0" presId="urn:microsoft.com/office/officeart/2005/8/layout/hierarchy2"/>
    <dgm:cxn modelId="{8133B4EC-FD9A-42AB-9CE5-6AB25584ED19}" type="presOf" srcId="{009D7108-36B7-41FA-8F13-7FC987C803AC}" destId="{1B15636E-293B-4C8C-A6AE-4909CCD5CB6A}" srcOrd="1" destOrd="0" presId="urn:microsoft.com/office/officeart/2005/8/layout/hierarchy2"/>
    <dgm:cxn modelId="{CAEE4C0A-38BB-4290-9F09-7146A11ECCE1}" srcId="{FC8305A6-E9E0-46D0-8E11-FEF2B28FF5C5}" destId="{7262A075-8147-4969-A52D-C17C4DA910C5}" srcOrd="0" destOrd="0" parTransId="{AA5F2436-70E1-4BB4-A9E5-E00BD5A0C7C8}" sibTransId="{A34CFE78-7DF4-45A4-8EAB-F8786CA4CB6A}"/>
    <dgm:cxn modelId="{CFA64B0F-6236-4FE0-8958-9C4E6CD10AFF}" type="presOf" srcId="{AC41257C-D0D0-4E75-B531-E45C5BD1E8D1}" destId="{89E33053-6ED9-4C88-9C74-5EB8C6B9F5E6}" srcOrd="0" destOrd="0" presId="urn:microsoft.com/office/officeart/2005/8/layout/hierarchy2"/>
    <dgm:cxn modelId="{19B31EBA-BAB8-46CB-8FC6-EDEE810B6C11}" type="presOf" srcId="{7A6E36A0-A6E1-4697-8D86-AB018A3C5679}" destId="{7FF906B6-7922-4FAD-9834-6E33DFFB03FE}" srcOrd="1" destOrd="0" presId="urn:microsoft.com/office/officeart/2005/8/layout/hierarchy2"/>
    <dgm:cxn modelId="{89D058B4-B441-4A23-934F-4B489F505006}" type="presOf" srcId="{B17B1B2B-17AF-4814-8940-715F9B86536C}" destId="{3242C7A1-FFFC-49CE-912C-CBCF2D30F7FA}" srcOrd="1" destOrd="0" presId="urn:microsoft.com/office/officeart/2005/8/layout/hierarchy2"/>
    <dgm:cxn modelId="{DFA1E8DC-1C94-4750-9117-038728A9738E}" srcId="{7262A075-8147-4969-A52D-C17C4DA910C5}" destId="{AE29DFA1-BF4B-4FD0-9CCB-DFEEC2D7E506}" srcOrd="1" destOrd="0" parTransId="{7A6E36A0-A6E1-4697-8D86-AB018A3C5679}" sibTransId="{F414DEDE-3D46-41AD-9A8E-E1825E839C1A}"/>
    <dgm:cxn modelId="{1368BEB5-B022-44BD-9767-0CFBF30C4DD3}" type="presOf" srcId="{6BB75452-7382-4A31-AD57-4B0BB117B7B4}" destId="{5D0A96F5-CD1A-43F1-AD7C-A9452BC8670F}" srcOrd="1" destOrd="0" presId="urn:microsoft.com/office/officeart/2005/8/layout/hierarchy2"/>
    <dgm:cxn modelId="{BFEC3A01-171A-45D7-8340-EEB5843B59F6}" type="presOf" srcId="{DBE8DEC6-9BE2-4804-AE83-ED625912BC32}" destId="{9C63D50C-7CE5-4475-ACB5-212DA70571C8}" srcOrd="0" destOrd="0" presId="urn:microsoft.com/office/officeart/2005/8/layout/hierarchy2"/>
    <dgm:cxn modelId="{3633EEB8-16FA-49FA-9DB8-CB141F62D723}" type="presOf" srcId="{8C29D6EA-0946-4F89-A4BF-2CB888FA3D08}" destId="{8009D94C-D168-4D85-9658-427C2FD9F553}" srcOrd="0" destOrd="0" presId="urn:microsoft.com/office/officeart/2005/8/layout/hierarchy2"/>
    <dgm:cxn modelId="{172BCDA7-57DD-4D9A-AF07-3F5C85A7A566}" type="presOf" srcId="{F475075A-5BA8-40A6-A752-BE89807BA7EB}" destId="{9D6BF199-57B9-4FC1-A6BA-735B717B504F}" srcOrd="1" destOrd="0" presId="urn:microsoft.com/office/officeart/2005/8/layout/hierarchy2"/>
    <dgm:cxn modelId="{24CD3329-5FE0-4201-BCC1-68D10C6E3E04}" type="presOf" srcId="{DDAB9FF0-FBD2-4515-B18D-B86FB2EEC5D6}" destId="{940A3720-8815-4533-B17B-EC4915EAF48A}" srcOrd="1" destOrd="0" presId="urn:microsoft.com/office/officeart/2005/8/layout/hierarchy2"/>
    <dgm:cxn modelId="{D259C069-0C4B-40C2-9800-97862979D2C7}" type="presOf" srcId="{F000406B-D3C3-4B3D-9C01-D21EA696CAA6}" destId="{91B42714-183A-4E49-BD79-629BB426B973}" srcOrd="0" destOrd="0" presId="urn:microsoft.com/office/officeart/2005/8/layout/hierarchy2"/>
    <dgm:cxn modelId="{16AE35FB-9F57-4D89-80D3-26C5B9552144}" type="presOf" srcId="{DE5D780D-D9B1-46E2-999B-066578DDAF03}" destId="{C5A6EC88-7345-4DF0-A22B-39BA831C4807}" srcOrd="0" destOrd="0" presId="urn:microsoft.com/office/officeart/2005/8/layout/hierarchy2"/>
    <dgm:cxn modelId="{22490F35-E5C7-4D4B-9BA8-74AEFA6C717F}" srcId="{AC41257C-D0D0-4E75-B531-E45C5BD1E8D1}" destId="{F000406B-D3C3-4B3D-9C01-D21EA696CAA6}" srcOrd="0" destOrd="0" parTransId="{009D7108-36B7-41FA-8F13-7FC987C803AC}" sibTransId="{262E40A1-1B18-404D-84AA-B6A0CC1AC9FF}"/>
    <dgm:cxn modelId="{D0D60385-5741-4943-80D3-275E40499084}" srcId="{7262A075-8147-4969-A52D-C17C4DA910C5}" destId="{7B87C6A4-EE2A-48FC-92B0-A0FD0699DC38}" srcOrd="0" destOrd="0" parTransId="{B17B1B2B-17AF-4814-8940-715F9B86536C}" sibTransId="{82F83436-856A-4864-866A-BF1969C265B4}"/>
    <dgm:cxn modelId="{6C2D6867-26C0-41CC-9944-61D500E002FF}" type="presOf" srcId="{474CBAB0-C68F-4E44-A96E-C728D94C33A7}" destId="{02CFB805-7CFC-4F26-AC45-B1028551BABC}" srcOrd="1" destOrd="0" presId="urn:microsoft.com/office/officeart/2005/8/layout/hierarchy2"/>
    <dgm:cxn modelId="{33E196B6-B0C0-4EB6-AC86-C0DFF35CE984}" type="presOf" srcId="{6BB75452-7382-4A31-AD57-4B0BB117B7B4}" destId="{316B1270-9238-4F24-AD14-F70AD19D1C2D}" srcOrd="0" destOrd="0" presId="urn:microsoft.com/office/officeart/2005/8/layout/hierarchy2"/>
    <dgm:cxn modelId="{1B139003-AF76-4AA2-9FAC-4471AC4B9999}" srcId="{7B87C6A4-EE2A-48FC-92B0-A0FD0699DC38}" destId="{DE5D780D-D9B1-46E2-999B-066578DDAF03}" srcOrd="0" destOrd="0" parTransId="{F475075A-5BA8-40A6-A752-BE89807BA7EB}" sibTransId="{E238A409-2E15-4712-9AAE-E4D9C628DC04}"/>
    <dgm:cxn modelId="{4DDB1956-9360-4801-BDE1-42897F4510FC}" type="presOf" srcId="{FC8305A6-E9E0-46D0-8E11-FEF2B28FF5C5}" destId="{1CD54D98-8ECA-421D-A283-39B924ABEA6E}" srcOrd="0" destOrd="0" presId="urn:microsoft.com/office/officeart/2005/8/layout/hierarchy2"/>
    <dgm:cxn modelId="{FFB38CE6-1D57-4D6A-BB13-C92333B96E90}" type="presOf" srcId="{AE29DFA1-BF4B-4FD0-9CCB-DFEEC2D7E506}" destId="{7C33711E-0FF2-4062-97DA-D14C77E859DF}" srcOrd="0" destOrd="0" presId="urn:microsoft.com/office/officeart/2005/8/layout/hierarchy2"/>
    <dgm:cxn modelId="{A8349D30-0C15-4558-BF5D-E54ACBB103B5}" srcId="{DBE8DEC6-9BE2-4804-AE83-ED625912BC32}" destId="{8D8B1F46-7358-44E8-B990-BDD2775D6E0D}" srcOrd="0" destOrd="0" parTransId="{DDAB9FF0-FBD2-4515-B18D-B86FB2EEC5D6}" sibTransId="{0DEC4C39-5BB0-472B-8B20-0CF60F62CF82}"/>
    <dgm:cxn modelId="{4A802E42-E986-4290-B78A-8668C7FC03EF}" type="presOf" srcId="{F10AB5B9-5F12-4614-B3B5-8A127C85E8F5}" destId="{8D8501CB-E4F4-405F-B314-7A80E23468AD}" srcOrd="1" destOrd="0" presId="urn:microsoft.com/office/officeart/2005/8/layout/hierarchy2"/>
    <dgm:cxn modelId="{E69818DE-82C6-41EF-A7A8-43C1A72C8410}" type="presOf" srcId="{F475075A-5BA8-40A6-A752-BE89807BA7EB}" destId="{690ACF8C-54F3-4463-AAA9-470B11D18E67}" srcOrd="0" destOrd="0" presId="urn:microsoft.com/office/officeart/2005/8/layout/hierarchy2"/>
    <dgm:cxn modelId="{03C8CD6A-F112-43BB-A657-B4B47F857765}" type="presOf" srcId="{F10AB5B9-5F12-4614-B3B5-8A127C85E8F5}" destId="{FE8AF6EA-A5EA-40ED-AB3D-2019E53C0E35}" srcOrd="0" destOrd="0" presId="urn:microsoft.com/office/officeart/2005/8/layout/hierarchy2"/>
    <dgm:cxn modelId="{3C603EF5-B576-409F-83AF-AEB6FF3164B0}" type="presOf" srcId="{7262A075-8147-4969-A52D-C17C4DA910C5}" destId="{52C40EAC-63F0-4371-9FA7-FF09249D6820}" srcOrd="0" destOrd="0" presId="urn:microsoft.com/office/officeart/2005/8/layout/hierarchy2"/>
    <dgm:cxn modelId="{51A6C283-FED0-467F-804E-0686ED060A09}" type="presOf" srcId="{009D7108-36B7-41FA-8F13-7FC987C803AC}" destId="{0ED6616F-161F-4DF9-8052-B03F019975C9}" srcOrd="0" destOrd="0" presId="urn:microsoft.com/office/officeart/2005/8/layout/hierarchy2"/>
    <dgm:cxn modelId="{02D4551E-4E50-4DDB-B674-6D1A9C68D896}" type="presOf" srcId="{DDAB9FF0-FBD2-4515-B18D-B86FB2EEC5D6}" destId="{9125805D-7D62-43CC-A1B6-71E7B3C94329}" srcOrd="0" destOrd="0" presId="urn:microsoft.com/office/officeart/2005/8/layout/hierarchy2"/>
    <dgm:cxn modelId="{C70057E8-AFCB-426A-8E10-7E78AD6ABE03}" srcId="{DE5D780D-D9B1-46E2-999B-066578DDAF03}" destId="{70DBC641-D9A2-4089-8612-9F7372E18988}" srcOrd="0" destOrd="0" parTransId="{57228E46-7E7A-4E82-BDC2-E4EC41E9754A}" sibTransId="{68B37843-A27D-46D0-BEFB-72B40EF59222}"/>
    <dgm:cxn modelId="{C20D5D82-1E2A-441A-BA09-C5F2F6D793A3}" type="presOf" srcId="{7B87C6A4-EE2A-48FC-92B0-A0FD0699DC38}" destId="{F40AD1A1-F489-4E50-A299-A51846936AFE}" srcOrd="0" destOrd="0" presId="urn:microsoft.com/office/officeart/2005/8/layout/hierarchy2"/>
    <dgm:cxn modelId="{0B79B030-4BC2-4DCC-A00D-60CCA2300C98}" type="presOf" srcId="{474CBAB0-C68F-4E44-A96E-C728D94C33A7}" destId="{F9237026-1C5B-454F-B760-B3D16C07437C}" srcOrd="0" destOrd="0" presId="urn:microsoft.com/office/officeart/2005/8/layout/hierarchy2"/>
    <dgm:cxn modelId="{95A1D62F-C7D4-4C09-993F-53D227709005}" srcId="{8C29D6EA-0946-4F89-A4BF-2CB888FA3D08}" destId="{AC41257C-D0D0-4E75-B531-E45C5BD1E8D1}" srcOrd="0" destOrd="0" parTransId="{F10AB5B9-5F12-4614-B3B5-8A127C85E8F5}" sibTransId="{D428A52C-A7D0-411A-AA86-3FC11A7A3E6B}"/>
    <dgm:cxn modelId="{BD90851C-3D15-43E8-8D5F-307519A7D71F}" type="presParOf" srcId="{1CD54D98-8ECA-421D-A283-39B924ABEA6E}" destId="{A7459F65-36F0-4823-B1D3-FAA7D5205EBF}" srcOrd="0" destOrd="0" presId="urn:microsoft.com/office/officeart/2005/8/layout/hierarchy2"/>
    <dgm:cxn modelId="{0FC98FC8-5856-4A10-9DC1-ED1BE47EFE0E}" type="presParOf" srcId="{A7459F65-36F0-4823-B1D3-FAA7D5205EBF}" destId="{52C40EAC-63F0-4371-9FA7-FF09249D6820}" srcOrd="0" destOrd="0" presId="urn:microsoft.com/office/officeart/2005/8/layout/hierarchy2"/>
    <dgm:cxn modelId="{DC0DF8FA-F8C4-49C5-90B2-7E76274AB256}" type="presParOf" srcId="{A7459F65-36F0-4823-B1D3-FAA7D5205EBF}" destId="{B964A521-8F2E-4A89-9F28-EFF84E3D560E}" srcOrd="1" destOrd="0" presId="urn:microsoft.com/office/officeart/2005/8/layout/hierarchy2"/>
    <dgm:cxn modelId="{7DF7635E-E681-48D2-AA21-649AE522E4DA}" type="presParOf" srcId="{B964A521-8F2E-4A89-9F28-EFF84E3D560E}" destId="{EA835EB0-A506-4EDA-BE6F-B9F22BFB39CE}" srcOrd="0" destOrd="0" presId="urn:microsoft.com/office/officeart/2005/8/layout/hierarchy2"/>
    <dgm:cxn modelId="{46241BC3-E4EA-4BF9-B26B-5E3E94837613}" type="presParOf" srcId="{EA835EB0-A506-4EDA-BE6F-B9F22BFB39CE}" destId="{3242C7A1-FFFC-49CE-912C-CBCF2D30F7FA}" srcOrd="0" destOrd="0" presId="urn:microsoft.com/office/officeart/2005/8/layout/hierarchy2"/>
    <dgm:cxn modelId="{0E1FEF44-D18A-4857-915F-E67DC1BA49A0}" type="presParOf" srcId="{B964A521-8F2E-4A89-9F28-EFF84E3D560E}" destId="{597618C0-4D9C-427F-ACDF-C9D11C11A262}" srcOrd="1" destOrd="0" presId="urn:microsoft.com/office/officeart/2005/8/layout/hierarchy2"/>
    <dgm:cxn modelId="{A48BBB54-AD31-4839-A79F-CC8191ECD511}" type="presParOf" srcId="{597618C0-4D9C-427F-ACDF-C9D11C11A262}" destId="{F40AD1A1-F489-4E50-A299-A51846936AFE}" srcOrd="0" destOrd="0" presId="urn:microsoft.com/office/officeart/2005/8/layout/hierarchy2"/>
    <dgm:cxn modelId="{278061F3-872F-409E-A74F-9C8AE3FB77D4}" type="presParOf" srcId="{597618C0-4D9C-427F-ACDF-C9D11C11A262}" destId="{60BB9684-6731-409D-AA25-B03EBB8F8383}" srcOrd="1" destOrd="0" presId="urn:microsoft.com/office/officeart/2005/8/layout/hierarchy2"/>
    <dgm:cxn modelId="{F2987FAF-227B-45B8-87F9-0D237D96FA0E}" type="presParOf" srcId="{60BB9684-6731-409D-AA25-B03EBB8F8383}" destId="{690ACF8C-54F3-4463-AAA9-470B11D18E67}" srcOrd="0" destOrd="0" presId="urn:microsoft.com/office/officeart/2005/8/layout/hierarchy2"/>
    <dgm:cxn modelId="{4831EA49-5391-4B1D-8063-61A54163BE32}" type="presParOf" srcId="{690ACF8C-54F3-4463-AAA9-470B11D18E67}" destId="{9D6BF199-57B9-4FC1-A6BA-735B717B504F}" srcOrd="0" destOrd="0" presId="urn:microsoft.com/office/officeart/2005/8/layout/hierarchy2"/>
    <dgm:cxn modelId="{DB3FD9DE-52C0-4CB3-BB2A-A2EAC2B324D6}" type="presParOf" srcId="{60BB9684-6731-409D-AA25-B03EBB8F8383}" destId="{AD11E73F-67F0-4074-B286-0F3F06659106}" srcOrd="1" destOrd="0" presId="urn:microsoft.com/office/officeart/2005/8/layout/hierarchy2"/>
    <dgm:cxn modelId="{687E680B-99B3-40D2-ABD0-0C2051F38469}" type="presParOf" srcId="{AD11E73F-67F0-4074-B286-0F3F06659106}" destId="{C5A6EC88-7345-4DF0-A22B-39BA831C4807}" srcOrd="0" destOrd="0" presId="urn:microsoft.com/office/officeart/2005/8/layout/hierarchy2"/>
    <dgm:cxn modelId="{1F71CDCA-E901-4949-99A6-3F001F94F6B7}" type="presParOf" srcId="{AD11E73F-67F0-4074-B286-0F3F06659106}" destId="{6966E7D2-45F9-4309-A2A6-3B84DFA67EEF}" srcOrd="1" destOrd="0" presId="urn:microsoft.com/office/officeart/2005/8/layout/hierarchy2"/>
    <dgm:cxn modelId="{C50494BC-E619-4BA1-854B-17E099CA2E01}" type="presParOf" srcId="{6966E7D2-45F9-4309-A2A6-3B84DFA67EEF}" destId="{11D6C503-A773-41CE-9265-B7AD6EF2FE9A}" srcOrd="0" destOrd="0" presId="urn:microsoft.com/office/officeart/2005/8/layout/hierarchy2"/>
    <dgm:cxn modelId="{E2DFBD25-CEA8-4A60-90E9-FADF675988E4}" type="presParOf" srcId="{11D6C503-A773-41CE-9265-B7AD6EF2FE9A}" destId="{2B5105F3-4259-4A92-8EBE-C5105A8112E6}" srcOrd="0" destOrd="0" presId="urn:microsoft.com/office/officeart/2005/8/layout/hierarchy2"/>
    <dgm:cxn modelId="{42D1A76C-E2A6-4881-97F9-F0F9711367A0}" type="presParOf" srcId="{6966E7D2-45F9-4309-A2A6-3B84DFA67EEF}" destId="{17EC2854-DDE2-491E-9A4F-8D3B28A41844}" srcOrd="1" destOrd="0" presId="urn:microsoft.com/office/officeart/2005/8/layout/hierarchy2"/>
    <dgm:cxn modelId="{F9369368-8F2F-4470-B32B-738FA03B8649}" type="presParOf" srcId="{17EC2854-DDE2-491E-9A4F-8D3B28A41844}" destId="{4B90DE09-38DC-40F0-AD51-61AC5BDCF4F3}" srcOrd="0" destOrd="0" presId="urn:microsoft.com/office/officeart/2005/8/layout/hierarchy2"/>
    <dgm:cxn modelId="{7BD1517F-5944-4F0A-B59F-B9D83C86F337}" type="presParOf" srcId="{17EC2854-DDE2-491E-9A4F-8D3B28A41844}" destId="{6432E613-B02F-483C-8BCB-9D4294F6DB31}" srcOrd="1" destOrd="0" presId="urn:microsoft.com/office/officeart/2005/8/layout/hierarchy2"/>
    <dgm:cxn modelId="{2E53D6D3-14AC-4EC4-97D7-119681AE1087}" type="presParOf" srcId="{B964A521-8F2E-4A89-9F28-EFF84E3D560E}" destId="{430DD5D9-71FB-4401-B270-860DA67841B4}" srcOrd="2" destOrd="0" presId="urn:microsoft.com/office/officeart/2005/8/layout/hierarchy2"/>
    <dgm:cxn modelId="{82F5AEEC-62FB-407C-B718-B2E84610568C}" type="presParOf" srcId="{430DD5D9-71FB-4401-B270-860DA67841B4}" destId="{7FF906B6-7922-4FAD-9834-6E33DFFB03FE}" srcOrd="0" destOrd="0" presId="urn:microsoft.com/office/officeart/2005/8/layout/hierarchy2"/>
    <dgm:cxn modelId="{EBD13309-1DBD-4DD3-9806-6D46585D6205}" type="presParOf" srcId="{B964A521-8F2E-4A89-9F28-EFF84E3D560E}" destId="{0FCF1FD8-5506-4C66-9739-7430A352B0AA}" srcOrd="3" destOrd="0" presId="urn:microsoft.com/office/officeart/2005/8/layout/hierarchy2"/>
    <dgm:cxn modelId="{6712278A-2EAE-476B-996C-34AFAF1632B9}" type="presParOf" srcId="{0FCF1FD8-5506-4C66-9739-7430A352B0AA}" destId="{7C33711E-0FF2-4062-97DA-D14C77E859DF}" srcOrd="0" destOrd="0" presId="urn:microsoft.com/office/officeart/2005/8/layout/hierarchy2"/>
    <dgm:cxn modelId="{61728904-10D1-4B01-AD13-764C599807FC}" type="presParOf" srcId="{0FCF1FD8-5506-4C66-9739-7430A352B0AA}" destId="{70494434-90D2-48C9-A702-A3B0F9877CA6}" srcOrd="1" destOrd="0" presId="urn:microsoft.com/office/officeart/2005/8/layout/hierarchy2"/>
    <dgm:cxn modelId="{E29E0098-D8A5-4B3D-BBE3-C92DA30629A7}" type="presParOf" srcId="{70494434-90D2-48C9-A702-A3B0F9877CA6}" destId="{F9237026-1C5B-454F-B760-B3D16C07437C}" srcOrd="0" destOrd="0" presId="urn:microsoft.com/office/officeart/2005/8/layout/hierarchy2"/>
    <dgm:cxn modelId="{153E4EAA-54D5-4910-9340-A09522ABD0FD}" type="presParOf" srcId="{F9237026-1C5B-454F-B760-B3D16C07437C}" destId="{02CFB805-7CFC-4F26-AC45-B1028551BABC}" srcOrd="0" destOrd="0" presId="urn:microsoft.com/office/officeart/2005/8/layout/hierarchy2"/>
    <dgm:cxn modelId="{EC81DABE-6F7A-4882-BE15-A2D6178BC968}" type="presParOf" srcId="{70494434-90D2-48C9-A702-A3B0F9877CA6}" destId="{BEDE6414-C98C-4C75-BF60-7988FE9465CF}" srcOrd="1" destOrd="0" presId="urn:microsoft.com/office/officeart/2005/8/layout/hierarchy2"/>
    <dgm:cxn modelId="{86C4C71C-0560-4A43-97B8-6A3C94EE41D4}" type="presParOf" srcId="{BEDE6414-C98C-4C75-BF60-7988FE9465CF}" destId="{9C63D50C-7CE5-4475-ACB5-212DA70571C8}" srcOrd="0" destOrd="0" presId="urn:microsoft.com/office/officeart/2005/8/layout/hierarchy2"/>
    <dgm:cxn modelId="{2620FE2E-EBF3-4C28-A6BB-04243F907E1C}" type="presParOf" srcId="{BEDE6414-C98C-4C75-BF60-7988FE9465CF}" destId="{CE5AD8CC-CB26-4A69-A5E4-B674A4B2B590}" srcOrd="1" destOrd="0" presId="urn:microsoft.com/office/officeart/2005/8/layout/hierarchy2"/>
    <dgm:cxn modelId="{C2DF5818-3C66-41AB-985C-95A0BED67FBA}" type="presParOf" srcId="{CE5AD8CC-CB26-4A69-A5E4-B674A4B2B590}" destId="{9125805D-7D62-43CC-A1B6-71E7B3C94329}" srcOrd="0" destOrd="0" presId="urn:microsoft.com/office/officeart/2005/8/layout/hierarchy2"/>
    <dgm:cxn modelId="{1C32F8CE-9BDD-48A0-95F8-FE3E47195DFF}" type="presParOf" srcId="{9125805D-7D62-43CC-A1B6-71E7B3C94329}" destId="{940A3720-8815-4533-B17B-EC4915EAF48A}" srcOrd="0" destOrd="0" presId="urn:microsoft.com/office/officeart/2005/8/layout/hierarchy2"/>
    <dgm:cxn modelId="{C216850E-A3D4-43C6-BF26-5EFF7277E96F}" type="presParOf" srcId="{CE5AD8CC-CB26-4A69-A5E4-B674A4B2B590}" destId="{C2181F8C-DFB5-4469-9B4A-ACA809C72F99}" srcOrd="1" destOrd="0" presId="urn:microsoft.com/office/officeart/2005/8/layout/hierarchy2"/>
    <dgm:cxn modelId="{E59E89B9-3BDA-4AFC-92FB-94F907389663}" type="presParOf" srcId="{C2181F8C-DFB5-4469-9B4A-ACA809C72F99}" destId="{6E97A89B-26C1-43EF-A096-B59AD90D1692}" srcOrd="0" destOrd="0" presId="urn:microsoft.com/office/officeart/2005/8/layout/hierarchy2"/>
    <dgm:cxn modelId="{6F8464DE-1C60-4C34-8EBF-4434C6080700}" type="presParOf" srcId="{C2181F8C-DFB5-4469-9B4A-ACA809C72F99}" destId="{95086742-A930-4C1D-9C82-A09842241B61}" srcOrd="1" destOrd="0" presId="urn:microsoft.com/office/officeart/2005/8/layout/hierarchy2"/>
    <dgm:cxn modelId="{031A423B-1FF1-427C-A6EA-33650A5D054D}" type="presParOf" srcId="{B964A521-8F2E-4A89-9F28-EFF84E3D560E}" destId="{316B1270-9238-4F24-AD14-F70AD19D1C2D}" srcOrd="4" destOrd="0" presId="urn:microsoft.com/office/officeart/2005/8/layout/hierarchy2"/>
    <dgm:cxn modelId="{099F16E6-BF56-4A03-BA3E-B79397DD4247}" type="presParOf" srcId="{316B1270-9238-4F24-AD14-F70AD19D1C2D}" destId="{5D0A96F5-CD1A-43F1-AD7C-A9452BC8670F}" srcOrd="0" destOrd="0" presId="urn:microsoft.com/office/officeart/2005/8/layout/hierarchy2"/>
    <dgm:cxn modelId="{44CB2061-B6F1-4538-AEA4-DFBCA1C2EBC1}" type="presParOf" srcId="{B964A521-8F2E-4A89-9F28-EFF84E3D560E}" destId="{B89BB548-8081-43EB-BA4E-F4B4D826DA1C}" srcOrd="5" destOrd="0" presId="urn:microsoft.com/office/officeart/2005/8/layout/hierarchy2"/>
    <dgm:cxn modelId="{5B154F87-C271-4C36-98ED-32DBF804CA07}" type="presParOf" srcId="{B89BB548-8081-43EB-BA4E-F4B4D826DA1C}" destId="{8009D94C-D168-4D85-9658-427C2FD9F553}" srcOrd="0" destOrd="0" presId="urn:microsoft.com/office/officeart/2005/8/layout/hierarchy2"/>
    <dgm:cxn modelId="{0C7AC6C0-E30C-4853-B22B-3BDEC3C4A4C3}" type="presParOf" srcId="{B89BB548-8081-43EB-BA4E-F4B4D826DA1C}" destId="{80331241-CA3D-48D7-991F-5520B69C25AA}" srcOrd="1" destOrd="0" presId="urn:microsoft.com/office/officeart/2005/8/layout/hierarchy2"/>
    <dgm:cxn modelId="{CEA7B443-B854-4BDC-B0E4-BD758B3FB49B}" type="presParOf" srcId="{80331241-CA3D-48D7-991F-5520B69C25AA}" destId="{FE8AF6EA-A5EA-40ED-AB3D-2019E53C0E35}" srcOrd="0" destOrd="0" presId="urn:microsoft.com/office/officeart/2005/8/layout/hierarchy2"/>
    <dgm:cxn modelId="{F44C24C5-7F97-4EDA-A849-97345D8CB4CD}" type="presParOf" srcId="{FE8AF6EA-A5EA-40ED-AB3D-2019E53C0E35}" destId="{8D8501CB-E4F4-405F-B314-7A80E23468AD}" srcOrd="0" destOrd="0" presId="urn:microsoft.com/office/officeart/2005/8/layout/hierarchy2"/>
    <dgm:cxn modelId="{8ACADCC1-D6AD-4E15-B4FE-E94B12965EEA}" type="presParOf" srcId="{80331241-CA3D-48D7-991F-5520B69C25AA}" destId="{C69D1E55-E560-42CA-B28D-7C52A8F69331}" srcOrd="1" destOrd="0" presId="urn:microsoft.com/office/officeart/2005/8/layout/hierarchy2"/>
    <dgm:cxn modelId="{33014022-56A2-4E08-BDB7-65AE2940AF13}" type="presParOf" srcId="{C69D1E55-E560-42CA-B28D-7C52A8F69331}" destId="{89E33053-6ED9-4C88-9C74-5EB8C6B9F5E6}" srcOrd="0" destOrd="0" presId="urn:microsoft.com/office/officeart/2005/8/layout/hierarchy2"/>
    <dgm:cxn modelId="{0528736B-0C47-46AF-9E58-DDE09EB6A39E}" type="presParOf" srcId="{C69D1E55-E560-42CA-B28D-7C52A8F69331}" destId="{98B14DC0-5C20-45EB-8A78-69A084BA9049}" srcOrd="1" destOrd="0" presId="urn:microsoft.com/office/officeart/2005/8/layout/hierarchy2"/>
    <dgm:cxn modelId="{0BA22B97-A142-409C-AD62-4AF3DBBD75EA}" type="presParOf" srcId="{98B14DC0-5C20-45EB-8A78-69A084BA9049}" destId="{0ED6616F-161F-4DF9-8052-B03F019975C9}" srcOrd="0" destOrd="0" presId="urn:microsoft.com/office/officeart/2005/8/layout/hierarchy2"/>
    <dgm:cxn modelId="{79B07C7A-4484-42C0-AADC-3C1792D17446}" type="presParOf" srcId="{0ED6616F-161F-4DF9-8052-B03F019975C9}" destId="{1B15636E-293B-4C8C-A6AE-4909CCD5CB6A}" srcOrd="0" destOrd="0" presId="urn:microsoft.com/office/officeart/2005/8/layout/hierarchy2"/>
    <dgm:cxn modelId="{471362DF-C316-47AD-825B-B02DDF52044B}" type="presParOf" srcId="{98B14DC0-5C20-45EB-8A78-69A084BA9049}" destId="{2352E8AD-2BFC-4128-97D5-C6ABB936EDFB}" srcOrd="1" destOrd="0" presId="urn:microsoft.com/office/officeart/2005/8/layout/hierarchy2"/>
    <dgm:cxn modelId="{DEDC0362-B90E-432A-864C-ED92ECA5F3E0}" type="presParOf" srcId="{2352E8AD-2BFC-4128-97D5-C6ABB936EDFB}" destId="{91B42714-183A-4E49-BD79-629BB426B973}" srcOrd="0" destOrd="0" presId="urn:microsoft.com/office/officeart/2005/8/layout/hierarchy2"/>
    <dgm:cxn modelId="{06824B28-B9A0-42A9-BF2C-7369237DF5E6}" type="presParOf" srcId="{2352E8AD-2BFC-4128-97D5-C6ABB936EDFB}" destId="{C9C925A5-486B-4ECA-A613-9804190161F9}" srcOrd="1" destOrd="0" presId="urn:microsoft.com/office/officeart/2005/8/layout/hierarchy2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CBE113-85D9-4C23-8100-560CA64B1D2A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7DE0BD9-CED1-4B8B-A765-FEFB03971C5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i="1" dirty="0" smtClean="0"/>
            <a:t>Расходы, предусмотренные за счет средств дорожного фонда произведены в сумме </a:t>
          </a:r>
          <a:r>
            <a:rPr lang="ru-RU" sz="1600" b="1" i="1" dirty="0" smtClean="0"/>
            <a:t>24778,8 тысяч рублей </a:t>
          </a:r>
          <a:r>
            <a:rPr lang="ru-RU" sz="1600" i="1" dirty="0" smtClean="0"/>
            <a:t>(предусмотрено – 36051,7 тысяч рублей), в том числе:</a:t>
          </a:r>
          <a:endParaRPr lang="ru-RU" sz="1600" i="1" dirty="0"/>
        </a:p>
      </dgm:t>
    </dgm:pt>
    <dgm:pt modelId="{3BE6204A-AF5F-4508-9CEB-B76BBC3ED24F}" type="parTrans" cxnId="{8D9A7A7E-AD27-41BA-96D7-0C36A1729DBF}">
      <dgm:prSet/>
      <dgm:spPr/>
      <dgm:t>
        <a:bodyPr/>
        <a:lstStyle/>
        <a:p>
          <a:endParaRPr lang="ru-RU"/>
        </a:p>
      </dgm:t>
    </dgm:pt>
    <dgm:pt modelId="{BB3A14AD-E687-48BA-9633-62A826EC25BF}" type="sibTrans" cxnId="{8D9A7A7E-AD27-41BA-96D7-0C36A1729DBF}">
      <dgm:prSet/>
      <dgm:spPr/>
      <dgm:t>
        <a:bodyPr/>
        <a:lstStyle/>
        <a:p>
          <a:endParaRPr lang="ru-RU"/>
        </a:p>
      </dgm:t>
    </dgm:pt>
    <dgm:pt modelId="{4D3884AC-1142-419C-B444-8689260536D6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b="0" dirty="0" smtClean="0"/>
            <a:t>- строительство, реконструкция, капитальный ремонт автомобильных дорог общего пользования –15740,5 тысяч рублей (в том числе за счет средств межбюджетных трансфертов из областного бюджета -14658,6 тысяч рублей)</a:t>
          </a:r>
          <a:endParaRPr lang="ru-RU" sz="1600" b="0" dirty="0"/>
        </a:p>
      </dgm:t>
    </dgm:pt>
    <dgm:pt modelId="{FAECA47B-E3A4-4757-A4BB-FB7C96409992}" type="parTrans" cxnId="{72C5341F-8AEF-4422-8A13-310418DF259D}">
      <dgm:prSet/>
      <dgm:spPr/>
      <dgm:t>
        <a:bodyPr/>
        <a:lstStyle/>
        <a:p>
          <a:endParaRPr lang="ru-RU"/>
        </a:p>
      </dgm:t>
    </dgm:pt>
    <dgm:pt modelId="{648D9521-C4AB-48F5-9D4E-5416574B4436}" type="sibTrans" cxnId="{72C5341F-8AEF-4422-8A13-310418DF259D}">
      <dgm:prSet/>
      <dgm:spPr/>
      <dgm:t>
        <a:bodyPr/>
        <a:lstStyle/>
        <a:p>
          <a:endParaRPr lang="ru-RU"/>
        </a:p>
      </dgm:t>
    </dgm:pt>
    <dgm:pt modelId="{BF4DE1F8-E393-46A5-84C7-0751A013E89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dirty="0" smtClean="0"/>
            <a:t>- содержание и ремонт автомобильных дорог общего пользования местного значения- 4408,3 тысяч рублей;</a:t>
          </a:r>
        </a:p>
        <a:p>
          <a:pPr algn="just"/>
          <a:r>
            <a:rPr lang="ru-RU" sz="1600" smtClean="0"/>
            <a:t>- приобретение </a:t>
          </a:r>
          <a:r>
            <a:rPr lang="ru-RU" sz="1600" dirty="0" smtClean="0"/>
            <a:t>щебня, шлака -3484,0 тысяч рублей.</a:t>
          </a:r>
          <a:endParaRPr lang="ru-RU" sz="1600" dirty="0"/>
        </a:p>
      </dgm:t>
    </dgm:pt>
    <dgm:pt modelId="{73ED0ED9-009F-461E-A4F8-7D559A00435F}" type="parTrans" cxnId="{1E3C1785-A74B-4C77-A6E4-00AFF3FCCBFD}">
      <dgm:prSet/>
      <dgm:spPr/>
      <dgm:t>
        <a:bodyPr/>
        <a:lstStyle/>
        <a:p>
          <a:endParaRPr lang="ru-RU"/>
        </a:p>
      </dgm:t>
    </dgm:pt>
    <dgm:pt modelId="{9420F89E-71FA-46DF-9919-D606E039B105}" type="sibTrans" cxnId="{1E3C1785-A74B-4C77-A6E4-00AFF3FCCBFD}">
      <dgm:prSet/>
      <dgm:spPr/>
      <dgm:t>
        <a:bodyPr/>
        <a:lstStyle/>
        <a:p>
          <a:endParaRPr lang="ru-RU"/>
        </a:p>
      </dgm:t>
    </dgm:pt>
    <dgm:pt modelId="{07D1D2EA-BB66-4683-AF11-D3D2799F3E8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0" dirty="0" smtClean="0"/>
            <a:t>-обеспечение безопасности дорожного движения -установка знаков дорожного движения и пешеходных ограждений -1146,0 тысяч рублей</a:t>
          </a:r>
          <a:endParaRPr lang="ru-RU" sz="1600" b="0" dirty="0"/>
        </a:p>
      </dgm:t>
    </dgm:pt>
    <dgm:pt modelId="{28BC35EF-D273-4ADA-A1DB-581C1E9A7778}" type="parTrans" cxnId="{A56CC5FB-9E67-41B8-B3BD-E0F904BB37D9}">
      <dgm:prSet/>
      <dgm:spPr/>
      <dgm:t>
        <a:bodyPr/>
        <a:lstStyle/>
        <a:p>
          <a:endParaRPr lang="ru-RU"/>
        </a:p>
      </dgm:t>
    </dgm:pt>
    <dgm:pt modelId="{D2B4A471-BF8A-4EDB-8F56-0675FAEEA6BF}" type="sibTrans" cxnId="{A56CC5FB-9E67-41B8-B3BD-E0F904BB37D9}">
      <dgm:prSet/>
      <dgm:spPr/>
      <dgm:t>
        <a:bodyPr/>
        <a:lstStyle/>
        <a:p>
          <a:endParaRPr lang="ru-RU"/>
        </a:p>
      </dgm:t>
    </dgm:pt>
    <dgm:pt modelId="{005AFDEC-6B15-4D54-BF7D-B5D3AD9628BA}" type="pres">
      <dgm:prSet presAssocID="{78CBE113-85D9-4C23-8100-560CA64B1D2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B2F8D0-BE5A-426A-AD12-F8661D025B00}" type="pres">
      <dgm:prSet presAssocID="{17DE0BD9-CED1-4B8B-A765-FEFB03971C5F}" presName="comp" presStyleCnt="0"/>
      <dgm:spPr/>
    </dgm:pt>
    <dgm:pt modelId="{2C6B1532-3E1D-4153-81B1-1E424D9A4340}" type="pres">
      <dgm:prSet presAssocID="{17DE0BD9-CED1-4B8B-A765-FEFB03971C5F}" presName="box" presStyleLbl="node1" presStyleIdx="0" presStyleCnt="4" custScaleY="93987" custLinFactNeighborY="-3006"/>
      <dgm:spPr/>
      <dgm:t>
        <a:bodyPr/>
        <a:lstStyle/>
        <a:p>
          <a:endParaRPr lang="ru-RU"/>
        </a:p>
      </dgm:t>
    </dgm:pt>
    <dgm:pt modelId="{7F3CDDCE-A36A-450D-9161-16EA0ECDAFCE}" type="pres">
      <dgm:prSet presAssocID="{17DE0BD9-CED1-4B8B-A765-FEFB03971C5F}" presName="img" presStyleLbl="fgImgPlace1" presStyleIdx="0" presStyleCnt="4" custScaleY="125000" custLinFactNeighborX="-6990" custLinFactNeighborY="7476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A71A6EB5-B229-481E-808C-0B9E5AF44B2C}" type="pres">
      <dgm:prSet presAssocID="{17DE0BD9-CED1-4B8B-A765-FEFB03971C5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14653-A908-471E-8333-033AC2119500}" type="pres">
      <dgm:prSet presAssocID="{BB3A14AD-E687-48BA-9633-62A826EC25BF}" presName="spacer" presStyleCnt="0"/>
      <dgm:spPr/>
    </dgm:pt>
    <dgm:pt modelId="{ED86A20B-B8A5-42C2-87E5-7417ECE7272A}" type="pres">
      <dgm:prSet presAssocID="{4D3884AC-1142-419C-B444-8689260536D6}" presName="comp" presStyleCnt="0"/>
      <dgm:spPr/>
    </dgm:pt>
    <dgm:pt modelId="{E683F002-88E7-41F2-BBD7-E3B851FCF30C}" type="pres">
      <dgm:prSet presAssocID="{4D3884AC-1142-419C-B444-8689260536D6}" presName="box" presStyleLbl="node1" presStyleIdx="1" presStyleCnt="4" custLinFactNeighborY="-12070"/>
      <dgm:spPr/>
      <dgm:t>
        <a:bodyPr/>
        <a:lstStyle/>
        <a:p>
          <a:endParaRPr lang="ru-RU"/>
        </a:p>
      </dgm:t>
    </dgm:pt>
    <dgm:pt modelId="{FAE7C2F1-25ED-4E3B-9997-746B0F7B9B80}" type="pres">
      <dgm:prSet presAssocID="{4D3884AC-1142-419C-B444-8689260536D6}" presName="img" presStyleLbl="fgImgPlace1" presStyleIdx="1" presStyleCnt="4" custScaleY="121407" custLinFactNeighborX="-7516" custLinFactNeighborY="-18377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53942E44-AD72-49FF-8AC2-1F7849A75D3E}" type="pres">
      <dgm:prSet presAssocID="{4D3884AC-1142-419C-B444-8689260536D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61FFE-3395-4B6B-8662-B32AF686B4A8}" type="pres">
      <dgm:prSet presAssocID="{648D9521-C4AB-48F5-9D4E-5416574B4436}" presName="spacer" presStyleCnt="0"/>
      <dgm:spPr/>
    </dgm:pt>
    <dgm:pt modelId="{1F39847A-099E-4BED-982B-314C48A56F5A}" type="pres">
      <dgm:prSet presAssocID="{07D1D2EA-BB66-4683-AF11-D3D2799F3E83}" presName="comp" presStyleCnt="0"/>
      <dgm:spPr/>
    </dgm:pt>
    <dgm:pt modelId="{24CA2AB0-0B83-48C6-8A80-0A4F49AB0483}" type="pres">
      <dgm:prSet presAssocID="{07D1D2EA-BB66-4683-AF11-D3D2799F3E83}" presName="box" presStyleLbl="node1" presStyleIdx="2" presStyleCnt="4" custLinFactNeighborY="-39255"/>
      <dgm:spPr/>
      <dgm:t>
        <a:bodyPr/>
        <a:lstStyle/>
        <a:p>
          <a:endParaRPr lang="ru-RU"/>
        </a:p>
      </dgm:t>
    </dgm:pt>
    <dgm:pt modelId="{8C403381-B91B-473A-A88B-FE355DA7E560}" type="pres">
      <dgm:prSet presAssocID="{07D1D2EA-BB66-4683-AF11-D3D2799F3E83}" presName="img" presStyleLbl="fgImgPlace1" presStyleIdx="2" presStyleCnt="4" custLinFactNeighborX="-11813" custLinFactNeighborY="-4102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32B1BE6-0614-492B-9715-EB8B39A72026}" type="pres">
      <dgm:prSet presAssocID="{07D1D2EA-BB66-4683-AF11-D3D2799F3E8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F715F-12B1-4840-B7DE-1588682B9228}" type="pres">
      <dgm:prSet presAssocID="{D2B4A471-BF8A-4EDB-8F56-0675FAEEA6BF}" presName="spacer" presStyleCnt="0"/>
      <dgm:spPr/>
    </dgm:pt>
    <dgm:pt modelId="{52E8A37C-1236-4A29-BBCD-ED5CE287E796}" type="pres">
      <dgm:prSet presAssocID="{BF4DE1F8-E393-46A5-84C7-0751A013E89A}" presName="comp" presStyleCnt="0"/>
      <dgm:spPr/>
    </dgm:pt>
    <dgm:pt modelId="{9F680188-F82A-452C-B788-0205FF94DFED}" type="pres">
      <dgm:prSet presAssocID="{BF4DE1F8-E393-46A5-84C7-0751A013E89A}" presName="box" presStyleLbl="node1" presStyleIdx="3" presStyleCnt="4" custScaleY="85963" custLinFactNeighborY="-38882"/>
      <dgm:spPr/>
      <dgm:t>
        <a:bodyPr/>
        <a:lstStyle/>
        <a:p>
          <a:endParaRPr lang="ru-RU"/>
        </a:p>
      </dgm:t>
    </dgm:pt>
    <dgm:pt modelId="{A7BECF33-9903-4E9C-8A9C-D6A62C80C47F}" type="pres">
      <dgm:prSet presAssocID="{BF4DE1F8-E393-46A5-84C7-0751A013E89A}" presName="img" presStyleLbl="fgImgPlace1" presStyleIdx="3" presStyleCnt="4" custScaleX="100669" custScaleY="103854" custLinFactNeighborX="-7298" custLinFactNeighborY="-51440"/>
      <dgm:spPr>
        <a:blipFill rotWithShape="0">
          <a:blip xmlns:r="http://schemas.openxmlformats.org/officeDocument/2006/relationships" r:embed="rId4"/>
          <a:stretch>
            <a:fillRect/>
          </a:stretch>
        </a:blip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8E10F517-0E19-43E5-9B84-F01CB6E85308}" type="pres">
      <dgm:prSet presAssocID="{BF4DE1F8-E393-46A5-84C7-0751A013E89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36D6E1-3692-4EA5-A9AB-DF5A80DCD624}" type="presOf" srcId="{17DE0BD9-CED1-4B8B-A765-FEFB03971C5F}" destId="{2C6B1532-3E1D-4153-81B1-1E424D9A4340}" srcOrd="0" destOrd="0" presId="urn:microsoft.com/office/officeart/2005/8/layout/vList4"/>
    <dgm:cxn modelId="{98034781-B154-49A6-BF83-1216109AC80F}" type="presOf" srcId="{BF4DE1F8-E393-46A5-84C7-0751A013E89A}" destId="{9F680188-F82A-452C-B788-0205FF94DFED}" srcOrd="0" destOrd="0" presId="urn:microsoft.com/office/officeart/2005/8/layout/vList4"/>
    <dgm:cxn modelId="{C0BB1714-87F5-4118-923A-E9AE251DD197}" type="presOf" srcId="{BF4DE1F8-E393-46A5-84C7-0751A013E89A}" destId="{8E10F517-0E19-43E5-9B84-F01CB6E85308}" srcOrd="1" destOrd="0" presId="urn:microsoft.com/office/officeart/2005/8/layout/vList4"/>
    <dgm:cxn modelId="{98D1D95E-F6C7-4A3C-9CC9-5FA5F6AA8064}" type="presOf" srcId="{07D1D2EA-BB66-4683-AF11-D3D2799F3E83}" destId="{24CA2AB0-0B83-48C6-8A80-0A4F49AB0483}" srcOrd="0" destOrd="0" presId="urn:microsoft.com/office/officeart/2005/8/layout/vList4"/>
    <dgm:cxn modelId="{72C5341F-8AEF-4422-8A13-310418DF259D}" srcId="{78CBE113-85D9-4C23-8100-560CA64B1D2A}" destId="{4D3884AC-1142-419C-B444-8689260536D6}" srcOrd="1" destOrd="0" parTransId="{FAECA47B-E3A4-4757-A4BB-FB7C96409992}" sibTransId="{648D9521-C4AB-48F5-9D4E-5416574B4436}"/>
    <dgm:cxn modelId="{8D9A7A7E-AD27-41BA-96D7-0C36A1729DBF}" srcId="{78CBE113-85D9-4C23-8100-560CA64B1D2A}" destId="{17DE0BD9-CED1-4B8B-A765-FEFB03971C5F}" srcOrd="0" destOrd="0" parTransId="{3BE6204A-AF5F-4508-9CEB-B76BBC3ED24F}" sibTransId="{BB3A14AD-E687-48BA-9633-62A826EC25BF}"/>
    <dgm:cxn modelId="{53155E06-4980-416A-A437-DE5DF52303A7}" type="presOf" srcId="{4D3884AC-1142-419C-B444-8689260536D6}" destId="{53942E44-AD72-49FF-8AC2-1F7849A75D3E}" srcOrd="1" destOrd="0" presId="urn:microsoft.com/office/officeart/2005/8/layout/vList4"/>
    <dgm:cxn modelId="{93C1DF84-C010-4276-A466-1F1F766164A3}" type="presOf" srcId="{17DE0BD9-CED1-4B8B-A765-FEFB03971C5F}" destId="{A71A6EB5-B229-481E-808C-0B9E5AF44B2C}" srcOrd="1" destOrd="0" presId="urn:microsoft.com/office/officeart/2005/8/layout/vList4"/>
    <dgm:cxn modelId="{AE5763E0-E629-4BDF-8567-65F542C3174F}" type="presOf" srcId="{4D3884AC-1142-419C-B444-8689260536D6}" destId="{E683F002-88E7-41F2-BBD7-E3B851FCF30C}" srcOrd="0" destOrd="0" presId="urn:microsoft.com/office/officeart/2005/8/layout/vList4"/>
    <dgm:cxn modelId="{42353E98-4C82-4919-903B-FCE376B2E8EE}" type="presOf" srcId="{07D1D2EA-BB66-4683-AF11-D3D2799F3E83}" destId="{732B1BE6-0614-492B-9715-EB8B39A72026}" srcOrd="1" destOrd="0" presId="urn:microsoft.com/office/officeart/2005/8/layout/vList4"/>
    <dgm:cxn modelId="{1E3C1785-A74B-4C77-A6E4-00AFF3FCCBFD}" srcId="{78CBE113-85D9-4C23-8100-560CA64B1D2A}" destId="{BF4DE1F8-E393-46A5-84C7-0751A013E89A}" srcOrd="3" destOrd="0" parTransId="{73ED0ED9-009F-461E-A4F8-7D559A00435F}" sibTransId="{9420F89E-71FA-46DF-9919-D606E039B105}"/>
    <dgm:cxn modelId="{C879AF05-26AC-4330-AF84-BC937F9B38F1}" type="presOf" srcId="{78CBE113-85D9-4C23-8100-560CA64B1D2A}" destId="{005AFDEC-6B15-4D54-BF7D-B5D3AD9628BA}" srcOrd="0" destOrd="0" presId="urn:microsoft.com/office/officeart/2005/8/layout/vList4"/>
    <dgm:cxn modelId="{A56CC5FB-9E67-41B8-B3BD-E0F904BB37D9}" srcId="{78CBE113-85D9-4C23-8100-560CA64B1D2A}" destId="{07D1D2EA-BB66-4683-AF11-D3D2799F3E83}" srcOrd="2" destOrd="0" parTransId="{28BC35EF-D273-4ADA-A1DB-581C1E9A7778}" sibTransId="{D2B4A471-BF8A-4EDB-8F56-0675FAEEA6BF}"/>
    <dgm:cxn modelId="{3C0A8ADA-FB9D-4B98-9C2E-DA0D072B5C79}" type="presParOf" srcId="{005AFDEC-6B15-4D54-BF7D-B5D3AD9628BA}" destId="{50B2F8D0-BE5A-426A-AD12-F8661D025B00}" srcOrd="0" destOrd="0" presId="urn:microsoft.com/office/officeart/2005/8/layout/vList4"/>
    <dgm:cxn modelId="{5BC3AF85-A54C-41CB-8C66-76D1D5C8DEBA}" type="presParOf" srcId="{50B2F8D0-BE5A-426A-AD12-F8661D025B00}" destId="{2C6B1532-3E1D-4153-81B1-1E424D9A4340}" srcOrd="0" destOrd="0" presId="urn:microsoft.com/office/officeart/2005/8/layout/vList4"/>
    <dgm:cxn modelId="{39DBF273-2084-4607-A7AD-98A2C619043E}" type="presParOf" srcId="{50B2F8D0-BE5A-426A-AD12-F8661D025B00}" destId="{7F3CDDCE-A36A-450D-9161-16EA0ECDAFCE}" srcOrd="1" destOrd="0" presId="urn:microsoft.com/office/officeart/2005/8/layout/vList4"/>
    <dgm:cxn modelId="{55DCA373-52FD-4B4A-B549-B906566257F9}" type="presParOf" srcId="{50B2F8D0-BE5A-426A-AD12-F8661D025B00}" destId="{A71A6EB5-B229-481E-808C-0B9E5AF44B2C}" srcOrd="2" destOrd="0" presId="urn:microsoft.com/office/officeart/2005/8/layout/vList4"/>
    <dgm:cxn modelId="{35A231E1-3D7B-4D2C-9F49-DC3A5EE06F4E}" type="presParOf" srcId="{005AFDEC-6B15-4D54-BF7D-B5D3AD9628BA}" destId="{3E414653-A908-471E-8333-033AC2119500}" srcOrd="1" destOrd="0" presId="urn:microsoft.com/office/officeart/2005/8/layout/vList4"/>
    <dgm:cxn modelId="{76667A33-78B8-4784-9274-549365E4B599}" type="presParOf" srcId="{005AFDEC-6B15-4D54-BF7D-B5D3AD9628BA}" destId="{ED86A20B-B8A5-42C2-87E5-7417ECE7272A}" srcOrd="2" destOrd="0" presId="urn:microsoft.com/office/officeart/2005/8/layout/vList4"/>
    <dgm:cxn modelId="{AFD3165D-2489-410B-AF85-EC1FB2A87AF6}" type="presParOf" srcId="{ED86A20B-B8A5-42C2-87E5-7417ECE7272A}" destId="{E683F002-88E7-41F2-BBD7-E3B851FCF30C}" srcOrd="0" destOrd="0" presId="urn:microsoft.com/office/officeart/2005/8/layout/vList4"/>
    <dgm:cxn modelId="{C9B8A23D-6675-4E32-9119-A2E9C14939D1}" type="presParOf" srcId="{ED86A20B-B8A5-42C2-87E5-7417ECE7272A}" destId="{FAE7C2F1-25ED-4E3B-9997-746B0F7B9B80}" srcOrd="1" destOrd="0" presId="urn:microsoft.com/office/officeart/2005/8/layout/vList4"/>
    <dgm:cxn modelId="{BF1D273A-EFBE-4C2B-BAD7-9A2B7EBDFF5F}" type="presParOf" srcId="{ED86A20B-B8A5-42C2-87E5-7417ECE7272A}" destId="{53942E44-AD72-49FF-8AC2-1F7849A75D3E}" srcOrd="2" destOrd="0" presId="urn:microsoft.com/office/officeart/2005/8/layout/vList4"/>
    <dgm:cxn modelId="{1D01107B-9D07-40FD-BDA4-548E62A8878D}" type="presParOf" srcId="{005AFDEC-6B15-4D54-BF7D-B5D3AD9628BA}" destId="{DE761FFE-3395-4B6B-8662-B32AF686B4A8}" srcOrd="3" destOrd="0" presId="urn:microsoft.com/office/officeart/2005/8/layout/vList4"/>
    <dgm:cxn modelId="{AC024090-3752-4910-AD76-DF89C37998BF}" type="presParOf" srcId="{005AFDEC-6B15-4D54-BF7D-B5D3AD9628BA}" destId="{1F39847A-099E-4BED-982B-314C48A56F5A}" srcOrd="4" destOrd="0" presId="urn:microsoft.com/office/officeart/2005/8/layout/vList4"/>
    <dgm:cxn modelId="{2ED3D35E-00CB-4040-B7ED-2F68AD91D449}" type="presParOf" srcId="{1F39847A-099E-4BED-982B-314C48A56F5A}" destId="{24CA2AB0-0B83-48C6-8A80-0A4F49AB0483}" srcOrd="0" destOrd="0" presId="urn:microsoft.com/office/officeart/2005/8/layout/vList4"/>
    <dgm:cxn modelId="{FCCE6E4C-BDEA-4203-8708-A87817DE7637}" type="presParOf" srcId="{1F39847A-099E-4BED-982B-314C48A56F5A}" destId="{8C403381-B91B-473A-A88B-FE355DA7E560}" srcOrd="1" destOrd="0" presId="urn:microsoft.com/office/officeart/2005/8/layout/vList4"/>
    <dgm:cxn modelId="{26A1CF26-D28F-4E6E-807B-F364909B32A6}" type="presParOf" srcId="{1F39847A-099E-4BED-982B-314C48A56F5A}" destId="{732B1BE6-0614-492B-9715-EB8B39A72026}" srcOrd="2" destOrd="0" presId="urn:microsoft.com/office/officeart/2005/8/layout/vList4"/>
    <dgm:cxn modelId="{84538850-4BAB-493C-BF82-26459652DB76}" type="presParOf" srcId="{005AFDEC-6B15-4D54-BF7D-B5D3AD9628BA}" destId="{55CF715F-12B1-4840-B7DE-1588682B9228}" srcOrd="5" destOrd="0" presId="urn:microsoft.com/office/officeart/2005/8/layout/vList4"/>
    <dgm:cxn modelId="{017B4373-9E5B-470C-9B46-08D6049E255B}" type="presParOf" srcId="{005AFDEC-6B15-4D54-BF7D-B5D3AD9628BA}" destId="{52E8A37C-1236-4A29-BBCD-ED5CE287E796}" srcOrd="6" destOrd="0" presId="urn:microsoft.com/office/officeart/2005/8/layout/vList4"/>
    <dgm:cxn modelId="{6374F022-E4A4-4B62-9313-C64C34C089D7}" type="presParOf" srcId="{52E8A37C-1236-4A29-BBCD-ED5CE287E796}" destId="{9F680188-F82A-452C-B788-0205FF94DFED}" srcOrd="0" destOrd="0" presId="urn:microsoft.com/office/officeart/2005/8/layout/vList4"/>
    <dgm:cxn modelId="{0FB00CBF-5021-4896-B1CC-E29DD7CD71DF}" type="presParOf" srcId="{52E8A37C-1236-4A29-BBCD-ED5CE287E796}" destId="{A7BECF33-9903-4E9C-8A9C-D6A62C80C47F}" srcOrd="1" destOrd="0" presId="urn:microsoft.com/office/officeart/2005/8/layout/vList4"/>
    <dgm:cxn modelId="{0A5434E3-336D-4D3C-9A59-CBF452F1136F}" type="presParOf" srcId="{52E8A37C-1236-4A29-BBCD-ED5CE287E796}" destId="{8E10F517-0E19-43E5-9B84-F01CB6E85308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0.55189</cdr:x>
      <cdr:y>0.47556</cdr:y>
    </cdr:from>
    <cdr:to>
      <cdr:x>0.66345</cdr:x>
      <cdr:y>0.53511</cdr:y>
    </cdr:to>
    <cdr:sp macro="" textlink="">
      <cdr:nvSpPr>
        <cdr:cNvPr id="4" name="TextBox 3"/>
        <cdr:cNvSpPr txBox="1"/>
      </cdr:nvSpPr>
      <cdr:spPr>
        <a:xfrm xmlns:a="http://schemas.openxmlformats.org/drawingml/2006/main" rot="21064747">
          <a:off x="4808318" y="2643283"/>
          <a:ext cx="971962" cy="330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0.40911</cdr:x>
      <cdr:y>0.04132</cdr:y>
    </cdr:from>
    <cdr:to>
      <cdr:x>0.53155</cdr:x>
      <cdr:y>0.10678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564396" y="229664"/>
          <a:ext cx="1066753" cy="363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0.12397</cdr:x>
      <cdr:y>0.04132</cdr:y>
    </cdr:from>
    <cdr:to>
      <cdr:x>0.25141</cdr:x>
      <cdr:y>0.12985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80120" y="229664"/>
          <a:ext cx="1110316" cy="492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 smtClean="0">
            <a:latin typeface="Calibri" pitchFamily="34" charset="0"/>
          </a:endParaRPr>
        </a:p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0.67773</cdr:x>
      <cdr:y>0.00893</cdr:y>
    </cdr:from>
    <cdr:to>
      <cdr:x>0.8068</cdr:x>
      <cdr:y>0.0718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904656" y="49644"/>
          <a:ext cx="1124517" cy="3494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0.26964</cdr:x>
      <cdr:y>0.02055</cdr:y>
    </cdr:from>
    <cdr:to>
      <cdr:x>0.3812</cdr:x>
      <cdr:y>0.08018</cdr:y>
    </cdr:to>
    <cdr:sp macro="" textlink="">
      <cdr:nvSpPr>
        <cdr:cNvPr id="11" name="TextBox 10"/>
        <cdr:cNvSpPr txBox="1"/>
      </cdr:nvSpPr>
      <cdr:spPr>
        <a:xfrm xmlns:a="http://schemas.openxmlformats.org/drawingml/2006/main" rot="21395500">
          <a:off x="2349252" y="114247"/>
          <a:ext cx="971962" cy="331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0.2749</cdr:x>
      <cdr:y>0.50056</cdr:y>
    </cdr:from>
    <cdr:to>
      <cdr:x>0.38646</cdr:x>
      <cdr:y>0.56019</cdr:y>
    </cdr:to>
    <cdr:sp macro="" textlink="">
      <cdr:nvSpPr>
        <cdr:cNvPr id="14" name="TextBox 13"/>
        <cdr:cNvSpPr txBox="1"/>
      </cdr:nvSpPr>
      <cdr:spPr>
        <a:xfrm xmlns:a="http://schemas.openxmlformats.org/drawingml/2006/main" rot="21102761">
          <a:off x="2395075" y="2782258"/>
          <a:ext cx="971962" cy="331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Calibri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098C5-FF25-4006-803F-3F9873B4B45C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E72D-3388-4343-9B2F-5087C4209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343145"/>
            <a:ext cx="5487041" cy="4115019"/>
          </a:xfrm>
          <a:noFill/>
        </p:spPr>
        <p:txBody>
          <a:bodyPr lIns="91388" tIns="45691" rIns="91388" bIns="45691"/>
          <a:lstStyle/>
          <a:p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2" y="4343146"/>
            <a:ext cx="5487041" cy="4115019"/>
          </a:xfrm>
          <a:noFill/>
        </p:spPr>
        <p:txBody>
          <a:bodyPr lIns="91381" tIns="45687" rIns="91381" bIns="45687"/>
          <a:lstStyle/>
          <a:p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16256-B379-46B5-89AC-2AA2DBDCD20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1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C1F26B1-E525-4D5C-A83D-726259FDF80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  <p:sldLayoutId id="2147484074" r:id="rId17"/>
    <p:sldLayoutId id="2147484075" r:id="rId18"/>
    <p:sldLayoutId id="2147484077" r:id="rId19"/>
    <p:sldLayoutId id="2147484079" r:id="rId20"/>
    <p:sldLayoutId id="2147484080" r:id="rId21"/>
    <p:sldLayoutId id="2147484081" r:id="rId22"/>
    <p:sldLayoutId id="2147484082" r:id="rId23"/>
    <p:sldLayoutId id="2147484084" r:id="rId24"/>
    <p:sldLayoutId id="2147484085" r:id="rId25"/>
    <p:sldLayoutId id="2147484086" r:id="rId26"/>
    <p:sldLayoutId id="2147484088" r:id="rId27"/>
    <p:sldLayoutId id="2147484089" r:id="rId28"/>
    <p:sldLayoutId id="2147484090" r:id="rId29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286124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i="1" dirty="0" smtClean="0">
                <a:solidFill>
                  <a:srgbClr val="0070C0"/>
                </a:solidFill>
                <a:effectLst/>
                <a:latin typeface="Book Antiqua" pitchFamily="18" charset="0"/>
                <a:cs typeface="Times New Roman" pitchFamily="18" charset="0"/>
              </a:rPr>
              <a:t>Бюджет  для граждан </a:t>
            </a:r>
            <a:br>
              <a:rPr lang="ru-RU" sz="4000" i="1" dirty="0" smtClean="0">
                <a:solidFill>
                  <a:srgbClr val="0070C0"/>
                </a:solidFill>
                <a:effectLst/>
                <a:latin typeface="Book Antiqua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0070C0"/>
                </a:solidFill>
                <a:effectLst/>
                <a:latin typeface="Book Antiqua" pitchFamily="18" charset="0"/>
                <a:cs typeface="Times New Roman" pitchFamily="18" charset="0"/>
              </a:rPr>
              <a:t>об исполнении бюджета Сосьвинского городского округа </a:t>
            </a:r>
            <a:br>
              <a:rPr lang="ru-RU" sz="4000" i="1" dirty="0" smtClean="0">
                <a:solidFill>
                  <a:srgbClr val="0070C0"/>
                </a:solidFill>
                <a:effectLst/>
                <a:latin typeface="Book Antiqua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0070C0"/>
                </a:solidFill>
                <a:effectLst/>
                <a:latin typeface="Book Antiqua" pitchFamily="18" charset="0"/>
                <a:cs typeface="Times New Roman" pitchFamily="18" charset="0"/>
              </a:rPr>
              <a:t>за 2016 год</a:t>
            </a:r>
            <a:r>
              <a:rPr lang="ru-RU" sz="4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357694"/>
            <a:ext cx="4953000" cy="1752600"/>
          </a:xfrm>
        </p:spPr>
        <p:txBody>
          <a:bodyPr>
            <a:normAutofit/>
          </a:bodyPr>
          <a:lstStyle/>
          <a:p>
            <a:pPr algn="ctr"/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31" descr="i?id=211768809-33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429131"/>
            <a:ext cx="2928926" cy="253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KorolkoEA\Desktop\bugetul_dezbatut_de_comis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38638"/>
            <a:ext cx="35433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Картинки по запросу бюджет для граждан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00528" cy="22146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5" name="AutoShape 19"/>
          <p:cNvSpPr>
            <a:spLocks noChangeArrowheads="1"/>
          </p:cNvSpPr>
          <p:nvPr/>
        </p:nvSpPr>
        <p:spPr bwMode="auto">
          <a:xfrm rot="10800000">
            <a:off x="6215074" y="3286124"/>
            <a:ext cx="2500331" cy="615950"/>
          </a:xfrm>
          <a:prstGeom prst="homePlate">
            <a:avLst>
              <a:gd name="adj" fmla="val 110969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anchor="ctr" anchorCtr="1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Культура и кинематография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cs typeface="+mn-cs"/>
              </a:rPr>
              <a:t>34415,5 тысяч рублей</a:t>
            </a:r>
            <a:endParaRPr lang="ru-RU" sz="1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 rot="10800000">
            <a:off x="6215073" y="2571744"/>
            <a:ext cx="2512401" cy="615950"/>
          </a:xfrm>
          <a:prstGeom prst="homePlate">
            <a:avLst>
              <a:gd name="adj" fmla="val 116753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wrap="none" anchor="ctr" anchorCtr="1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Социальная политика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cs typeface="+mn-cs"/>
              </a:rPr>
              <a:t>34705,5 тысяч рублей</a:t>
            </a:r>
            <a:endParaRPr lang="ru-RU" sz="1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 rot="10800000">
            <a:off x="6286512" y="1714488"/>
            <a:ext cx="2428894" cy="796926"/>
          </a:xfrm>
          <a:prstGeom prst="homePlate">
            <a:avLst>
              <a:gd name="adj" fmla="val 99125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10800000" anchor="ctr" anchorCtr="1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Жилищно-коммунальное хозяйство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cs typeface="+mn-cs"/>
              </a:rPr>
              <a:t>18504,4  тысяч рублей</a:t>
            </a:r>
            <a:endParaRPr lang="ru-RU" sz="1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 rot="10800000">
            <a:off x="6215073" y="1071546"/>
            <a:ext cx="2512401" cy="602610"/>
          </a:xfrm>
          <a:prstGeom prst="homePlate">
            <a:avLst>
              <a:gd name="adj" fmla="val 115892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wrap="none" anchor="ctr" anchorCtr="1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Образование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cs typeface="+mn-cs"/>
              </a:rPr>
              <a:t>271079,1</a:t>
            </a:r>
            <a:r>
              <a:rPr lang="en-US" sz="1200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cs typeface="+mn-cs"/>
              </a:rPr>
              <a:t>тысяч рублей</a:t>
            </a:r>
            <a:endParaRPr lang="ru-RU" sz="1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571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endParaRPr lang="ru-RU" sz="1800" b="1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214942" y="6492875"/>
            <a:ext cx="762000" cy="365125"/>
          </a:xfrm>
        </p:spPr>
        <p:txBody>
          <a:bodyPr/>
          <a:lstStyle/>
          <a:p>
            <a:pPr>
              <a:defRPr/>
            </a:pPr>
            <a:fld id="{A2625C55-6A5F-48F6-830F-6F56EFFE691A}" type="slidenum">
              <a:rPr lang="ru-RU" sz="1200"/>
              <a:pPr>
                <a:defRPr/>
              </a:pPr>
              <a:t>10</a:t>
            </a:fld>
            <a:endParaRPr lang="ru-RU" sz="1200" dirty="0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16200000">
            <a:off x="3335817" y="2450605"/>
            <a:ext cx="2060575" cy="2159977"/>
          </a:xfrm>
          <a:prstGeom prst="upDownArrowCallout">
            <a:avLst>
              <a:gd name="adj1" fmla="val 31916"/>
              <a:gd name="adj2" fmla="val 25000"/>
              <a:gd name="adj3" fmla="val 14195"/>
              <a:gd name="adj4" fmla="val 50000"/>
            </a:avLst>
          </a:prstGeom>
          <a:ln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cs typeface="+mn-cs"/>
              </a:rPr>
              <a:t>БЮДЖЕТ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</a:rPr>
              <a:t>Сосьвинского</a:t>
            </a:r>
            <a:r>
              <a:rPr lang="ru-RU" sz="1200" b="1" dirty="0" smtClean="0">
                <a:solidFill>
                  <a:srgbClr val="000000"/>
                </a:solidFill>
                <a:cs typeface="+mn-cs"/>
              </a:rPr>
              <a:t>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cs typeface="+mn-cs"/>
              </a:rPr>
              <a:t>городского округа</a:t>
            </a:r>
            <a:endParaRPr lang="ru-RU" sz="14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76600" y="1038226"/>
            <a:ext cx="2158512" cy="1368425"/>
          </a:xfrm>
          <a:prstGeom prst="rect">
            <a:avLst/>
          </a:prstGeom>
          <a:ln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Доходы в расчете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на </a:t>
            </a:r>
            <a:r>
              <a:rPr lang="ru-RU" sz="1400" b="1" dirty="0" smtClean="0">
                <a:solidFill>
                  <a:srgbClr val="000000"/>
                </a:solidFill>
                <a:cs typeface="+mn-cs"/>
              </a:rPr>
              <a:t>1 жителя  за 2016 год – 34759,8 рублей </a:t>
            </a:r>
            <a:endParaRPr lang="ru-RU" sz="14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86116" y="4643446"/>
            <a:ext cx="2158512" cy="1584325"/>
          </a:xfrm>
          <a:prstGeom prst="rect">
            <a:avLst/>
          </a:prstGeom>
          <a:ln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Расходы в расчете на 1 </a:t>
            </a:r>
            <a:r>
              <a:rPr lang="ru-RU" sz="1400" b="1" dirty="0" smtClean="0">
                <a:solidFill>
                  <a:srgbClr val="000000"/>
                </a:solidFill>
                <a:cs typeface="+mn-cs"/>
              </a:rPr>
              <a:t> жителя   за 2016 год -</a:t>
            </a:r>
            <a:endParaRPr lang="ru-RU" sz="1400" b="1" dirty="0">
              <a:solidFill>
                <a:srgbClr val="000000"/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cs typeface="+mn-cs"/>
              </a:rPr>
              <a:t>34027,0 руб</a:t>
            </a:r>
            <a:r>
              <a:rPr lang="ru-RU" sz="1400" b="1" dirty="0" smtClean="0">
                <a:solidFill>
                  <a:srgbClr val="000000"/>
                </a:solidFill>
              </a:rPr>
              <a:t>лей</a:t>
            </a:r>
            <a:endParaRPr lang="ru-RU" sz="14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 rot="10800000">
            <a:off x="2555631" y="1001713"/>
            <a:ext cx="647700" cy="51816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CC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eaVert"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cs typeface="+mn-cs"/>
              </a:rPr>
              <a:t>Доходы бюджета </a:t>
            </a:r>
            <a:r>
              <a:rPr lang="ru-RU" b="1" dirty="0" smtClean="0">
                <a:solidFill>
                  <a:srgbClr val="000000"/>
                </a:solidFill>
              </a:rPr>
              <a:t> 497655,7 </a:t>
            </a:r>
            <a:r>
              <a:rPr lang="ru-RU" b="1" dirty="0" smtClean="0">
                <a:solidFill>
                  <a:srgbClr val="000000"/>
                </a:solidFill>
                <a:cs typeface="+mn-cs"/>
              </a:rPr>
              <a:t>тыс.руб</a:t>
            </a:r>
            <a:r>
              <a:rPr lang="ru-RU" sz="1400" dirty="0">
                <a:solidFill>
                  <a:srgbClr val="000000"/>
                </a:solidFill>
                <a:cs typeface="+mn-cs"/>
              </a:rPr>
              <a:t>.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 rot="10800000">
            <a:off x="5572132" y="1071545"/>
            <a:ext cx="642942" cy="5113337"/>
          </a:xfrm>
          <a:prstGeom prst="rect">
            <a:avLst/>
          </a:prstGeom>
          <a:solidFill>
            <a:srgbClr val="FFFF99"/>
          </a:solidFill>
          <a:ln w="38100">
            <a:solidFill>
              <a:srgbClr val="FFCC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eaVert"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cs typeface="+mn-cs"/>
              </a:rPr>
              <a:t>Расходы бюджета </a:t>
            </a:r>
            <a:r>
              <a:rPr lang="ru-RU" b="1" dirty="0" smtClean="0">
                <a:solidFill>
                  <a:srgbClr val="000000"/>
                </a:solidFill>
                <a:cs typeface="+mn-cs"/>
              </a:rPr>
              <a:t>487165,0  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тыс.руб</a:t>
            </a:r>
            <a:r>
              <a:rPr lang="ru-RU" b="1" dirty="0">
                <a:solidFill>
                  <a:schemeClr val="tx1"/>
                </a:solidFill>
                <a:cs typeface="+mn-cs"/>
              </a:rPr>
              <a:t>.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357157" y="4643446"/>
            <a:ext cx="2143141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cs typeface="+mn-cs"/>
              </a:rPr>
              <a:t>358912,3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cs typeface="+mn-cs"/>
              </a:rPr>
              <a:t> тысяч рублей</a:t>
            </a:r>
            <a:endParaRPr lang="ru-RU" sz="14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357158" y="2786058"/>
            <a:ext cx="2166780" cy="1368425"/>
          </a:xfrm>
          <a:prstGeom prst="homePlate">
            <a:avLst>
              <a:gd name="adj" fmla="val 41328"/>
            </a:avLst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Неналоговые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cs typeface="+mn-cs"/>
              </a:rPr>
              <a:t>6923,5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cs typeface="+mn-cs"/>
              </a:rPr>
              <a:t>тысяч рублей</a:t>
            </a:r>
            <a:endParaRPr lang="ru-RU" sz="14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 rot="10800000">
            <a:off x="6207367" y="4014788"/>
            <a:ext cx="2508037" cy="615950"/>
          </a:xfrm>
          <a:prstGeom prst="homePlate">
            <a:avLst>
              <a:gd name="adj" fmla="val 116753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wrap="none" anchor="ctr" anchorCtr="1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1100" b="1" dirty="0" smtClean="0">
                <a:solidFill>
                  <a:srgbClr val="000000"/>
                </a:solidFill>
                <a:cs typeface="+mn-cs"/>
              </a:rPr>
              <a:t>Национальная </a:t>
            </a:r>
            <a:r>
              <a:rPr lang="ru-RU" sz="1100" b="1" dirty="0">
                <a:solidFill>
                  <a:srgbClr val="000000"/>
                </a:solidFill>
                <a:cs typeface="+mn-cs"/>
              </a:rPr>
              <a:t>экономика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0000"/>
                </a:solidFill>
                <a:cs typeface="+mn-cs"/>
              </a:rPr>
              <a:t>27593,6  тысяч рублей</a:t>
            </a:r>
            <a:endParaRPr lang="ru-RU" sz="11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 rot="10800000">
            <a:off x="6216162" y="4759325"/>
            <a:ext cx="2499242" cy="615950"/>
          </a:xfrm>
          <a:prstGeom prst="homePlate">
            <a:avLst>
              <a:gd name="adj" fmla="val 116753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wrap="none" anchor="ctr" anchorCtr="1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</a:rPr>
              <a:t>  </a:t>
            </a:r>
            <a:r>
              <a:rPr lang="ru-RU" sz="1200" b="1" dirty="0" smtClean="0">
                <a:solidFill>
                  <a:srgbClr val="000000"/>
                </a:solidFill>
              </a:rPr>
              <a:t>Общегосударственные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</a:rPr>
              <a:t>вопросы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</a:rPr>
              <a:t> 95910,2 тысяч рублей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 rot="10800000">
            <a:off x="6215072" y="5500702"/>
            <a:ext cx="2500331" cy="615950"/>
          </a:xfrm>
          <a:prstGeom prst="homePlate">
            <a:avLst>
              <a:gd name="adj" fmla="val 116753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wrap="none" anchor="ctr" anchorCtr="1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cs typeface="+mn-cs"/>
              </a:rPr>
              <a:t>Прочие расходы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</a:rPr>
              <a:t>4956,7 тысяч  рублей</a:t>
            </a:r>
            <a:endParaRPr lang="ru-RU" sz="1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357159" y="1142984"/>
            <a:ext cx="2143139" cy="1368425"/>
          </a:xfrm>
          <a:prstGeom prst="homePlate">
            <a:avLst>
              <a:gd name="adj" fmla="val 41299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cs typeface="+mn-cs"/>
              </a:rPr>
              <a:t>131819,9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cs typeface="+mn-cs"/>
              </a:rPr>
              <a:t> тысяч рублей</a:t>
            </a:r>
            <a:endParaRPr lang="ru-RU" sz="14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0"/>
            <a:ext cx="828680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Основные параметры исполнения бюджета 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Сосьвинского  городского округа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за 2016  год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бюджет городского округа фото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643314"/>
            <a:ext cx="4643438" cy="3214686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1928794" y="142852"/>
            <a:ext cx="6786610" cy="3071834"/>
          </a:xfrm>
          <a:prstGeom prst="horizontalScroll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cs typeface="Times New Roman" pitchFamily="18" charset="0"/>
              </a:rPr>
              <a:t>Исполнение </a:t>
            </a:r>
            <a:r>
              <a:rPr lang="ru-RU" sz="2400" b="1" i="1" dirty="0" smtClean="0">
                <a:solidFill>
                  <a:srgbClr val="002060"/>
                </a:solidFill>
                <a:cs typeface="Times New Roman" pitchFamily="18" charset="0"/>
              </a:rPr>
              <a:t>бюджета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cs typeface="Times New Roman" pitchFamily="18" charset="0"/>
              </a:rPr>
              <a:t>по </a:t>
            </a:r>
            <a:r>
              <a:rPr lang="ru-RU" sz="2400" b="1" i="1" dirty="0" smtClean="0">
                <a:solidFill>
                  <a:srgbClr val="002060"/>
                </a:solidFill>
                <a:cs typeface="Times New Roman" pitchFamily="18" charset="0"/>
              </a:rPr>
              <a:t>доходам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"/>
            <a:ext cx="9144000" cy="734423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исполнения  бюджета Сосьвинского городского округа  по годам, млн. рублей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2"/>
          <p:cNvGraphicFramePr>
            <a:graphicFrameLocks noGrp="1"/>
          </p:cNvGraphicFramePr>
          <p:nvPr/>
        </p:nvGraphicFramePr>
        <p:xfrm>
          <a:off x="683568" y="910281"/>
          <a:ext cx="7768280" cy="594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ая выноска 4"/>
          <p:cNvSpPr/>
          <p:nvPr/>
        </p:nvSpPr>
        <p:spPr bwMode="auto">
          <a:xfrm>
            <a:off x="5256076" y="944724"/>
            <a:ext cx="1309816" cy="444843"/>
          </a:xfrm>
          <a:prstGeom prst="wedgeRectCallout">
            <a:avLst>
              <a:gd name="adj1" fmla="val 33884"/>
              <a:gd name="adj2" fmla="val 159023"/>
            </a:avLst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99,1%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к уровню 2015 г.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 bwMode="auto">
          <a:xfrm>
            <a:off x="7416316" y="1016732"/>
            <a:ext cx="1309816" cy="444843"/>
          </a:xfrm>
          <a:prstGeom prst="wedgeRectCallout">
            <a:avLst>
              <a:gd name="adj1" fmla="val -33412"/>
              <a:gd name="adj2" fmla="val 113074"/>
            </a:avLst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93,7%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к уровню 2015 г.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286807" cy="519301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07632"/>
                <a:gridCol w="1500866"/>
                <a:gridCol w="1483311"/>
                <a:gridCol w="1194998"/>
              </a:tblGrid>
              <a:tr h="1071570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),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 год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(факт),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 неналоговые доходы - всего: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139390,1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138743,4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196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111996,0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111700,7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8870,6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9255,0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6170,9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6511,9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 на  имущество физических лиц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1569,0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1179,7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74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3162,0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2894,8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521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277,8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7462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7369,6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6923,5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28596" y="142852"/>
            <a:ext cx="8358188" cy="1000125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effectLst/>
                <a:cs typeface="Tahoma" pitchFamily="34" charset="0"/>
              </a:rPr>
              <a:t>Доходы бюджета Сосьвинского городского округа </a:t>
            </a:r>
            <a:br>
              <a:rPr lang="ru-RU" sz="2000" b="1" dirty="0" smtClean="0">
                <a:effectLst/>
                <a:cs typeface="Tahoma" pitchFamily="34" charset="0"/>
              </a:rPr>
            </a:br>
            <a:r>
              <a:rPr lang="ru-RU" sz="2000" b="1" dirty="0" smtClean="0">
                <a:effectLst/>
                <a:cs typeface="Tahoma" pitchFamily="34" charset="0"/>
              </a:rPr>
              <a:t>за 2016  год</a:t>
            </a:r>
            <a:endParaRPr lang="ru-RU" sz="2000" b="1" dirty="0">
              <a:effectLst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428604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Исполнение бюджета Сосьвинского городского округа  в структуре  доходов  за 2016 год , в %</a:t>
            </a:r>
            <a:endParaRPr lang="ru-RU" sz="2000" b="1" dirty="0"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071546"/>
          <a:ext cx="818356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791580" y="0"/>
            <a:ext cx="8130746" cy="85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 бюджета  Сосьвинского городского округа, тысяч рублей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3"/>
          <p:cNvGraphicFramePr>
            <a:graphicFrameLocks/>
          </p:cNvGraphicFramePr>
          <p:nvPr/>
        </p:nvGraphicFramePr>
        <p:xfrm>
          <a:off x="0" y="1019142"/>
          <a:ext cx="8712461" cy="5558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9001156" cy="9286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</a:rPr>
              <a:t> Исполнение бюджета по налоговым и неналоговым доходам 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 за 2016 год,  в %</a:t>
            </a:r>
            <a:endParaRPr lang="ru-RU" sz="20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34423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  бюджета Сосьвинского городского округа  в 2016 году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0" y="1628800"/>
          <a:ext cx="471601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ject 4"/>
          <p:cNvSpPr txBox="1"/>
          <p:nvPr/>
        </p:nvSpPr>
        <p:spPr>
          <a:xfrm rot="16200000">
            <a:off x="-648326" y="2493150"/>
            <a:ext cx="1476164" cy="1795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00" b="1" dirty="0" smtClean="0">
                <a:latin typeface="Calibri"/>
                <a:cs typeface="Calibri"/>
              </a:rPr>
              <a:t>млн. рублей</a:t>
            </a:r>
            <a:endParaRPr sz="1000" dirty="0">
              <a:latin typeface="Calibri"/>
              <a:cs typeface="Calibri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572000" y="728700"/>
          <a:ext cx="4428492" cy="572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16016" y="764704"/>
            <a:ext cx="4284476" cy="7386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flat">
            <a:noFill/>
            <a:rou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libri" pitchFamily="34" charset="0"/>
              </a:rPr>
              <a:t>Структура налоговых и неналоговых доходов областного бюджета за 2016 год в разрезе доходных источников (млн.рублей, % в общей сумме доходов)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524" y="764704"/>
            <a:ext cx="4284476" cy="7386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flat">
            <a:noFill/>
            <a:rou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libri" pitchFamily="34" charset="0"/>
              </a:rPr>
              <a:t>Динамика поступлений по налоговым и неналоговым доходам бюджета Сосьвинского городского округа с 2014 года (тысяч рублей)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-214338"/>
            <a:ext cx="8143900" cy="3929090"/>
          </a:xfrm>
          <a:prstGeom prst="horizontalScroll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cs typeface="Times New Roman" pitchFamily="18" charset="0"/>
              </a:rPr>
              <a:t>Исполнение </a:t>
            </a: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бюджета</a:t>
            </a:r>
          </a:p>
          <a:p>
            <a:pPr algn="ctr"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cs typeface="Times New Roman" pitchFamily="18" charset="0"/>
              </a:rPr>
              <a:t>по </a:t>
            </a: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расходам</a:t>
            </a:r>
            <a:endParaRPr lang="ru-RU" i="1" dirty="0"/>
          </a:p>
        </p:txBody>
      </p:sp>
      <p:pic>
        <p:nvPicPr>
          <p:cNvPr id="77826" name="Picture 2" descr="Картинки по запросу бюджет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000504"/>
            <a:ext cx="3929058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428604"/>
            <a:ext cx="8786874" cy="642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Распределение  расходов бюджета  в 2016 году </a:t>
            </a:r>
          </a:p>
        </p:txBody>
      </p:sp>
      <p:graphicFrame>
        <p:nvGraphicFramePr>
          <p:cNvPr id="33873" name="Group 81"/>
          <p:cNvGraphicFramePr>
            <a:graphicFrameLocks noGrp="1"/>
          </p:cNvGraphicFramePr>
          <p:nvPr>
            <p:ph idx="4294967295"/>
          </p:nvPr>
        </p:nvGraphicFramePr>
        <p:xfrm>
          <a:off x="0" y="1071563"/>
          <a:ext cx="9072594" cy="5811970"/>
        </p:xfrm>
        <a:graphic>
          <a:graphicData uri="http://schemas.openxmlformats.org/drawingml/2006/table">
            <a:tbl>
              <a:tblPr/>
              <a:tblGrid>
                <a:gridCol w="3747555"/>
                <a:gridCol w="1654983"/>
                <a:gridCol w="1703966"/>
                <a:gridCol w="1966090"/>
              </a:tblGrid>
              <a:tr h="6023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 , план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год, факт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883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 – всего, в том числе: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521361,6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487165,0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93,4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99080,5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95910,2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3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637,7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637,7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56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2700,4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2484,8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92,0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39513,4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27593,6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69,8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8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20215,7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18504,4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91,5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1723,9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1020,8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59,2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283511,6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271079,1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35247,8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34415,5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37838,6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34705,5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91,7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5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888,3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811,9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36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42,2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86808" cy="4643470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содержащий основные сведения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Отчета  об исполнении бюджета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Сосьвинского городского округа за 2016 год  в виде открытой и понятной гражданам информации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8429625" cy="1071563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effectLst/>
                <a:cs typeface="Tahoma" pitchFamily="34" charset="0"/>
              </a:rPr>
              <a:t/>
            </a:r>
            <a:br>
              <a:rPr lang="ru-RU" sz="2800" dirty="0" smtClean="0">
                <a:effectLst/>
                <a:cs typeface="Tahoma" pitchFamily="34" charset="0"/>
              </a:rPr>
            </a:br>
            <a:r>
              <a:rPr lang="ru-RU" sz="2800" dirty="0" smtClean="0">
                <a:effectLst/>
                <a:cs typeface="Tahoma" pitchFamily="34" charset="0"/>
              </a:rPr>
              <a:t>Бюджет</a:t>
            </a:r>
            <a:r>
              <a:rPr lang="ru-RU" sz="2800" dirty="0" smtClean="0">
                <a:effectLst/>
                <a:cs typeface="Times New Roman" pitchFamily="18" charset="0"/>
              </a:rPr>
              <a:t> для граждан </a:t>
            </a:r>
            <a:r>
              <a:rPr lang="ru-RU" sz="2800" dirty="0" smtClean="0">
                <a:effectLst/>
                <a:cs typeface="Tahoma" pitchFamily="34" charset="0"/>
              </a:rPr>
              <a:t>-</a:t>
            </a:r>
            <a:endParaRPr lang="ru-RU" sz="2800" dirty="0">
              <a:effectLst/>
              <a:cs typeface="Tahoma" pitchFamily="34" charset="0"/>
            </a:endParaRPr>
          </a:p>
        </p:txBody>
      </p:sp>
      <p:pic>
        <p:nvPicPr>
          <p:cNvPr id="6152" name="Picture 8" descr="Картинки по запросу бюджет городского округа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857628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0"/>
            <a:ext cx="9144001" cy="63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расходов бюджета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Сосьвинского городского округа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2016 году, млн. рублей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03548" y="1052736"/>
          <a:ext cx="8388932" cy="4323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91071" y="5025434"/>
            <a:ext cx="336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Всего – 487,2 млн. рублей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571612"/>
          <a:ext cx="871543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357166"/>
            <a:ext cx="828675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</a:rPr>
              <a:t>Исполнение бюджета по расходам за 2016 год по разделам бюджетной классификации расходов, в %</a:t>
            </a:r>
            <a:endParaRPr lang="ru-RU" sz="20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428736"/>
          <a:ext cx="850112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85725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>
                <a:effectLst/>
                <a:latin typeface="+mn-lt"/>
                <a:cs typeface="Times New Roman" pitchFamily="18" charset="0"/>
              </a:rPr>
              <a:t>Структура расходов бюджета</a:t>
            </a:r>
            <a:br>
              <a:rPr lang="ru-RU" sz="2000" dirty="0" smtClean="0">
                <a:effectLst/>
                <a:latin typeface="+mn-lt"/>
                <a:cs typeface="Times New Roman" pitchFamily="18" charset="0"/>
              </a:rPr>
            </a:br>
            <a:r>
              <a:rPr lang="ru-RU" sz="2000" dirty="0" smtClean="0">
                <a:effectLst/>
                <a:latin typeface="+mn-lt"/>
                <a:cs typeface="Times New Roman" pitchFamily="18" charset="0"/>
              </a:rPr>
              <a:t> в сфере образования, в</a:t>
            </a:r>
            <a:r>
              <a:rPr lang="ru-RU" sz="2000" dirty="0" smtClean="0">
                <a:effectLst/>
                <a:latin typeface="+mn-lt"/>
              </a:rPr>
              <a:t> %</a:t>
            </a:r>
            <a:endParaRPr lang="ru-RU" sz="2000" dirty="0">
              <a:effectLst/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5715016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асходы на 1 жителя в 2016 году – 18,9 тысяч рублей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914400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10800000" flipV="1">
            <a:off x="0" y="-150813"/>
            <a:ext cx="9144000" cy="10160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/>
              </a:rPr>
              <a:t>Расходы на жилищно – коммунальное хозяйство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 в 2016 году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500702"/>
            <a:ext cx="7858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Расходы на 1 жителя в 2016 году – 1,3 тысяч  рублей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2285993"/>
          <a:ext cx="9144000" cy="4670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58"/>
                <a:gridCol w="2249321"/>
                <a:gridCol w="1751207"/>
                <a:gridCol w="1214414"/>
              </a:tblGrid>
              <a:tr h="1057344"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Наименование показателя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Предусмотрено,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 тысяч рублей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Исполнено ,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тысяч рублей 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% исполнения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44604">
                <a:tc>
                  <a:txBody>
                    <a:bodyPr/>
                    <a:lstStyle/>
                    <a:p>
                      <a:r>
                        <a:rPr lang="ru-RU" dirty="0" smtClean="0"/>
                        <a:t>Дома</a:t>
                      </a:r>
                      <a:r>
                        <a:rPr lang="ru-RU" baseline="0" dirty="0" smtClean="0"/>
                        <a:t> культуры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28130,1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27365,0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97,3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3886">
                <a:tc>
                  <a:txBody>
                    <a:bodyPr/>
                    <a:lstStyle/>
                    <a:p>
                      <a:r>
                        <a:rPr lang="ru-RU" dirty="0" smtClean="0"/>
                        <a:t>Библиотеки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5483,4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5483,4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81685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 по укреплению материально- технической</a:t>
                      </a:r>
                      <a:r>
                        <a:rPr lang="ru-RU" baseline="0" dirty="0" smtClean="0"/>
                        <a:t> базы учреждений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526,5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474,5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90,1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80102">
                <a:tc gridSpan="4">
                  <a:txBody>
                    <a:bodyPr/>
                    <a:lstStyle/>
                    <a:p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  в  2016 году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 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2,4 тысяч  рублей</a:t>
                      </a:r>
                      <a:endParaRPr lang="ru-RU" dirty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57575" y="0"/>
            <a:ext cx="5686425" cy="2214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</a:rPr>
              <a:t>Расходы, произведенные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в области  культуры  в 2016 году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endParaRPr lang="ru-RU" sz="2000" dirty="0">
              <a:effectLst/>
            </a:endParaRPr>
          </a:p>
        </p:txBody>
      </p:sp>
      <p:pic>
        <p:nvPicPr>
          <p:cNvPr id="51202" name="Picture 2" descr="Кликни, для увеличения картинк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00430" cy="23574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543956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0"/>
            <a:ext cx="8643938" cy="13573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dirty="0" smtClean="0">
                <a:effectLst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cs typeface="Times New Roman" pitchFamily="18" charset="0"/>
              </a:rPr>
            </a:br>
            <a:r>
              <a:rPr lang="ru-RU" sz="1600" dirty="0" smtClean="0">
                <a:effectLst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cs typeface="Times New Roman" pitchFamily="18" charset="0"/>
              </a:rPr>
            </a:br>
            <a:r>
              <a:rPr lang="ru-RU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Расходы в области дорожного хозяйства, произведенные в рамках муниципальной программы «</a:t>
            </a:r>
            <a:r>
              <a:rPr lang="ru-RU" sz="1600" b="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Развитие жилищно-коммунального хозяйства, транспортной инфраструктуры и повышение энергетической эффективности в Сосьвинском городском округе до 2020 года»</a:t>
            </a:r>
            <a:endParaRPr lang="ru-RU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на 1 жителя  в  2016 году -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2,4 тысяч  рублей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</a:rPr>
              <a:t>Расходы на социальную политику, 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произведенные в 2016 году, в млн. руб.</a:t>
            </a:r>
            <a:endParaRPr lang="ru-RU" sz="2000" dirty="0">
              <a:effectLst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71472" y="1142984"/>
          <a:ext cx="8286808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75"/>
            <a:ext cx="3643306" cy="4572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u="sng" dirty="0" smtClean="0">
                <a:solidFill>
                  <a:schemeClr val="tx2"/>
                </a:solidFill>
              </a:rPr>
              <a:t>Публичные нормативные</a:t>
            </a:r>
          </a:p>
          <a:p>
            <a:pPr marL="174625" indent="-38100" algn="ctr">
              <a:buNone/>
            </a:pPr>
            <a:r>
              <a:rPr lang="ru-RU" sz="1400" b="1" u="sng" dirty="0" smtClean="0">
                <a:solidFill>
                  <a:schemeClr val="tx2"/>
                </a:solidFill>
              </a:rPr>
              <a:t>расходные обязательства</a:t>
            </a:r>
            <a:r>
              <a:rPr lang="ru-RU" sz="1400" b="1" dirty="0" smtClean="0">
                <a:solidFill>
                  <a:schemeClr val="tx2"/>
                </a:solidFill>
              </a:rPr>
              <a:t> - </a:t>
            </a:r>
            <a:r>
              <a:rPr lang="ru-RU" sz="1400" dirty="0" smtClean="0">
                <a:solidFill>
                  <a:schemeClr val="tx2"/>
                </a:solidFill>
              </a:rPr>
              <a:t>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установленный порядок его индексации</a:t>
            </a:r>
            <a:endParaRPr lang="ru-RU" sz="1400" u="sng" dirty="0" smtClean="0">
              <a:solidFill>
                <a:schemeClr val="tx2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3571868" y="1428736"/>
          <a:ext cx="5143536" cy="3788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524"/>
                <a:gridCol w="1343012"/>
              </a:tblGrid>
              <a:tr h="11271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Публичное нормативное обязательство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Исполнено</a:t>
                      </a:r>
                    </a:p>
                    <a:p>
                      <a:pPr algn="ctr"/>
                      <a:r>
                        <a:rPr lang="ru-RU" sz="1400" dirty="0" smtClean="0"/>
                        <a:t>(тыс.</a:t>
                      </a:r>
                      <a:r>
                        <a:rPr lang="ru-RU" sz="1400" baseline="0" dirty="0" smtClean="0"/>
                        <a:t> руб.)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Компенсация</a:t>
                      </a:r>
                      <a:r>
                        <a:rPr lang="ru-RU" sz="1200" baseline="0" dirty="0" smtClean="0"/>
                        <a:t> отдельным категориям граждан оплаты взноса  на капитальный ремонт общего имущества в многоквартирном доме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aseline="0" dirty="0" smtClean="0"/>
                    </a:p>
                    <a:p>
                      <a:pPr algn="ctr"/>
                      <a:r>
                        <a:rPr lang="ru-RU" sz="1200" baseline="0" dirty="0" smtClean="0"/>
                        <a:t>4,9</a:t>
                      </a:r>
                      <a:endParaRPr lang="ru-RU" sz="1200" baseline="0" dirty="0"/>
                    </a:p>
                  </a:txBody>
                  <a:tcPr/>
                </a:tc>
              </a:tr>
              <a:tr h="463436"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- к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омпенсация  расходов  на оплату жилого помещения и коммунальных услуг</a:t>
                      </a:r>
                      <a:endParaRPr lang="ru-RU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21593,4</a:t>
                      </a:r>
                      <a:endParaRPr lang="ru-RU" sz="1200" baseline="0" dirty="0"/>
                    </a:p>
                  </a:txBody>
                  <a:tcPr/>
                </a:tc>
              </a:tr>
              <a:tr h="1173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-п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редоставление мер социальной поддержки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оплате жилого помещения и коммунальных услуг</a:t>
                      </a:r>
                    </a:p>
                    <a:p>
                      <a:r>
                        <a:rPr lang="ru-RU" sz="1200" dirty="0" smtClean="0"/>
                        <a:t>- предоставление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на оплату жилого помещения и коммунальных услуг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aseline="0" dirty="0" smtClean="0"/>
                    </a:p>
                    <a:p>
                      <a:pPr algn="ctr"/>
                      <a:r>
                        <a:rPr lang="ru-RU" sz="1200" baseline="0" dirty="0" smtClean="0"/>
                        <a:t>3667,5</a:t>
                      </a:r>
                    </a:p>
                    <a:p>
                      <a:pPr algn="ctr"/>
                      <a:endParaRPr lang="ru-RU" sz="1200" baseline="0" dirty="0" smtClean="0"/>
                    </a:p>
                    <a:p>
                      <a:pPr algn="ctr"/>
                      <a:endParaRPr lang="ru-RU" sz="1200" baseline="0" dirty="0" smtClean="0"/>
                    </a:p>
                    <a:p>
                      <a:pPr algn="ctr"/>
                      <a:r>
                        <a:rPr lang="ru-RU" sz="1200" baseline="0" dirty="0" smtClean="0"/>
                        <a:t>3237,9</a:t>
                      </a:r>
                      <a:endParaRPr lang="ru-RU" sz="1200" baseline="0" dirty="0"/>
                    </a:p>
                  </a:txBody>
                  <a:tcPr/>
                </a:tc>
              </a:tr>
              <a:tr h="38496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ВСЕГО</a:t>
                      </a:r>
                      <a:r>
                        <a:rPr lang="ru-RU" sz="1200" b="1" baseline="0" dirty="0" smtClean="0"/>
                        <a:t> РАСХОДОВ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/>
                        <a:t>28503,7</a:t>
                      </a:r>
                      <a:endParaRPr lang="ru-RU" sz="1200" b="1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8680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</a:rPr>
              <a:t>Исполнение публичных  нормативных обязательств</a:t>
            </a:r>
            <a:endParaRPr lang="ru-RU" sz="2000" dirty="0">
              <a:effectLst/>
            </a:endParaRPr>
          </a:p>
        </p:txBody>
      </p:sp>
      <p:pic>
        <p:nvPicPr>
          <p:cNvPr id="7" name="Picture 2" descr="http://cs10301.userapi.com/v10301663/99/NtQu0W23Eu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86190"/>
            <a:ext cx="3071834" cy="237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 rot="10800000" flipV="1">
            <a:off x="3929058" y="5326130"/>
            <a:ext cx="4572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Меры социальной поддержки получили 2456 человек, что составляет 17,2 % от общей численности населения округа: федеральный регистр – 1304 человека, областной регистр – 1152 человека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381500"/>
            <a:ext cx="4953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Горизонтальный свиток 3"/>
          <p:cNvSpPr/>
          <p:nvPr/>
        </p:nvSpPr>
        <p:spPr>
          <a:xfrm>
            <a:off x="1285852" y="0"/>
            <a:ext cx="6286544" cy="3429000"/>
          </a:xfrm>
          <a:prstGeom prst="horizontalScroll">
            <a:avLst/>
          </a:prstGeom>
          <a:solidFill>
            <a:srgbClr val="66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cs typeface="Times New Roman" pitchFamily="18" charset="0"/>
              </a:rPr>
              <a:t>Источники финансирования 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rgbClr val="002060"/>
                </a:solidFill>
                <a:cs typeface="Times New Roman" pitchFamily="18" charset="0"/>
              </a:rPr>
              <a:t>дефицита бюджета</a:t>
            </a:r>
            <a:endParaRPr lang="ru-RU" sz="2400" b="1" i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357299"/>
          <a:ext cx="8401080" cy="5072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415"/>
                <a:gridCol w="4258665"/>
              </a:tblGrid>
              <a:tr h="19986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Предельный объем  муниципального долга Сосьвинского городского</a:t>
                      </a:r>
                      <a:r>
                        <a:rPr lang="ru-RU" sz="1800" b="1" baseline="0" dirty="0" smtClean="0"/>
                        <a:t> округа по состоянию на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/>
                        <a:t>1 января 2017 года</a:t>
                      </a:r>
                      <a:endParaRPr lang="ru-RU" sz="1800" b="1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Объем  муниципального долга по состоянию на </a:t>
                      </a:r>
                    </a:p>
                    <a:p>
                      <a:pPr algn="ctr"/>
                      <a:r>
                        <a:rPr lang="ru-RU" sz="1800" dirty="0" smtClean="0"/>
                        <a:t>1 января 2017 года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5094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</a:rPr>
                        <a:t>3479,1 тысяч рублей</a:t>
                      </a:r>
                      <a:endParaRPr lang="ru-RU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</a:rPr>
                        <a:t>1116,0 тысяч рублей</a:t>
                      </a:r>
                      <a:endParaRPr lang="ru-RU" sz="2000" b="1" dirty="0">
                        <a:effectLst/>
                      </a:endParaRPr>
                    </a:p>
                  </a:txBody>
                  <a:tcPr/>
                </a:tc>
              </a:tr>
              <a:tr h="2522540">
                <a:tc grid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1600" dirty="0" smtClean="0">
                          <a:effectLst/>
                        </a:rPr>
                        <a:t>Расходы на обслуживание муниципального долга в 2016 году составили  1,5 тысяч рублей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3250" y="285750"/>
            <a:ext cx="8540750" cy="1071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</a:rPr>
              <a:t> </a:t>
            </a:r>
            <a:r>
              <a:rPr lang="ru-RU" sz="2000" dirty="0" smtClean="0">
                <a:effectLst/>
              </a:rPr>
              <a:t>Данные о муниципальном долге  Сосьвинского городского округа  за 2016  год</a:t>
            </a:r>
            <a:endParaRPr lang="ru-RU" sz="20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214818"/>
            <a:ext cx="7786742" cy="1384995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cs typeface="Times New Roman" pitchFamily="18" charset="0"/>
              </a:rPr>
              <a:t>Предельный объем  муниципального долга по состоянию на 1 января 2017 года не превышает ограничения, установленные Бюджетным кодексом Российской Федерации.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071966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8675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>
                <a:effectLst/>
              </a:rPr>
              <a:t>Контактная информация о Финансовом управлении администрации Сосьвинского городского округа</a:t>
            </a:r>
            <a:endParaRPr lang="ru-RU" sz="200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1428736"/>
            <a:ext cx="4214842" cy="207170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граждан об исполнении бюджета Сосьвинского городского округа за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год»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доступной для широкого круга пользователей форме раскрывает информацию об исполнении  бюджета за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Разработчиком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граждан»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Финансовое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администрации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Сосьвинского городского округа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3382960"/>
          <a:ext cx="8286808" cy="2987851"/>
        </p:xfrm>
        <a:graphic>
          <a:graphicData uri="http://schemas.openxmlformats.org/drawingml/2006/table">
            <a:tbl>
              <a:tblPr/>
              <a:tblGrid>
                <a:gridCol w="4107837"/>
                <a:gridCol w="4178971"/>
              </a:tblGrid>
              <a:tr h="38450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B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Начальник  финансового управления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Панченко Людмила Викторовна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</a:tr>
              <a:tr h="361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Адрес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ул. Л.Толстого, 9а, г. Серов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</a:tr>
              <a:tr h="561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Телефон, факс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6-95-49, 6-95-08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</a:tr>
              <a:tr h="561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budsosva@mail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</a:tr>
              <a:tr h="680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Режим работы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 8-00 до 12-00, 13-00 до 17-15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выходные дни – суббота, воскресенье                                                           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     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31949"/>
          <a:ext cx="8786874" cy="4979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5524"/>
                <a:gridCol w="2058772"/>
                <a:gridCol w="1512578"/>
              </a:tblGrid>
              <a:tr h="5994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показателя</a:t>
                      </a:r>
                      <a:endParaRPr lang="ru-RU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Предусмотрено тыс. руб.</a:t>
                      </a:r>
                      <a:endParaRPr lang="ru-RU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Исполнено тыс. руб.</a:t>
                      </a:r>
                      <a:endParaRPr lang="ru-RU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9945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Погашение бюджетом</a:t>
                      </a:r>
                      <a:r>
                        <a:rPr lang="ru-RU" sz="1600" baseline="0" dirty="0" smtClean="0"/>
                        <a:t> ГО кредитов, полученных от  других бюджетов бюджетной системы РФ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- 763,1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- 763,1</a:t>
                      </a:r>
                      <a:endParaRPr lang="ru-RU" sz="1600" dirty="0"/>
                    </a:p>
                  </a:txBody>
                  <a:tcPr/>
                </a:tc>
              </a:tr>
              <a:tr h="85441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Возврат</a:t>
                      </a:r>
                      <a:r>
                        <a:rPr lang="ru-RU" sz="1600" baseline="0" dirty="0" smtClean="0"/>
                        <a:t>  бюджетных кредитов, предоставленных юридическим лицам из бюджета ГО</a:t>
                      </a:r>
                    </a:p>
                    <a:p>
                      <a:r>
                        <a:rPr lang="ru-RU" sz="1600" baseline="0" dirty="0" smtClean="0"/>
                        <a:t>Исполнение муниципальных гарантий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615,3</a:t>
                      </a:r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-1600,0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404,7</a:t>
                      </a:r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-1600,0</a:t>
                      </a:r>
                      <a:endParaRPr lang="ru-RU" sz="1600" dirty="0"/>
                    </a:p>
                  </a:txBody>
                  <a:tcPr/>
                </a:tc>
              </a:tr>
              <a:tr h="59945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Изменение</a:t>
                      </a:r>
                      <a:r>
                        <a:rPr lang="ru-RU" sz="1600" baseline="0" dirty="0" smtClean="0"/>
                        <a:t> остатков средств на счетах по учету средств бюджета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16907,4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-8534,5</a:t>
                      </a:r>
                    </a:p>
                  </a:txBody>
                  <a:tcPr/>
                </a:tc>
              </a:tr>
              <a:tr h="2113874">
                <a:tc gridSpan="3">
                  <a:txBody>
                    <a:bodyPr/>
                    <a:lstStyle/>
                    <a:p>
                      <a:r>
                        <a:rPr lang="ru-RU" sz="1600" b="1" dirty="0" smtClean="0"/>
                        <a:t>Итого источников внутреннего</a:t>
                      </a:r>
                      <a:r>
                        <a:rPr lang="ru-RU" sz="1600" b="1" baseline="0" dirty="0" smtClean="0"/>
                        <a:t> </a:t>
                      </a:r>
                    </a:p>
                    <a:p>
                      <a:r>
                        <a:rPr lang="ru-RU" sz="1600" b="1" baseline="0" dirty="0" smtClean="0"/>
                        <a:t> финансирования </a:t>
                      </a:r>
                    </a:p>
                    <a:p>
                      <a:r>
                        <a:rPr lang="ru-RU" sz="1600" b="1" baseline="0" dirty="0" smtClean="0"/>
                        <a:t>дефицита  местного бюджета                                                                15159,6                           -10492,9</a:t>
                      </a:r>
                    </a:p>
                    <a:p>
                      <a:endParaRPr lang="ru-RU" sz="1600" b="1" baseline="0" dirty="0" smtClean="0"/>
                    </a:p>
                    <a:p>
                      <a:pPr algn="ctr"/>
                      <a:r>
                        <a:rPr lang="ru-RU" sz="1600" b="1" dirty="0" smtClean="0"/>
                        <a:t>профицит бюджета</a:t>
                      </a:r>
                      <a:r>
                        <a:rPr lang="ru-RU" sz="1600" b="1" baseline="0" dirty="0" smtClean="0"/>
                        <a:t> Сосьвинского  городского округа в 2016 году составил  +10492,9 </a:t>
                      </a:r>
                      <a:r>
                        <a:rPr lang="ru-RU" sz="1600" b="1" dirty="0" smtClean="0"/>
                        <a:t>тысяч рублей</a:t>
                      </a:r>
                      <a:r>
                        <a:rPr lang="ru-RU" sz="1600" b="1" baseline="0" dirty="0" smtClean="0"/>
                        <a:t> (превышение  доходов   бюджета  над  его расходами) </a:t>
                      </a:r>
                      <a:endParaRPr lang="ru-RU" sz="1600" b="1" dirty="0"/>
                    </a:p>
                    <a:p>
                      <a:pPr algn="ctr"/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214290"/>
            <a:ext cx="8715375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</a:rPr>
              <a:t>Исполнение бюджета по источникам финансирования  дефицита бюджета в 2016 году</a:t>
            </a:r>
            <a:endParaRPr lang="ru-RU" sz="20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183880" cy="4187952"/>
          </a:xfrm>
          <a:prstGeom prst="horizontalScroll">
            <a:avLst/>
          </a:prstGeom>
          <a:solidFill>
            <a:srgbClr val="20E7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 Итоги реализации муниципальных программ</a:t>
            </a:r>
            <a:endParaRPr lang="ru-RU" b="1" i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i="1" dirty="0"/>
          </a:p>
        </p:txBody>
      </p:sp>
      <p:pic>
        <p:nvPicPr>
          <p:cNvPr id="82946" name="Picture 2" descr="Картинки по запросу муниципальный долг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071942"/>
            <a:ext cx="4714908" cy="2550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285860"/>
          <a:ext cx="8229600" cy="5137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142852"/>
            <a:ext cx="8286750" cy="10509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</a:rPr>
              <a:t>Исполнение  муниципальных программ  Сосьвинского городского округа в 2016 году </a:t>
            </a:r>
            <a:endParaRPr lang="ru-RU" sz="20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429264"/>
            <a:ext cx="8286808" cy="11695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Муниципальная программа 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образования.</a:t>
            </a:r>
            <a:endParaRPr lang="ru-RU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500042"/>
          <a:ext cx="9072594" cy="532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0231"/>
                <a:gridCol w="1391535"/>
                <a:gridCol w="1245058"/>
                <a:gridCol w="1455770"/>
              </a:tblGrid>
              <a:tr h="90948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 год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тысяч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рублей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 год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факт,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тысяч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рублей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2069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n-lt"/>
                        </a:rPr>
                        <a:t>Профинансировано расходов </a:t>
                      </a:r>
                      <a:r>
                        <a:rPr lang="ru-RU" sz="1200" b="1" baseline="0" dirty="0" smtClean="0">
                          <a:latin typeface="+mn-lt"/>
                        </a:rPr>
                        <a:t> в рамках программ, всего :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512216,2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481401,8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94,0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635719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«Реализация и развитие муниципального управления в Сосьвинском городском округе до 2020 года»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100782,0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94684,9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635719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 «Повышение эффективности управлением муниципальным имуществом Сосьвинского городского округа до 2020 года»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4197,9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3922,2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93,4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817354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«Развитие жилищно-коммунального хозяйства, транспортной инфраструктуры и повышение энергетической эффективности в Сосьвинском городском округе до 2020 года»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83065,9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68333,6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624678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«Развитие образования в Сосьвинском городском округе до 2020 года»</a:t>
                      </a:r>
                      <a:endParaRPr lang="ru-RU" sz="12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268247,0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259846,0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96,9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5719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«Развитие культуры, физической культуры и спорта, молодежной политики в Сосьвинском городском округе до 2020 года</a:t>
                      </a:r>
                      <a:endParaRPr lang="ru-RU" sz="12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47190,0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45970,8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97,4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0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«Управление муниципальными финансами Сосьвинского городского округа до 2020 года»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8733,4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8644,3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99,0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500090"/>
            <a:ext cx="9001092" cy="785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1800" dirty="0" smtClean="0">
                <a:effectLst/>
              </a:rPr>
              <a:t>Итоги реализации  муниципальных программ 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Сосьвинского городского округа в 2016 году</a:t>
            </a:r>
            <a:endParaRPr lang="ru-RU" sz="18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428596" y="1214423"/>
          <a:ext cx="8429684" cy="5375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32"/>
                <a:gridCol w="1357322"/>
                <a:gridCol w="1232147"/>
                <a:gridCol w="1268183"/>
              </a:tblGrid>
              <a:tr h="8639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исполнено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55925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«Защита населения Сосьвинского городского округа от чрезвычайных ситуаций, обеспечение первичных мер пожарной безопасности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2000,8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1860,7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93,0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496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Градостроительство и выполнение отдельных функций в области строительства и архитектуры»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600,0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599,7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 anchor="b">
                    <a:noFill/>
                  </a:tcPr>
                </a:tc>
              </a:tr>
              <a:tr h="526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Развитие мер социальной поддержки отдельных категорий граждан Сосьвинского городского округа»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37665,8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34552,9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91,7</a:t>
                      </a:r>
                    </a:p>
                  </a:txBody>
                  <a:tcPr marL="68580" marR="68580" marT="0" marB="0" anchor="b">
                    <a:noFill/>
                  </a:tcPr>
                </a:tc>
              </a:tr>
              <a:tr h="496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Развитие информационных технологий в Сосьвинском городском округе»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605,2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530,3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87,6</a:t>
                      </a:r>
                    </a:p>
                  </a:txBody>
                  <a:tcPr marL="68580" marR="68580" marT="0" marB="0" anchor="b">
                    <a:noFill/>
                  </a:tcPr>
                </a:tc>
              </a:tr>
              <a:tr h="496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Осуществление первичного воинского учета на территории Сосьвинского городского округа»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637,7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637,7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 anchor="b">
                    <a:noFill/>
                  </a:tcPr>
                </a:tc>
              </a:tr>
              <a:tr h="496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Экономическое развитие и инвестиционная политика в Сосьвинском городском округе»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220,9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220,9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 anchor="b">
                    <a:noFill/>
                  </a:tcPr>
                </a:tc>
              </a:tr>
              <a:tr h="745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 «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 Обеспечение деятельности органов местного самоуправления Сосьвинского городского округа, подведомственных учреждений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58974,7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56210,8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95,3</a:t>
                      </a:r>
                    </a:p>
                  </a:txBody>
                  <a:tcPr marL="68580" marR="68580" marT="0" marB="0" anchor="b">
                    <a:noFill/>
                  </a:tcPr>
                </a:tc>
              </a:tr>
              <a:tr h="496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Подпрограмма «Противодействие угрозам безопасности населения  Сосьвинского городского округа»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77,0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72,0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93,5</a:t>
                      </a:r>
                    </a:p>
                  </a:txBody>
                  <a:tcPr marL="68580" marR="68580" marT="0" marB="0" anchor="b"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214290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b="1" dirty="0" smtClean="0">
                <a:solidFill>
                  <a:schemeClr val="dk1"/>
                </a:solidFill>
              </a:rPr>
              <a:t>Итоги реализации муниципальной программы  «Реализация и развитие муниципального управления в Сосьвинском городском округе до 2020 года»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428596" y="1928802"/>
          <a:ext cx="8429684" cy="2691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32"/>
                <a:gridCol w="1357322"/>
                <a:gridCol w="1232147"/>
                <a:gridCol w="1268183"/>
              </a:tblGrid>
              <a:tr h="1495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исполнено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55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«Управление муниципальной собственностью Сосьвинского городского округа»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458,1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403,0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88,0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496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 «Создание системы кадастра недвижимости Сосьвинского городского округа»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927,2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910,7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98,2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526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«Обеспечение реализации муниципальной программы «Повышение эффективности управлением муниципальным имуществом Сосьвинского городского округа до 2020 года»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2812,6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2608,5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92,7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214290"/>
            <a:ext cx="71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b="1" dirty="0" smtClean="0">
                <a:solidFill>
                  <a:schemeClr val="dk1"/>
                </a:solidFill>
              </a:rPr>
              <a:t>Итоги реализации муниципальной программы  «Повышение эффективности управлением муниципальным имуществом Сосьвинского городского округа до 2020 года»</a:t>
            </a:r>
          </a:p>
          <a:p>
            <a:pPr algn="ctr"/>
            <a:endParaRPr lang="ru-RU" b="1" dirty="0" smtClean="0">
              <a:solidFill>
                <a:schemeClr val="dk1"/>
              </a:solidFill>
            </a:endParaRPr>
          </a:p>
          <a:p>
            <a:pPr algn="ct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285720" y="1492185"/>
          <a:ext cx="8501122" cy="519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1212"/>
                <a:gridCol w="1224738"/>
                <a:gridCol w="864521"/>
                <a:gridCol w="1080651"/>
              </a:tblGrid>
              <a:tr h="6145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исполнено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42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Модернизация объектов коммунальной инфраструктуры Сосьвинского городского округа»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6636,2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5912,8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89,1</a:t>
                      </a:r>
                    </a:p>
                  </a:txBody>
                  <a:tcPr marL="68580" marR="68580" marT="0" marB="0" anchor="b">
                    <a:noFill/>
                  </a:tcPr>
                </a:tc>
              </a:tr>
              <a:tr h="548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«Организация капитальных ремонтов многоквартирных домов Сосьвинского городского округа»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4474,6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4470,6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 anchor="b">
                    <a:noFill/>
                  </a:tcPr>
                </a:tc>
              </a:tr>
              <a:tr h="411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 «Переселение граждан Сосьвинского городского округа из аварийных многоквартирных домов»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1909,4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944,0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49,4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411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 «Повышение энергетической эффективности в Сосьвинском городском округе»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309,3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309,3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 anchor="b">
                    <a:noFill/>
                  </a:tcPr>
                </a:tc>
              </a:tr>
              <a:tr h="476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 «Охрана окружающей среды и обращение с отходами производства и потребления на территории Сосьвинского городского округа»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1723,9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1020,8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59,2</a:t>
                      </a:r>
                    </a:p>
                  </a:txBody>
                  <a:tcPr marL="68580" marR="68580" marT="0" marB="0" anchor="b">
                    <a:noFill/>
                  </a:tcPr>
                </a:tc>
              </a:tr>
              <a:tr h="476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Развитие транспортной инфраструктуры и обеспечение безопасности дорожного движения»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36051,7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24778,8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68,7</a:t>
                      </a:r>
                    </a:p>
                  </a:txBody>
                  <a:tcPr marL="68580" marR="68580" marT="0" marB="0" anchor="b">
                    <a:noFill/>
                  </a:tcPr>
                </a:tc>
              </a:tr>
              <a:tr h="476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 «Строительство объектов социальной и коммунальной инфраструктуры Сосьвинского городского округа»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1177,8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533,2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45,3</a:t>
                      </a:r>
                    </a:p>
                  </a:txBody>
                  <a:tcPr marL="68580" marR="68580" marT="0" marB="0" anchor="b">
                    <a:noFill/>
                  </a:tcPr>
                </a:tc>
              </a:tr>
              <a:tr h="715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«Предоставление  субсидий предприятиям ЖКХ Сосьвинского городского округа  и подведомственных учреждений»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24597,4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24519,1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99,7</a:t>
                      </a:r>
                    </a:p>
                  </a:txBody>
                  <a:tcPr marL="68580" marR="68580" marT="0" marB="0" anchor="b">
                    <a:noFill/>
                  </a:tcPr>
                </a:tc>
              </a:tr>
              <a:tr h="476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Подпрограмма «Благоустройство населенных пунктов и дворовых территорий Сосьвинского городского округа»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6185,5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5845,0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94,5</a:t>
                      </a:r>
                    </a:p>
                  </a:txBody>
                  <a:tcPr marL="68580" marR="68580" marT="0" marB="0" anchor="b"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21429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b="1" dirty="0" smtClean="0">
                <a:solidFill>
                  <a:schemeClr val="dk1"/>
                </a:solidFill>
              </a:rPr>
              <a:t>Итоги реализации муниципальной программы «Развитие жилищно- коммунального хозяйства, транспортной инфраструктуры и повышение энергетической эффективности в Сосьвинском городском округе до 2020 года» 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428596" y="971753"/>
          <a:ext cx="8501122" cy="5886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115"/>
                <a:gridCol w="1133321"/>
                <a:gridCol w="1204154"/>
                <a:gridCol w="1134532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исполнено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63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Развитие дошкольного образования в Сосьвинском городском округе»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70492,9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66969,1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95,0</a:t>
                      </a:r>
                    </a:p>
                  </a:txBody>
                  <a:tcPr marL="68580" marR="68580" marT="0" marB="0" anchor="b">
                    <a:noFill/>
                  </a:tcPr>
                </a:tc>
              </a:tr>
              <a:tr h="49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Развитие общего образования в Сосьвинском городском округе»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149977,4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146217,1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97,5</a:t>
                      </a:r>
                    </a:p>
                  </a:txBody>
                  <a:tcPr marL="68580" marR="68580" marT="0" marB="0" anchor="b">
                    <a:noFill/>
                  </a:tcPr>
                </a:tc>
              </a:tr>
              <a:tr h="49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Развитие дополнительного образования в Сосьвинском городском округе»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28999,7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28780,8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99,2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488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«Развитие отдыха и оздоровления детей в Сосьвинском городском округе»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3493,9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3470,3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517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Укрепление и развитие материально-технической базы образовательных учреждений Сосьвинского городского округа»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8018,7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7625,2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95,1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488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Подпрограмма «Создание безопасных условий в муниципальных образовательных учреждениях Сосьвинского городского округа»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488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Обеспечение реализации муниципальной программы «Развитие образования в Сосьвинском городском округе до 2020 года»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5649,3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5526,1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97,8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634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Подпрограмма  «Профилактика социально-значимых заболеваний и укрепление здоровья обучающихся (воспитанников) образовательных учреждений Сосьвинского городского округа»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1427,9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1070,2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75,0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73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Подпрограмма  «Противодействие идеологии терроризма, экстремизма и профилактике межнациональных конфликтов в образовательных учреждениях Сосьвинского городского округа»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52,0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52,0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634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«Патриотическое воспитание граждан и формирование основ безопасности жизнедеятельности обучающихся в Сосьвинском городском округе»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106,2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106,2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214290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b="1" dirty="0" smtClean="0">
                <a:solidFill>
                  <a:schemeClr val="dk1"/>
                </a:solidFill>
              </a:rPr>
              <a:t>Итоги реализации муниципальной программы  «</a:t>
            </a:r>
            <a:r>
              <a:rPr lang="ru-RU" b="1" dirty="0" smtClean="0"/>
              <a:t>Развитие образования в Сосьвинском городском округе до 2020 года»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142843" y="968791"/>
          <a:ext cx="9001157" cy="5889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7108"/>
                <a:gridCol w="1525620"/>
                <a:gridCol w="1002544"/>
                <a:gridCol w="1285885"/>
              </a:tblGrid>
              <a:tr h="3143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исполнено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17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«Организация культурно-досуговой деятельности в Сосьвинском городском округе»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28769,1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27952,0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97,2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5844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 «Развитие системы библиотечного обслуживания населения Сосьвинского городского округа»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5483,5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5483,5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6451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«Обеспечение реализации мероприятий по развитию физической культуры, спорта и туризма на территории Сосьвинского городского округа»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888,3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811,9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91,4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420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Развитие потенциала молодежи Сосьвинского городского округа»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186,9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171,1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9,5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5079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Патриотическое воспитание молодых граждан Сосьвинского городского округа»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125,1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102,6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82,0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1075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«Создание благоприятной социально-культурной среды, организация профилактики и предупреждения социально-значимых заболеваний, проведение мероприятий по доступности учреждений культуры для различных социально-возрастных групп населения Сосьвинского городского округа»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172,8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152,6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88,3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5079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«Развитие дополнительного образования детей в Сосьвинском городском округе»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10519,0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10267,1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97,6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7619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«Обеспечение реализации муниципальной программы «Развитие культуры, физической культуры и спорта, молодежной политики в Сосьвинском городском округе до 2020 года»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995,3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980,0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98,5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5079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Противодействие угрозам безопасности населения Сосьвинского городского округа»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142852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b="1" dirty="0" smtClean="0">
                <a:solidFill>
                  <a:schemeClr val="dk1"/>
                </a:solidFill>
              </a:rPr>
              <a:t>Итоги реализации муниципальной программы  </a:t>
            </a:r>
            <a:r>
              <a:rPr lang="ru-RU" b="1" dirty="0" smtClean="0"/>
              <a:t>«Развитие культуры, физической культуры и спорта, молодежной политики в Сосьвинском городском округе до 2020 года»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357158" y="2428868"/>
          <a:ext cx="8429684" cy="2355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32"/>
                <a:gridCol w="1357322"/>
                <a:gridCol w="1232147"/>
                <a:gridCol w="1268183"/>
              </a:tblGrid>
              <a:tr h="8639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исполнено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55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«Развитие информационной системы управления финансами»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448,0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424,9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94,8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496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«Обеспечение реализации муниципальной программы «Управление муниципальными финансами Сосьвинского городского округа до 2020 года»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8285,4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8219,3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214290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b="1" dirty="0" smtClean="0">
                <a:solidFill>
                  <a:schemeClr val="dk1"/>
                </a:solidFill>
              </a:rPr>
              <a:t>Итоги реализации муниципальной программы  </a:t>
            </a:r>
            <a:r>
              <a:rPr lang="ru-RU" b="1" dirty="0" smtClean="0"/>
              <a:t>«Управление муниципальными финансами Сосьвинского городского округа до 2020 года»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2786082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Вводная часть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Исполнение бюджета по доходам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Исполнение бюджета по расходам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Источники финансирования дефицита бюджета 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Итоги реализации муниципальных программ</a:t>
            </a:r>
          </a:p>
          <a:p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8501063" cy="12144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000" dirty="0" smtClean="0">
                <a:effectLst/>
              </a:rPr>
              <a:t>Структура  Бюджета  для граждан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endParaRPr lang="ru-RU" sz="2400" dirty="0">
              <a:effectLst/>
            </a:endParaRPr>
          </a:p>
        </p:txBody>
      </p:sp>
      <p:pic>
        <p:nvPicPr>
          <p:cNvPr id="5" name="Picture 2" descr="Картинки по запросу бюджет городского округа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214818"/>
            <a:ext cx="3057525" cy="2643182"/>
          </a:xfrm>
          <a:prstGeom prst="rect">
            <a:avLst/>
          </a:prstGeom>
          <a:noFill/>
        </p:spPr>
      </p:pic>
      <p:pic>
        <p:nvPicPr>
          <p:cNvPr id="9" name="Picture 2" descr="Картинки по запросу бюджет городского округа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214818"/>
            <a:ext cx="3000364" cy="2643182"/>
          </a:xfrm>
          <a:prstGeom prst="rect">
            <a:avLst/>
          </a:prstGeom>
          <a:noFill/>
        </p:spPr>
      </p:pic>
      <p:pic>
        <p:nvPicPr>
          <p:cNvPr id="4102" name="Picture 6" descr="Картинки по запросу бюджет городского округа 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14818"/>
            <a:ext cx="2786082" cy="26431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158162" cy="470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400" dirty="0" smtClean="0">
                <a:latin typeface="Book Antiqua" pitchFamily="18" charset="0"/>
              </a:rPr>
              <a:t>Спасибо за внимание!</a:t>
            </a:r>
            <a:endParaRPr lang="ru-RU" sz="4400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98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30" y="4000480"/>
            <a:ext cx="464347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Горизонтальный свиток 3"/>
          <p:cNvSpPr/>
          <p:nvPr/>
        </p:nvSpPr>
        <p:spPr>
          <a:xfrm>
            <a:off x="1285852" y="-142900"/>
            <a:ext cx="5429288" cy="4000528"/>
          </a:xfrm>
          <a:prstGeom prst="horizontalScroll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cs typeface="Times New Roman" pitchFamily="18" charset="0"/>
              </a:rPr>
              <a:t>Вводная часть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0"/>
          <p:cNvSpPr>
            <a:spLocks noChangeArrowheads="1"/>
          </p:cNvSpPr>
          <p:nvPr/>
        </p:nvSpPr>
        <p:spPr bwMode="auto">
          <a:xfrm>
            <a:off x="285720" y="500042"/>
            <a:ext cx="8715436" cy="584775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– процесс сбора и учета доходов и осуществление расходов на основе сводной бюджетной росписи и кассового плана</a:t>
            </a:r>
          </a:p>
          <a:p>
            <a:pPr algn="just"/>
            <a:endParaRPr lang="ru-RU" altLang="ru-RU" sz="16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800" b="1" i="1" u="sng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Исполнение бюджета</a:t>
            </a:r>
            <a:r>
              <a:rPr lang="ru-RU" altLang="ru-RU" sz="1800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– это этап бюджетного процесса, который начинается с момента утверждения решения о бюджете представительным органом муниципального образования и продолжается в течение финансового года. Можно выделить следующие этапы этого процесса:</a:t>
            </a:r>
          </a:p>
          <a:p>
            <a:pPr algn="just"/>
            <a:r>
              <a:rPr lang="ru-RU" altLang="ru-RU" sz="1800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	</a:t>
            </a:r>
            <a:r>
              <a:rPr lang="ru-RU" altLang="ru-RU" sz="1800" b="1" i="1" u="sng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Исполнение бюджета</a:t>
            </a:r>
            <a:r>
              <a:rPr lang="ru-RU" altLang="ru-RU" sz="1800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по доходам</a:t>
            </a:r>
            <a:r>
              <a:rPr lang="ru-RU" altLang="ru-RU" sz="18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– это процесс получения налогов, сборов, доходов от продажи и использования муниципального имущества и земельных участков, доходов от предоставления платных услуг и других обязательных платежей, предусмотренных решением о бюджете.</a:t>
            </a:r>
          </a:p>
          <a:p>
            <a:pPr algn="just"/>
            <a:r>
              <a:rPr lang="ru-RU" altLang="ru-RU" sz="1800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	</a:t>
            </a:r>
            <a:r>
              <a:rPr lang="ru-RU" altLang="ru-RU" sz="1800" b="1" i="1" u="sng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Исполнение по расходам</a:t>
            </a:r>
            <a:r>
              <a:rPr lang="ru-RU" altLang="ru-RU" sz="1800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– это процесс осуществления расходов, предусмотренных решением о бюджете, с целью исполнения принятых расходных обязательств.</a:t>
            </a:r>
          </a:p>
          <a:p>
            <a:pPr algn="just"/>
            <a:r>
              <a:rPr lang="ru-RU" altLang="ru-RU" sz="18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	Составление и утверждение отчета об исполнении бюджета является важной формой контроля за исполнением бюджета. </a:t>
            </a:r>
            <a:endParaRPr lang="ru-RU" altLang="ru-RU" sz="16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algn="just"/>
            <a:endParaRPr lang="ru-RU" alt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285860"/>
          <a:ext cx="7816878" cy="4975063"/>
        </p:xfrm>
        <a:graphic>
          <a:graphicData uri="http://schemas.openxmlformats.org/drawingml/2006/table">
            <a:tbl>
              <a:tblPr/>
              <a:tblGrid>
                <a:gridCol w="548884"/>
                <a:gridCol w="4445320"/>
                <a:gridCol w="796199"/>
                <a:gridCol w="1013225"/>
                <a:gridCol w="1013250"/>
              </a:tblGrid>
              <a:tr h="73574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жилищно-коммунальное хозяйство в расчете на одного жителя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3104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1292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образование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20392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18334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культуру 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2581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2404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округа на физическую культуру и спорт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2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 на социальную политику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2312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2424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76" name="TextBox 3"/>
          <p:cNvSpPr txBox="1">
            <a:spLocks noChangeArrowheads="1"/>
          </p:cNvSpPr>
          <p:nvPr/>
        </p:nvSpPr>
        <p:spPr bwMode="auto">
          <a:xfrm>
            <a:off x="730250" y="404813"/>
            <a:ext cx="797949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ОСНОВНЫЕ ПОКАЗАТЕЛИ  СОЦИАЛЬНО-ЭКОНОМИЧЕСКОГО </a:t>
            </a:r>
          </a:p>
          <a:p>
            <a:pPr algn="ctr"/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РАЗВИТИЯ 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СОСЬВИНСКОГО 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ОКРУГА</a:t>
            </a:r>
          </a:p>
          <a:p>
            <a:pPr algn="ctr"/>
            <a:endParaRPr lang="ru-RU" altLang="ru-RU" sz="2000" b="1" dirty="0" smtClean="0">
              <a:cs typeface="Arial" charset="0"/>
            </a:endParaRPr>
          </a:p>
          <a:p>
            <a:pPr algn="ctr"/>
            <a:endParaRPr lang="ru-RU" altLang="ru-RU" sz="2000" b="1" dirty="0" smtClean="0">
              <a:cs typeface="Arial" charset="0"/>
            </a:endParaRPr>
          </a:p>
          <a:p>
            <a:pPr algn="ctr"/>
            <a:endParaRPr lang="ru-RU" altLang="ru-RU" sz="2000" b="1" dirty="0" smtClean="0">
              <a:cs typeface="Arial" charset="0"/>
            </a:endParaRPr>
          </a:p>
          <a:p>
            <a:pPr algn="ctr"/>
            <a:endParaRPr lang="ru-RU" altLang="ru-RU" sz="2000" b="1" dirty="0" smtClean="0">
              <a:cs typeface="Arial" charset="0"/>
            </a:endParaRPr>
          </a:p>
          <a:p>
            <a:pPr algn="ctr"/>
            <a:endParaRPr lang="ru-RU" altLang="ru-RU" sz="2000" b="1" dirty="0" smtClean="0">
              <a:cs typeface="Arial" charset="0"/>
            </a:endParaRPr>
          </a:p>
          <a:p>
            <a:pPr algn="ctr"/>
            <a:endParaRPr lang="ru-RU" altLang="ru-RU" sz="2000" b="1" dirty="0" smtClean="0">
              <a:cs typeface="Arial" charset="0"/>
            </a:endParaRPr>
          </a:p>
          <a:p>
            <a:pPr algn="ctr"/>
            <a:endParaRPr lang="ru-RU" altLang="ru-RU" sz="20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429684" cy="5357826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>
                <a:cs typeface="Times New Roman" pitchFamily="18" charset="0"/>
              </a:rPr>
              <a:t>Численность постоянного населения по состоянию на 01.01.2017 года -  </a:t>
            </a:r>
            <a:r>
              <a:rPr lang="ru-RU" sz="1600" b="1" dirty="0" smtClean="0">
                <a:cs typeface="Times New Roman" pitchFamily="18" charset="0"/>
              </a:rPr>
              <a:t>14317  человек </a:t>
            </a:r>
            <a:r>
              <a:rPr lang="ru-RU" sz="1600" dirty="0" smtClean="0">
                <a:cs typeface="Times New Roman" pitchFamily="18" charset="0"/>
              </a:rPr>
              <a:t>(2015 год – 14747 человек),что на 430 человек меньше уровня 2016 года.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За 2016 год средняя  статистическая заработная плата одного занятого в экономике Сосьвинского городского округа составила </a:t>
            </a:r>
            <a:r>
              <a:rPr lang="ru-RU" sz="1600" b="1" dirty="0" smtClean="0">
                <a:solidFill>
                  <a:schemeClr val="tx1"/>
                </a:solidFill>
                <a:cs typeface="Times New Roman" pitchFamily="18" charset="0"/>
              </a:rPr>
              <a:t>23364,03 рубля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(или 103,2 % к аналогичному периоду 2015 года).</a:t>
            </a:r>
          </a:p>
          <a:p>
            <a:pPr algn="ctr">
              <a:buNone/>
            </a:pPr>
            <a:r>
              <a:rPr lang="ru-RU" sz="1600" b="1" i="1" dirty="0" smtClean="0">
                <a:solidFill>
                  <a:schemeClr val="tx1"/>
                </a:solidFill>
                <a:cs typeface="Times New Roman" pitchFamily="18" charset="0"/>
              </a:rPr>
              <a:t>Среднемесячная заработная плата 1 работника промышленности по видам экономической деятельности  в 2016 году составила: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обрабатывающие производства –18022,7  рубля (2015 год – 17631,7 рублей)  или 102,3 % к аналогичному периоду 2015 года).</a:t>
            </a:r>
          </a:p>
          <a:p>
            <a:pPr algn="ctr">
              <a:buNone/>
            </a:pPr>
            <a:r>
              <a:rPr lang="ru-RU" sz="1600" b="1" i="1" dirty="0" smtClean="0">
                <a:solidFill>
                  <a:schemeClr val="tx1"/>
                </a:solidFill>
                <a:cs typeface="Times New Roman" pitchFamily="18" charset="0"/>
              </a:rPr>
              <a:t>Средняя  статистическая заработная плата </a:t>
            </a:r>
          </a:p>
          <a:p>
            <a:pPr algn="ctr">
              <a:buNone/>
            </a:pPr>
            <a:r>
              <a:rPr lang="ru-RU" sz="1600" b="1" i="1" dirty="0" smtClean="0">
                <a:solidFill>
                  <a:schemeClr val="tx1"/>
                </a:solidFill>
                <a:cs typeface="Times New Roman" pitchFamily="18" charset="0"/>
              </a:rPr>
              <a:t> 1 работника бюджетной сферы в 2016 году составила:</a:t>
            </a:r>
          </a:p>
          <a:p>
            <a:pPr>
              <a:buNone/>
              <a:tabLst>
                <a:tab pos="534988" algn="l"/>
              </a:tabLst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-      дошкольного образования –19980,44 рублей ( в том числе педагогических работников – 27939,0 рублей );</a:t>
            </a:r>
          </a:p>
          <a:p>
            <a:pPr>
              <a:buNone/>
              <a:tabLst>
                <a:tab pos="534988" algn="l"/>
              </a:tabLst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-      общего образования – 27100,47рублей  (в том числе  педагогических работников- 31585,93рублей);</a:t>
            </a:r>
          </a:p>
          <a:p>
            <a:pPr>
              <a:buNone/>
              <a:tabLst>
                <a:tab pos="534988" algn="l"/>
              </a:tabLst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-      дополнительного образования – 24543,02 рублей (педагогических работников- 29109,9 рублей);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-      в учреждениях  культуры – 25750,98 рублей</a:t>
            </a:r>
            <a:r>
              <a:rPr lang="ru-RU" sz="1600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0"/>
            <a:ext cx="8501063" cy="15001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 Итоги  социально – экономического  развития Сосьвинского городского округа за 2016 год </a:t>
            </a:r>
            <a:br>
              <a:rPr lang="ru-RU" sz="20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endParaRPr lang="ru-RU" sz="20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286808" cy="100010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Основные характеристики бюджета</a:t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 Сосьвинского городского округа в 2016 году</a:t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endParaRPr lang="ru-RU" sz="2200" dirty="0">
              <a:solidFill>
                <a:schemeClr val="tx1"/>
              </a:solidFill>
              <a:effectLst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>
          <a:xfrm rot="1601038">
            <a:off x="-221977" y="-280583"/>
            <a:ext cx="9215502" cy="1196976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FFFFFF"/>
                </a:solidFill>
                <a:latin typeface="+mj-lt"/>
              </a:rPr>
              <a:t>         66</a:t>
            </a:r>
            <a:endParaRPr lang="ru-RU" sz="1800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2000" y="6675437"/>
            <a:ext cx="762000" cy="365125"/>
          </a:xfrm>
        </p:spPr>
        <p:txBody>
          <a:bodyPr/>
          <a:lstStyle/>
          <a:p>
            <a:pPr>
              <a:defRPr/>
            </a:pPr>
            <a:fld id="{9D0519D9-7812-45E5-BD1C-ACEC122E0DE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031" name="AutoShape 22" descr="доходы"/>
          <p:cNvSpPr>
            <a:spLocks noChangeArrowheads="1"/>
          </p:cNvSpPr>
          <p:nvPr/>
        </p:nvSpPr>
        <p:spPr bwMode="auto">
          <a:xfrm>
            <a:off x="451339" y="1989138"/>
            <a:ext cx="2574681" cy="1292225"/>
          </a:xfrm>
          <a:prstGeom prst="rightArrow">
            <a:avLst>
              <a:gd name="adj1" fmla="val 50000"/>
              <a:gd name="adj2" fmla="val 53962"/>
            </a:avLst>
          </a:prstGeom>
          <a:solidFill>
            <a:srgbClr val="CC99FF">
              <a:alpha val="89803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tx1"/>
                </a:solidFill>
              </a:rPr>
              <a:t>ДОХОДЫ</a:t>
            </a:r>
          </a:p>
        </p:txBody>
      </p:sp>
      <p:sp>
        <p:nvSpPr>
          <p:cNvPr id="1032" name="AutoShape 23"/>
          <p:cNvSpPr>
            <a:spLocks noChangeArrowheads="1"/>
          </p:cNvSpPr>
          <p:nvPr/>
        </p:nvSpPr>
        <p:spPr bwMode="auto">
          <a:xfrm>
            <a:off x="417635" y="3522664"/>
            <a:ext cx="2633296" cy="1419225"/>
          </a:xfrm>
          <a:prstGeom prst="rightArrow">
            <a:avLst>
              <a:gd name="adj1" fmla="val 50000"/>
              <a:gd name="adj2" fmla="val 50252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РАСХОДЫ</a:t>
            </a:r>
          </a:p>
        </p:txBody>
      </p:sp>
      <p:sp>
        <p:nvSpPr>
          <p:cNvPr id="1033" name="AutoShape 26"/>
          <p:cNvSpPr>
            <a:spLocks noChangeArrowheads="1"/>
          </p:cNvSpPr>
          <p:nvPr/>
        </p:nvSpPr>
        <p:spPr bwMode="auto">
          <a:xfrm>
            <a:off x="446943" y="5218114"/>
            <a:ext cx="2631831" cy="1341437"/>
          </a:xfrm>
          <a:prstGeom prst="rightArrow">
            <a:avLst>
              <a:gd name="adj1" fmla="val 50000"/>
              <a:gd name="adj2" fmla="val 53136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ДЕФИЦИТ</a:t>
            </a:r>
          </a:p>
        </p:txBody>
      </p:sp>
      <p:sp>
        <p:nvSpPr>
          <p:cNvPr id="1034" name="AutoShape 27"/>
          <p:cNvSpPr>
            <a:spLocks noChangeArrowheads="1"/>
          </p:cNvSpPr>
          <p:nvPr/>
        </p:nvSpPr>
        <p:spPr bwMode="auto">
          <a:xfrm>
            <a:off x="3214678" y="1428736"/>
            <a:ext cx="1631714" cy="714380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План 2016,</a:t>
            </a:r>
          </a:p>
          <a:p>
            <a:pPr algn="ctr"/>
            <a:r>
              <a:rPr lang="ru-RU" sz="1400" b="1" dirty="0" smtClean="0"/>
              <a:t>тысяч 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026" name="Object 30"/>
          <p:cNvGraphicFramePr>
            <a:graphicFrameLocks noChangeAspect="1"/>
          </p:cNvGraphicFramePr>
          <p:nvPr/>
        </p:nvGraphicFramePr>
        <p:xfrm>
          <a:off x="1929912" y="933450"/>
          <a:ext cx="339969" cy="246063"/>
        </p:xfrm>
        <a:graphic>
          <a:graphicData uri="http://schemas.openxmlformats.org/presentationml/2006/ole">
            <p:oleObj spid="_x0000_s1026" name="Диаграмма" r:id="rId3" imgW="6598768" imgH="4404208" progId="MSGraph.Chart.8">
              <p:embed followColorScheme="full"/>
            </p:oleObj>
          </a:graphicData>
        </a:graphic>
      </p:graphicFrame>
      <p:sp>
        <p:nvSpPr>
          <p:cNvPr id="1042" name="AutoShape 35"/>
          <p:cNvSpPr>
            <a:spLocks noChangeArrowheads="1"/>
          </p:cNvSpPr>
          <p:nvPr/>
        </p:nvSpPr>
        <p:spPr bwMode="auto">
          <a:xfrm rot="-5400000">
            <a:off x="5620977" y="2094271"/>
            <a:ext cx="939801" cy="1323242"/>
          </a:xfrm>
          <a:prstGeom prst="flowChartMagneticDrum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497657,9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451339" y="1931082"/>
            <a:ext cx="2574681" cy="1292225"/>
          </a:xfrm>
          <a:prstGeom prst="rightArrow">
            <a:avLst>
              <a:gd name="adj1" fmla="val 50000"/>
              <a:gd name="adj2" fmla="val 53962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ДОХОДЫ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428596" y="3429000"/>
            <a:ext cx="2633296" cy="1419225"/>
          </a:xfrm>
          <a:prstGeom prst="rightArrow">
            <a:avLst>
              <a:gd name="adj1" fmla="val 50000"/>
              <a:gd name="adj2" fmla="val 5025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РАСХОДЫ</a:t>
            </a: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446943" y="5160057"/>
            <a:ext cx="2631831" cy="1341437"/>
          </a:xfrm>
          <a:prstGeom prst="rightArrow">
            <a:avLst>
              <a:gd name="adj1" fmla="val 50000"/>
              <a:gd name="adj2" fmla="val 5313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ДЕФИЦИТ (-),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ПРОФИЦИТ(+)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5286380" y="1428736"/>
            <a:ext cx="1428760" cy="727077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cs typeface="+mn-cs"/>
              </a:rPr>
              <a:t>Факт 2016,</a:t>
            </a:r>
          </a:p>
          <a:p>
            <a:pPr algn="ctr">
              <a:defRPr/>
            </a:pPr>
            <a:r>
              <a:rPr lang="ru-RU" sz="1400" b="1" dirty="0" smtClean="0"/>
              <a:t>тысяч рублей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 rot="-5400000">
            <a:off x="3500433" y="2143115"/>
            <a:ext cx="1000132" cy="1285885"/>
          </a:xfrm>
          <a:prstGeom prst="flowChartMagneticDrum">
            <a:avLst/>
          </a:prstGeom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cs typeface="+mn-cs"/>
              </a:rPr>
              <a:t>506202,0</a:t>
            </a:r>
            <a:endParaRPr lang="ru-RU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8" name="AutoShape 33"/>
          <p:cNvSpPr>
            <a:spLocks noChangeArrowheads="1"/>
          </p:cNvSpPr>
          <p:nvPr/>
        </p:nvSpPr>
        <p:spPr bwMode="auto">
          <a:xfrm rot="-5400000">
            <a:off x="3541823" y="3530482"/>
            <a:ext cx="1000133" cy="1368669"/>
          </a:xfrm>
          <a:prstGeom prst="flowChartMagneticDrum">
            <a:avLst/>
          </a:prstGeom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b="1" dirty="0" smtClean="0"/>
              <a:t>521361,6</a:t>
            </a:r>
            <a:endParaRPr lang="ru-RU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9" name="AutoShape 34"/>
          <p:cNvSpPr>
            <a:spLocks noChangeArrowheads="1"/>
          </p:cNvSpPr>
          <p:nvPr/>
        </p:nvSpPr>
        <p:spPr bwMode="auto">
          <a:xfrm rot="16200000">
            <a:off x="3639519" y="5147300"/>
            <a:ext cx="908052" cy="1329103"/>
          </a:xfrm>
          <a:prstGeom prst="flowChartMagneticDrum">
            <a:avLst/>
          </a:prstGeom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cs typeface="+mn-cs"/>
              </a:rPr>
              <a:t>-15159,6</a:t>
            </a:r>
            <a:endParaRPr lang="ru-RU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1" name="AutoShape 36"/>
          <p:cNvSpPr>
            <a:spLocks noChangeArrowheads="1"/>
          </p:cNvSpPr>
          <p:nvPr/>
        </p:nvSpPr>
        <p:spPr bwMode="auto">
          <a:xfrm rot="16200000">
            <a:off x="7622406" y="2164544"/>
            <a:ext cx="900113" cy="1285884"/>
          </a:xfrm>
          <a:prstGeom prst="flowChartMagneticDrum">
            <a:avLst/>
          </a:prstGeom>
          <a:ln>
            <a:headEnd/>
            <a:tailEnd/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b="1" dirty="0" smtClean="0"/>
              <a:t>98,3</a:t>
            </a:r>
            <a:endParaRPr lang="ru-RU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2" name="AutoShape 37"/>
          <p:cNvSpPr>
            <a:spLocks noChangeArrowheads="1"/>
          </p:cNvSpPr>
          <p:nvPr/>
        </p:nvSpPr>
        <p:spPr bwMode="auto">
          <a:xfrm rot="16200000">
            <a:off x="5611454" y="3532557"/>
            <a:ext cx="1001712" cy="1366104"/>
          </a:xfrm>
          <a:prstGeom prst="flowChartMagneticDrum">
            <a:avLst/>
          </a:prstGeom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cs typeface="+mn-cs"/>
              </a:rPr>
              <a:t>487165,0</a:t>
            </a:r>
            <a:endParaRPr lang="ru-RU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3" name="AutoShape 38"/>
          <p:cNvSpPr>
            <a:spLocks noChangeArrowheads="1"/>
          </p:cNvSpPr>
          <p:nvPr/>
        </p:nvSpPr>
        <p:spPr bwMode="auto">
          <a:xfrm rot="16200000">
            <a:off x="7635589" y="3580121"/>
            <a:ext cx="919163" cy="1331301"/>
          </a:xfrm>
          <a:prstGeom prst="flowChartMagneticDrum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cs typeface="+mn-cs"/>
              </a:rPr>
              <a:t>93,4</a:t>
            </a:r>
            <a:endParaRPr lang="ru-RU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4" name="AutoShape 39"/>
          <p:cNvSpPr>
            <a:spLocks noChangeArrowheads="1"/>
          </p:cNvSpPr>
          <p:nvPr/>
        </p:nvSpPr>
        <p:spPr bwMode="auto">
          <a:xfrm rot="-5400000">
            <a:off x="5572932" y="5142712"/>
            <a:ext cx="898876" cy="1329103"/>
          </a:xfrm>
          <a:prstGeom prst="flowChartMagneticDrum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cs typeface="+mn-cs"/>
              </a:rPr>
              <a:t>+10492,9</a:t>
            </a:r>
            <a:endParaRPr lang="ru-RU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7" name="AutoShape 28"/>
          <p:cNvSpPr>
            <a:spLocks noChangeArrowheads="1"/>
          </p:cNvSpPr>
          <p:nvPr/>
        </p:nvSpPr>
        <p:spPr bwMode="auto">
          <a:xfrm>
            <a:off x="7286644" y="1428736"/>
            <a:ext cx="1428760" cy="7858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b="1" dirty="0" smtClean="0">
                <a:solidFill>
                  <a:schemeClr val="tx1"/>
                </a:solidFill>
                <a:cs typeface="+mn-cs"/>
              </a:rPr>
              <a:t>Исполнено,</a:t>
            </a:r>
          </a:p>
          <a:p>
            <a:pPr algn="ctr">
              <a:defRPr/>
            </a:pPr>
            <a:r>
              <a:rPr lang="ru-RU" sz="1600" b="1" dirty="0" smtClean="0"/>
              <a:t>%</a:t>
            </a:r>
            <a:endParaRPr lang="ru-RU" sz="1600" b="1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3955</TotalTime>
  <Words>2523</Words>
  <Application>Microsoft Office PowerPoint</Application>
  <PresentationFormat>Экран (4:3)</PresentationFormat>
  <Paragraphs>696</Paragraphs>
  <Slides>40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Открытая</vt:lpstr>
      <vt:lpstr>Диаграмма</vt:lpstr>
      <vt:lpstr>                                 Бюджет  для граждан  об исполнении бюджета Сосьвинского городского округа  за 2016 год </vt:lpstr>
      <vt:lpstr> Бюджет для граждан -</vt:lpstr>
      <vt:lpstr>Контактная информация о Финансовом управлении администрации Сосьвинского городского округа</vt:lpstr>
      <vt:lpstr> Структура  Бюджета  для граждан </vt:lpstr>
      <vt:lpstr>Слайд 5</vt:lpstr>
      <vt:lpstr>Слайд 6</vt:lpstr>
      <vt:lpstr>Слайд 7</vt:lpstr>
      <vt:lpstr>     Итоги  социально – экономического  развития Сосьвинского городского округа за 2016 год    </vt:lpstr>
      <vt:lpstr>       Основные характеристики бюджета  Сосьвинского городского округа в 2016 году </vt:lpstr>
      <vt:lpstr>Слайд 10</vt:lpstr>
      <vt:lpstr>Слайд 11</vt:lpstr>
      <vt:lpstr>Слайд 12</vt:lpstr>
      <vt:lpstr>Доходы бюджета Сосьвинского городского округа  за 2016  год</vt:lpstr>
      <vt:lpstr>Слайд 14</vt:lpstr>
      <vt:lpstr>Слайд 15</vt:lpstr>
      <vt:lpstr> Исполнение бюджета по налоговым и неналоговым доходам   за 2016 год,  в %</vt:lpstr>
      <vt:lpstr>Слайд 17</vt:lpstr>
      <vt:lpstr>Слайд 18</vt:lpstr>
      <vt:lpstr> Распределение  расходов бюджета  в 2016 году </vt:lpstr>
      <vt:lpstr>Слайд 20</vt:lpstr>
      <vt:lpstr>Исполнение бюджета по расходам за 2016 год по разделам бюджетной классификации расходов, в %</vt:lpstr>
      <vt:lpstr>Структура расходов бюджета  в сфере образования, в %</vt:lpstr>
      <vt:lpstr>Расходы на жилищно – коммунальное хозяйство  в 2016 году </vt:lpstr>
      <vt:lpstr>Расходы, произведенные в области  культуры  в 2016 году </vt:lpstr>
      <vt:lpstr>  Расходы в области дорожного хозяйства, произведенные в рамках муниципальной программы «Развитие жилищно-коммунального хозяйства, транспортной инфраструктуры и повышение энергетической эффективности в Сосьвинском городском округе до 2020 года»</vt:lpstr>
      <vt:lpstr>Расходы на социальную политику,  произведенные в 2016 году, в млн. руб.</vt:lpstr>
      <vt:lpstr>Исполнение публичных  нормативных обязательств</vt:lpstr>
      <vt:lpstr>Слайд 28</vt:lpstr>
      <vt:lpstr> Данные о муниципальном долге  Сосьвинского городского округа  за 2016  год</vt:lpstr>
      <vt:lpstr>Исполнение бюджета по источникам финансирования  дефицита бюджета в 2016 году</vt:lpstr>
      <vt:lpstr>Слайд 31</vt:lpstr>
      <vt:lpstr>Исполнение  муниципальных программ  Сосьвинского городского округа в 2016 году </vt:lpstr>
      <vt:lpstr> Итоги реализации  муниципальных программ  Сосьвинского городского округа в 2016 году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Сосьвинского городского округа за 2013  год</dc:title>
  <dc:creator>1</dc:creator>
  <cp:lastModifiedBy>Dmitriy</cp:lastModifiedBy>
  <cp:revision>695</cp:revision>
  <dcterms:created xsi:type="dcterms:W3CDTF">2014-03-11T04:14:15Z</dcterms:created>
  <dcterms:modified xsi:type="dcterms:W3CDTF">2017-04-07T09:26:29Z</dcterms:modified>
</cp:coreProperties>
</file>