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0" r:id="rId1"/>
  </p:sldMasterIdLst>
  <p:notesMasterIdLst>
    <p:notesMasterId r:id="rId41"/>
  </p:notesMasterIdLst>
  <p:sldIdLst>
    <p:sldId id="259" r:id="rId2"/>
    <p:sldId id="302" r:id="rId3"/>
    <p:sldId id="256" r:id="rId4"/>
    <p:sldId id="257" r:id="rId5"/>
    <p:sldId id="258" r:id="rId6"/>
    <p:sldId id="260" r:id="rId7"/>
    <p:sldId id="263" r:id="rId8"/>
    <p:sldId id="264" r:id="rId9"/>
    <p:sldId id="266" r:id="rId10"/>
    <p:sldId id="265" r:id="rId11"/>
    <p:sldId id="267" r:id="rId12"/>
    <p:sldId id="298" r:id="rId13"/>
    <p:sldId id="269" r:id="rId14"/>
    <p:sldId id="270" r:id="rId15"/>
    <p:sldId id="273" r:id="rId16"/>
    <p:sldId id="274" r:id="rId17"/>
    <p:sldId id="275" r:id="rId18"/>
    <p:sldId id="276" r:id="rId19"/>
    <p:sldId id="278" r:id="rId20"/>
    <p:sldId id="284" r:id="rId21"/>
    <p:sldId id="297" r:id="rId22"/>
    <p:sldId id="280" r:id="rId23"/>
    <p:sldId id="277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9" r:id="rId39"/>
    <p:sldId id="300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A27B00"/>
    <a:srgbClr val="66FF99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310" autoAdjust="0"/>
  </p:normalViewPr>
  <p:slideViewPr>
    <p:cSldViewPr>
      <p:cViewPr>
        <p:scale>
          <a:sx n="72" d="100"/>
          <a:sy n="72" d="100"/>
        </p:scale>
        <p:origin x="-275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30752834039573"/>
          <c:y val="4.9308824568490436E-2"/>
          <c:w val="0.8669247940728646"/>
          <c:h val="0.535203603124387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душу населения, руб.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gradFill>
                  <a:gsLst>
                    <a:gs pos="0">
                      <a:srgbClr val="00B050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</c:spPr>
          </c:marker>
          <c:dLbls>
            <c:dLbl>
              <c:idx val="0"/>
              <c:layout>
                <c:manualLayout>
                  <c:x val="-4.2230283601270312E-2"/>
                  <c:y val="-4.531564567735071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4882771938513412E-2"/>
                  <c:y val="-5.759814311849709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8.4289040768890336E-2"/>
                  <c:y val="-5.621708750070521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821803060899614E-2"/>
                  <c:y val="-7.087097736119771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32177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0"/>
                  <c:y val="-4.880140135227693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30848</c:v>
                </c:pt>
                <c:pt idx="1">
                  <c:v>30672</c:v>
                </c:pt>
                <c:pt idx="2">
                  <c:v>34236</c:v>
                </c:pt>
                <c:pt idx="3">
                  <c:v>32177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бюджета на душу населения, руб.</c:v>
                </c:pt>
              </c:strCache>
            </c:strRef>
          </c:tx>
          <c:marker>
            <c:symbol val="square"/>
            <c:size val="2"/>
          </c:marker>
          <c:dLbls>
            <c:dLbl>
              <c:idx val="0"/>
              <c:layout>
                <c:manualLayout>
                  <c:x val="-2.5979863331780546E-2"/>
                  <c:y val="5.062645572578760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2.3323665133385577E-2"/>
                  <c:y val="5.925884449919279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0406437384082197E-2"/>
                  <c:y val="9.549786829358723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9282668725380256E-2"/>
                  <c:y val="5.51645322737933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32011</a:t>
                    </a:r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0"/>
                  <c:y val="2.7886515058444031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30667</c:v>
                </c:pt>
                <c:pt idx="1">
                  <c:v>30460</c:v>
                </c:pt>
                <c:pt idx="2">
                  <c:v>34071</c:v>
                </c:pt>
                <c:pt idx="3">
                  <c:v>32011</c:v>
                </c:pt>
              </c:numCache>
            </c:numRef>
          </c:val>
        </c:ser>
        <c:marker val="1"/>
        <c:axId val="116195712"/>
        <c:axId val="116196864"/>
      </c:lineChart>
      <c:catAx>
        <c:axId val="116195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6196864"/>
        <c:crosses val="autoZero"/>
        <c:auto val="1"/>
        <c:lblAlgn val="ctr"/>
        <c:lblOffset val="100"/>
      </c:catAx>
      <c:valAx>
        <c:axId val="116196864"/>
        <c:scaling>
          <c:orientation val="minMax"/>
        </c:scaling>
        <c:delete val="1"/>
        <c:axPos val="l"/>
        <c:numFmt formatCode="General" sourceLinked="1"/>
        <c:tickLblPos val="none"/>
        <c:crossAx val="116195712"/>
        <c:crosses val="autoZero"/>
        <c:crossBetween val="between"/>
        <c:minorUnit val="2000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"/>
          <c:y val="0.74341406691252199"/>
          <c:w val="0.98007416224134758"/>
          <c:h val="0.13962623342968206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2705738418748265"/>
          <c:y val="2.3703640305831341E-2"/>
        </c:manualLayout>
      </c:layout>
      <c:spPr>
        <a:solidFill>
          <a:schemeClr val="bg2"/>
        </a:solidFill>
      </c:spPr>
      <c:txPr>
        <a:bodyPr/>
        <a:lstStyle/>
        <a:p>
          <a:pPr>
            <a:defRPr sz="2255">
              <a:solidFill>
                <a:srgbClr val="00B05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6858237547892719E-2"/>
          <c:y val="0.24178751261976272"/>
          <c:w val="0.96628352490421221"/>
          <c:h val="0.5498488199557658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50800" dir="5400000" algn="ctr" rotWithShape="0">
                <a:prstClr val="white">
                  <a:lumMod val="95000"/>
                  <a:alpha val="29000"/>
                </a:prstClr>
              </a:outerShdw>
            </a:effectLst>
          </c:spPr>
          <c:dLbls>
            <c:dLbl>
              <c:idx val="0"/>
              <c:layout>
                <c:manualLayout>
                  <c:x val="-1.5325081580948817E-3"/>
                  <c:y val="-0.281556329730302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11999,5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9233669828194E-2"/>
                  <c:y val="-0.20342921541149431"/>
                </c:manualLayout>
              </c:layout>
              <c:showVal val="1"/>
            </c:dLbl>
            <c:dLbl>
              <c:idx val="2"/>
              <c:layout>
                <c:manualLayout>
                  <c:x val="9.1954022988507064E-3"/>
                  <c:y val="-0.295819935691318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14473,1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3.0651340996168818E-3"/>
                  <c:y val="-0.29067524115755738"/>
                </c:manualLayout>
              </c:layout>
              <c:showVal val="1"/>
            </c:dLbl>
            <c:txPr>
              <a:bodyPr/>
              <a:lstStyle/>
              <a:p>
                <a:pPr>
                  <a:defRPr sz="1879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25211.1</c:v>
                </c:pt>
                <c:pt idx="1">
                  <c:v>12566.2</c:v>
                </c:pt>
                <c:pt idx="2">
                  <c:v>14473.1</c:v>
                </c:pt>
              </c:numCache>
            </c:numRef>
          </c:val>
        </c:ser>
        <c:shape val="cylinder"/>
        <c:axId val="127970688"/>
        <c:axId val="127988864"/>
        <c:axId val="0"/>
      </c:bar3DChart>
      <c:catAx>
        <c:axId val="127970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16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988864"/>
        <c:crosses val="autoZero"/>
        <c:auto val="1"/>
        <c:lblAlgn val="ctr"/>
        <c:lblOffset val="100"/>
      </c:catAx>
      <c:valAx>
        <c:axId val="127988864"/>
        <c:scaling>
          <c:orientation val="minMax"/>
        </c:scaling>
        <c:delete val="1"/>
        <c:axPos val="l"/>
        <c:numFmt formatCode="General" sourceLinked="1"/>
        <c:tickLblPos val="none"/>
        <c:crossAx val="127970688"/>
        <c:crosses val="autoZero"/>
        <c:crossBetween val="between"/>
      </c:valAx>
      <c:spPr>
        <a:noFill/>
        <a:ln w="23875">
          <a:noFill/>
        </a:ln>
      </c:spPr>
    </c:plotArea>
    <c:plotVisOnly val="1"/>
    <c:dispBlanksAs val="gap"/>
  </c:chart>
  <c:txPr>
    <a:bodyPr/>
    <a:lstStyle/>
    <a:p>
      <a:pPr>
        <a:defRPr sz="1691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2"/>
            </a:solidFill>
            <a:effectLst>
              <a:outerShdw blurRad="50800" dist="50800" dir="5400000" algn="ctr" rotWithShape="0">
                <a:prstClr val="white">
                  <a:lumMod val="85000"/>
                  <a:alpha val="64000"/>
                </a:prstClr>
              </a:outerShdw>
            </a:effectLst>
          </c:spPr>
          <c:dLbls>
            <c:dLbl>
              <c:idx val="0"/>
              <c:layout>
                <c:manualLayout>
                  <c:x val="3.8523542627598342E-2"/>
                  <c:y val="-0.404815063982422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324651,0</a:t>
                    </a:r>
                  </a:p>
                  <a:p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1.8750023942615025E-2"/>
                  <c:y val="-0.35638533825048352"/>
                </c:manualLayout>
              </c:layout>
              <c:tx>
                <c:rich>
                  <a:bodyPr/>
                  <a:lstStyle/>
                  <a:p>
                    <a:r>
                      <a:rPr lang="ru-RU" sz="1798" b="1" dirty="0" smtClean="0">
                        <a:latin typeface="Times New Roman" pitchFamily="18" charset="0"/>
                        <a:cs typeface="Times New Roman" pitchFamily="18" charset="0"/>
                      </a:rPr>
                      <a:t>299838,3</a:t>
                    </a:r>
                  </a:p>
                  <a:p>
                    <a:endParaRPr lang="en-US" sz="18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dLbl>
              <c:idx val="2"/>
              <c:layout>
                <c:manualLayout>
                  <c:x val="2.0833333333333507E-3"/>
                  <c:y val="-0.425000000000000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270460,0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2500000000000001E-2"/>
                  <c:y val="-0.43125000000000002"/>
                </c:manualLayout>
              </c:layout>
              <c:showVal val="1"/>
            </c:dLbl>
            <c:txPr>
              <a:bodyPr/>
              <a:lstStyle/>
              <a:p>
                <a:pPr>
                  <a:defRPr sz="17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324651</c:v>
                </c:pt>
                <c:pt idx="1">
                  <c:v>299838.3</c:v>
                </c:pt>
                <c:pt idx="2">
                  <c:v>270460</c:v>
                </c:pt>
              </c:numCache>
            </c:numRef>
          </c:val>
        </c:ser>
        <c:shape val="cylinder"/>
        <c:axId val="128473728"/>
        <c:axId val="128479616"/>
        <c:axId val="0"/>
      </c:bar3DChart>
      <c:catAx>
        <c:axId val="128473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479616"/>
        <c:crosses val="autoZero"/>
        <c:auto val="1"/>
        <c:lblAlgn val="ctr"/>
        <c:lblOffset val="100"/>
      </c:catAx>
      <c:valAx>
        <c:axId val="128479616"/>
        <c:scaling>
          <c:orientation val="minMax"/>
        </c:scaling>
        <c:delete val="1"/>
        <c:axPos val="l"/>
        <c:numFmt formatCode="General" sourceLinked="1"/>
        <c:tickLblPos val="none"/>
        <c:crossAx val="128473728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2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.05"/>
          <c:w val="0.9541666666666665"/>
          <c:h val="0.8184190452755906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dLbls>
            <c:dLbl>
              <c:idx val="0"/>
              <c:layout>
                <c:manualLayout>
                  <c:x val="3.2651977090608499E-2"/>
                  <c:y val="-0.42743902439024412"/>
                </c:manualLayout>
              </c:layout>
              <c:showVal val="1"/>
            </c:dLbl>
            <c:dLbl>
              <c:idx val="1"/>
              <c:layout>
                <c:manualLayout>
                  <c:x val="3.8590703705279394E-2"/>
                  <c:y val="-0.419740973689264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38783,2</a:t>
                    </a:r>
                    <a:endParaRPr lang="en-US" dirty="0"/>
                  </a:p>
                </c:rich>
              </c:tx>
            </c:dLbl>
            <c:dLbl>
              <c:idx val="2"/>
              <c:layout>
                <c:manualLayout>
                  <c:x val="1.6686271421020821E-2"/>
                  <c:y val="-0.265015363933166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35239,9</a:t>
                    </a:r>
                    <a:endParaRPr lang="en-US" dirty="0"/>
                  </a:p>
                </c:rich>
              </c:tx>
            </c:dLbl>
            <c:dLbl>
              <c:idx val="3"/>
              <c:layout>
                <c:manualLayout>
                  <c:x val="1.2500000000000001E-2"/>
                  <c:y val="-0.415625000000000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55920,8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38736.6</c:v>
                </c:pt>
                <c:pt idx="1">
                  <c:v>38783.199999999997</c:v>
                </c:pt>
                <c:pt idx="2">
                  <c:v>35239.9</c:v>
                </c:pt>
              </c:numCache>
            </c:numRef>
          </c:val>
        </c:ser>
        <c:shape val="cylinder"/>
        <c:axId val="127875712"/>
        <c:axId val="127897984"/>
        <c:axId val="0"/>
      </c:bar3DChart>
      <c:catAx>
        <c:axId val="127875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97984"/>
        <c:crosses val="autoZero"/>
        <c:auto val="1"/>
        <c:lblAlgn val="ctr"/>
        <c:lblOffset val="100"/>
      </c:catAx>
      <c:valAx>
        <c:axId val="127897984"/>
        <c:scaling>
          <c:orientation val="minMax"/>
        </c:scaling>
        <c:delete val="1"/>
        <c:axPos val="l"/>
        <c:numFmt formatCode="General" sourceLinked="1"/>
        <c:tickLblPos val="none"/>
        <c:crossAx val="127875712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1.2500000000000001E-2"/>
          <c:y val="5.0000079234824024E-2"/>
          <c:w val="0.9541666666666665"/>
          <c:h val="0.8184190452755906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соцполитика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6.3072914129442001E-3"/>
                  <c:y val="-0.22834069870597334"/>
                </c:manualLayout>
              </c:layout>
              <c:showVal val="1"/>
            </c:dLbl>
            <c:dLbl>
              <c:idx val="1"/>
              <c:layout>
                <c:manualLayout>
                  <c:x val="1.4594187036525421E-2"/>
                  <c:y val="-0.42289456701203065"/>
                </c:manualLayout>
              </c:layout>
              <c:showVal val="1"/>
            </c:dLbl>
            <c:dLbl>
              <c:idx val="2"/>
              <c:layout>
                <c:manualLayout>
                  <c:x val="6.2500000000000134E-3"/>
                  <c:y val="-0.27118491028324926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0.41065143557177303"/>
                </c:manualLayout>
              </c:layout>
              <c:showVal val="1"/>
            </c:dLbl>
            <c:txPr>
              <a:bodyPr/>
              <a:lstStyle/>
              <a:p>
                <a:pPr>
                  <a:defRPr sz="17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36585.1</c:v>
                </c:pt>
                <c:pt idx="1">
                  <c:v>43391.5</c:v>
                </c:pt>
                <c:pt idx="2">
                  <c:v>38537.1</c:v>
                </c:pt>
              </c:numCache>
            </c:numRef>
          </c:val>
        </c:ser>
        <c:shape val="cylinder"/>
        <c:axId val="128768256"/>
        <c:axId val="128851968"/>
        <c:axId val="0"/>
      </c:bar3DChart>
      <c:catAx>
        <c:axId val="128768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851968"/>
        <c:crosses val="autoZero"/>
        <c:auto val="1"/>
        <c:lblAlgn val="ctr"/>
        <c:lblOffset val="100"/>
      </c:catAx>
      <c:valAx>
        <c:axId val="128851968"/>
        <c:scaling>
          <c:orientation val="minMax"/>
        </c:scaling>
        <c:delete val="1"/>
        <c:axPos val="l"/>
        <c:numFmt formatCode="General" sourceLinked="1"/>
        <c:tickLblPos val="none"/>
        <c:crossAx val="128768256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5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3.437500000000001E-2"/>
          <c:w val="0.7664760760369671"/>
          <c:h val="0.84371604330708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хозяйство-всего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accent6"/>
              </a:solidFill>
            </a:ln>
            <a:effectLst>
              <a:outerShdw blurRad="50800" dist="50800" dir="5400000" algn="ctr" rotWithShape="0">
                <a:srgbClr val="C3986D">
                  <a:lumMod val="20000"/>
                  <a:lumOff val="80000"/>
                  <a:alpha val="41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c:spPr>
          <c:dPt>
            <c:idx val="0"/>
            <c:spPr>
              <a:solidFill>
                <a:schemeClr val="bg1">
                  <a:lumMod val="75000"/>
                </a:schemeClr>
              </a:solidFill>
              <a:ln w="9265">
                <a:solidFill>
                  <a:schemeClr val="accent6"/>
                </a:solidFill>
              </a:ln>
              <a:effectLst>
                <a:outerShdw blurRad="50800" dist="50800" dir="5400000" algn="ctr" rotWithShape="0">
                  <a:srgbClr val="C3986D">
                    <a:lumMod val="20000"/>
                    <a:lumOff val="80000"/>
                    <a:alpha val="41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8.0018896280025967E-2"/>
                  <c:y val="0.13569206749764828"/>
                </c:manualLayout>
              </c:layout>
              <c:showVal val="1"/>
            </c:dLbl>
            <c:dLbl>
              <c:idx val="1"/>
              <c:layout>
                <c:manualLayout>
                  <c:x val="1.7039381902459064E-3"/>
                  <c:y val="-3.7500000000000006E-2"/>
                </c:manualLayout>
              </c:layout>
              <c:showVal val="1"/>
            </c:dLbl>
            <c:dLbl>
              <c:idx val="2"/>
              <c:layout>
                <c:manualLayout>
                  <c:x val="5.1118145707376873E-3"/>
                  <c:y val="-2.5000000000000001E-2"/>
                </c:manualLayout>
              </c:layout>
              <c:showVal val="1"/>
            </c:dLbl>
            <c:dLbl>
              <c:idx val="3"/>
              <c:layout>
                <c:manualLayout>
                  <c:x val="3.4078763804918201E-3"/>
                  <c:y val="-3.125E-2"/>
                </c:manualLayout>
              </c:layout>
              <c:showVal val="1"/>
            </c:dLbl>
            <c:txPr>
              <a:bodyPr/>
              <a:lstStyle/>
              <a:p>
                <a:pPr>
                  <a:defRPr sz="116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79289.899999999994</c:v>
                </c:pt>
                <c:pt idx="1">
                  <c:v>31522.5</c:v>
                </c:pt>
                <c:pt idx="2">
                  <c:v>24657.9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капитальный ремонт многоквартирных домов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>
              <a:outerShdw blurRad="50800" dist="50800" dir="5400000" algn="ctr" rotWithShape="0">
                <a:prstClr val="white">
                  <a:lumMod val="95000"/>
                  <a:alpha val="5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3000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</c:dLbl>
            <c:dLbl>
              <c:idx val="1"/>
              <c:layout>
                <c:manualLayout>
                  <c:x val="3.4519959195777683E-3"/>
                  <c:y val="5.17306898846974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9425</a:t>
                    </a:r>
                    <a:r>
                      <a:rPr lang="ru-RU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0711975517466456E-2"/>
                  <c:y val="-1.52149087896168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9480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16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2960.6</c:v>
                </c:pt>
                <c:pt idx="1">
                  <c:v>9425</c:v>
                </c:pt>
                <c:pt idx="2">
                  <c:v>9480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50800" dir="5400000" algn="ctr" rotWithShape="0">
                <a:prstClr val="white">
                  <a:lumMod val="95000"/>
                  <a:alpha val="59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2.7263011043934512E-2"/>
                  <c:y val="-1.5625E-2"/>
                </c:manualLayout>
              </c:layout>
              <c:showVal val="1"/>
            </c:dLbl>
            <c:dLbl>
              <c:idx val="1"/>
              <c:layout>
                <c:manualLayout>
                  <c:x val="3.0626814506319759E-2"/>
                  <c:y val="-2.4507983394424591E-2"/>
                </c:manualLayout>
              </c:layout>
              <c:showVal val="1"/>
            </c:dLbl>
            <c:dLbl>
              <c:idx val="2"/>
              <c:layout>
                <c:manualLayout>
                  <c:x val="2.896700245254798E-2"/>
                  <c:y val="3.6515781095080475E-2"/>
                </c:manualLayout>
              </c:layout>
              <c:showVal val="1"/>
            </c:dLbl>
            <c:dLbl>
              <c:idx val="3"/>
              <c:layout>
                <c:manualLayout>
                  <c:x val="2.3855134663442683E-2"/>
                  <c:y val="-1.8749999999999999E-2"/>
                </c:manualLayout>
              </c:layout>
              <c:showVal val="1"/>
            </c:dLbl>
            <c:txPr>
              <a:bodyPr/>
              <a:lstStyle/>
              <a:p>
                <a:pPr>
                  <a:defRPr sz="1167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4946.9000000000005</c:v>
                </c:pt>
                <c:pt idx="1">
                  <c:v>12140.5</c:v>
                </c:pt>
                <c:pt idx="2">
                  <c:v>7940.5</c:v>
                </c:pt>
              </c:numCache>
            </c:numRef>
          </c:val>
        </c:ser>
        <c:shape val="cylinder"/>
        <c:axId val="129200512"/>
        <c:axId val="129202048"/>
        <c:axId val="0"/>
      </c:bar3DChart>
      <c:catAx>
        <c:axId val="129200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62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202048"/>
        <c:crosses val="autoZero"/>
        <c:auto val="1"/>
        <c:lblAlgn val="ctr"/>
        <c:lblOffset val="100"/>
      </c:catAx>
      <c:valAx>
        <c:axId val="129202048"/>
        <c:scaling>
          <c:orientation val="minMax"/>
        </c:scaling>
        <c:delete val="1"/>
        <c:axPos val="r"/>
        <c:numFmt formatCode="General" sourceLinked="1"/>
        <c:tickLblPos val="none"/>
        <c:crossAx val="129200512"/>
        <c:crosses val="max"/>
        <c:crossBetween val="between"/>
      </c:valAx>
      <c:spPr>
        <a:noFill/>
        <a:ln w="24723">
          <a:noFill/>
        </a:ln>
      </c:spPr>
    </c:plotArea>
    <c:legend>
      <c:legendPos val="r"/>
      <c:layout>
        <c:manualLayout>
          <c:xMode val="edge"/>
          <c:yMode val="edge"/>
          <c:x val="0.68979890923596243"/>
          <c:y val="3.4219589373758186E-2"/>
          <c:w val="0.29997754112153618"/>
          <c:h val="0.40343611254200734"/>
        </c:manualLayout>
      </c:layout>
      <c:txPr>
        <a:bodyPr/>
        <a:lstStyle/>
        <a:p>
          <a:pPr>
            <a:defRPr sz="1362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51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>
        <c:manualLayout>
          <c:layoutTarget val="inner"/>
          <c:xMode val="edge"/>
          <c:yMode val="edge"/>
          <c:x val="2.2916666666666672E-2"/>
          <c:y val="0"/>
          <c:w val="0.9541666666666665"/>
          <c:h val="0.7273500564592161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муниц.долг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16,5%</a:t>
                    </a:r>
                    <a:endParaRPr lang="en-US" sz="11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0,6%</a:t>
                    </a:r>
                    <a:endParaRPr lang="en-US" sz="11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2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00" b="1" dirty="0" smtClean="0">
                        <a:latin typeface="Times New Roman" pitchFamily="18" charset="0"/>
                        <a:cs typeface="Times New Roman" pitchFamily="18" charset="0"/>
                      </a:rPr>
                      <a:t>0,5%</a:t>
                    </a:r>
                    <a:endParaRPr lang="en-US" sz="11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0.60000000000000064</c:v>
                </c:pt>
                <c:pt idx="1">
                  <c:v>0.5</c:v>
                </c:pt>
                <c:pt idx="2">
                  <c:v>1.4</c:v>
                </c:pt>
              </c:numCache>
            </c:numRef>
          </c:val>
        </c:ser>
        <c:overlap val="100"/>
        <c:axId val="129496960"/>
        <c:axId val="129498496"/>
      </c:barChart>
      <c:catAx>
        <c:axId val="12949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498496"/>
        <c:crosses val="autoZero"/>
        <c:auto val="1"/>
        <c:lblAlgn val="ctr"/>
        <c:lblOffset val="100"/>
      </c:catAx>
      <c:valAx>
        <c:axId val="1294984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2949696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273049174523319"/>
          <c:y val="5.0052235210215998E-2"/>
          <c:w val="0.67405941620166043"/>
          <c:h val="0.5559626129350926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бюджета, тыс.руб.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dLbls>
            <c:dLbl>
              <c:idx val="0"/>
              <c:layout>
                <c:manualLayout>
                  <c:x val="-8.2882231540756815E-2"/>
                  <c:y val="-3.9006116343686989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1"/>
              <c:layout>
                <c:manualLayout>
                  <c:x val="-4.7661851116690544E-2"/>
                  <c:y val="-5.4749176646042126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0.1268199841738159"/>
                  <c:y val="-5.0793295285022924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dLbl>
              <c:idx val="3"/>
              <c:layout>
                <c:manualLayout>
                  <c:x val="-1.7079647180997196E-2"/>
                  <c:y val="-2.2351907251728795E-2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rgbClr val="FF0000"/>
                        </a:solidFill>
                      </a:defRPr>
                    </a:pPr>
                    <a:r>
                      <a:rPr lang="ru-RU" dirty="0" smtClean="0"/>
                      <a:t>481306,1</a:t>
                    </a:r>
                    <a:endParaRPr lang="en-US" dirty="0"/>
                  </a:p>
                </c:rich>
              </c:tx>
              <c:spPr/>
              <c:dLblPos val="r"/>
              <c:showVal val="1"/>
            </c:dLbl>
            <c:dLbl>
              <c:idx val="4"/>
              <c:layout>
                <c:manualLayout>
                  <c:x val="-0.14395781987298167"/>
                  <c:y val="-5.5026069892107933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r"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478119</c:v>
                </c:pt>
                <c:pt idx="1">
                  <c:v>475397</c:v>
                </c:pt>
                <c:pt idx="2">
                  <c:v>514470.3</c:v>
                </c:pt>
                <c:pt idx="3">
                  <c:v>481306.1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бюджета, тыс. руб.</c:v>
                </c:pt>
              </c:strCache>
            </c:strRef>
          </c:tx>
          <c:marker>
            <c:symbol val="square"/>
            <c:size val="2"/>
          </c:marker>
          <c:dLbls>
            <c:dLbl>
              <c:idx val="0"/>
              <c:layout>
                <c:manualLayout>
                  <c:x val="-8.9973052199860751E-2"/>
                  <c:y val="7.591296860158547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4.7985939957660734E-2"/>
                  <c:y val="9.3121041355875886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9767591655383668E-2"/>
                  <c:y val="7.334108602828254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9.9014367778318235E-2"/>
                  <c:y val="4.05862457722660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478826,1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4"/>
              <c:layout>
                <c:manualLayout>
                  <c:x val="2.3992969978830037E-2"/>
                  <c:y val="-4.2327746070852075E-3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475319</c:v>
                </c:pt>
                <c:pt idx="1">
                  <c:v>472096</c:v>
                </c:pt>
                <c:pt idx="2">
                  <c:v>516970.3</c:v>
                </c:pt>
                <c:pt idx="3">
                  <c:v>478826.1</c:v>
                </c:pt>
              </c:numCache>
            </c:numRef>
          </c:val>
        </c:ser>
        <c:marker val="1"/>
        <c:axId val="116593024"/>
        <c:axId val="116594560"/>
      </c:lineChart>
      <c:catAx>
        <c:axId val="116593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>
                <a:latin typeface="+mj-lt"/>
                <a:cs typeface="Times New Roman" pitchFamily="18" charset="0"/>
              </a:defRPr>
            </a:pPr>
            <a:endParaRPr lang="ru-RU"/>
          </a:p>
        </c:txPr>
        <c:crossAx val="116594560"/>
        <c:crosses val="autoZero"/>
        <c:auto val="1"/>
        <c:lblAlgn val="ctr"/>
        <c:lblOffset val="100"/>
      </c:catAx>
      <c:valAx>
        <c:axId val="116594560"/>
        <c:scaling>
          <c:orientation val="minMax"/>
        </c:scaling>
        <c:delete val="1"/>
        <c:axPos val="l"/>
        <c:numFmt formatCode="General" sourceLinked="1"/>
        <c:tickLblPos val="none"/>
        <c:crossAx val="116593024"/>
        <c:crosses val="autoZero"/>
        <c:crossBetween val="between"/>
      </c:valAx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"/>
          <c:y val="0.81482811152102563"/>
          <c:w val="0.99875442492765198"/>
          <c:h val="0.1851718884789749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063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</a:t>
            </a:r>
            <a:r>
              <a:rPr lang="ru-RU" sz="1063" baseline="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налоговых и неналоговых доходов 135076,1 тыс. рублей на 2016 год</a:t>
            </a:r>
            <a:endParaRPr lang="ru-RU" sz="1400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933426290463688"/>
          <c:y val="8.8250848280866791E-5"/>
        </c:manualLayout>
      </c:layout>
      <c:spPr>
        <a:solidFill>
          <a:schemeClr val="bg2">
            <a:lumMod val="90000"/>
          </a:schemeClr>
        </a:solidFill>
        <a:ln w="7592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</c:title>
    <c:plotArea>
      <c:layout>
        <c:manualLayout>
          <c:layoutTarget val="inner"/>
          <c:xMode val="edge"/>
          <c:yMode val="edge"/>
          <c:x val="0.10585890541236388"/>
          <c:y val="0.20134223363597162"/>
          <c:w val="0.80131209735146747"/>
          <c:h val="0.710841376682758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gradFill>
                <a:gsLst>
                  <a:gs pos="0">
                    <a:schemeClr val="tx1"/>
                  </a:gs>
                  <a:gs pos="50000">
                    <a:srgbClr val="F0A22E">
                      <a:tint val="44500"/>
                      <a:satMod val="160000"/>
                    </a:srgbClr>
                  </a:gs>
                  <a:gs pos="100000">
                    <a:srgbClr val="F0A22E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  <a:scene3d>
              <a:camera prst="orthographicFront"/>
              <a:lightRig rig="sunset" dir="t"/>
            </a:scene3d>
            <a:sp3d>
              <a:bevelT/>
              <a:bevelB/>
            </a:sp3d>
          </c:spPr>
          <c:dPt>
            <c:idx val="0"/>
            <c:spPr>
              <a:solidFill>
                <a:schemeClr val="bg1">
                  <a:lumMod val="85000"/>
                </a:schemeClr>
              </a:solidFill>
              <a:ln>
                <a:gradFill>
                  <a:gsLst>
                    <a:gs pos="0">
                      <a:schemeClr val="tx1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scene3d>
                <a:camera prst="orthographicFront"/>
                <a:lightRig rig="sunse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FF0000"/>
              </a:solidFill>
              <a:ln>
                <a:gradFill>
                  <a:gsLst>
                    <a:gs pos="0">
                      <a:schemeClr val="tx1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scene3d>
                <a:camera prst="orthographicFront"/>
                <a:lightRig rig="sunset" dir="t"/>
              </a:scene3d>
              <a:sp3d>
                <a:bevelT/>
                <a:bevelB/>
              </a:sp3d>
            </c:spPr>
          </c:dPt>
          <c:dPt>
            <c:idx val="2"/>
            <c:spPr>
              <a:solidFill>
                <a:srgbClr val="00B050"/>
              </a:solidFill>
              <a:ln>
                <a:gradFill>
                  <a:gsLst>
                    <a:gs pos="0">
                      <a:schemeClr val="tx1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scene3d>
                <a:camera prst="orthographicFront"/>
                <a:lightRig rig="sunset" dir="t"/>
              </a:scene3d>
              <a:sp3d>
                <a:bevelT/>
                <a:bevelB/>
              </a:sp3d>
            </c:spPr>
          </c:dPt>
          <c:dPt>
            <c:idx val="4"/>
            <c:spPr>
              <a:solidFill>
                <a:schemeClr val="bg1"/>
              </a:solidFill>
              <a:ln>
                <a:gradFill>
                  <a:gsLst>
                    <a:gs pos="0">
                      <a:schemeClr val="tx1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scene3d>
                <a:camera prst="orthographicFront"/>
                <a:lightRig rig="sunset" dir="t"/>
              </a:scene3d>
              <a:sp3d>
                <a:bevelT/>
                <a:bevelB/>
              </a:sp3d>
            </c:spPr>
          </c:dPt>
          <c:dPt>
            <c:idx val="5"/>
            <c:spPr>
              <a:solidFill>
                <a:schemeClr val="tx1"/>
              </a:solidFill>
              <a:ln>
                <a:gradFill>
                  <a:gsLst>
                    <a:gs pos="0">
                      <a:schemeClr val="tx1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scene3d>
                <a:camera prst="orthographicFront"/>
                <a:lightRig rig="sunset" dir="t"/>
              </a:scene3d>
              <a:sp3d>
                <a:bevelT/>
                <a:bevelB/>
              </a:sp3d>
            </c:spPr>
          </c:dPt>
          <c:dPt>
            <c:idx val="6"/>
            <c:spPr>
              <a:solidFill>
                <a:srgbClr val="00B0F0"/>
              </a:solidFill>
              <a:ln>
                <a:gradFill>
                  <a:gsLst>
                    <a:gs pos="0">
                      <a:schemeClr val="tx1"/>
                    </a:gs>
                    <a:gs pos="50000">
                      <a:srgbClr val="F0A22E">
                        <a:tint val="44500"/>
                        <a:satMod val="160000"/>
                      </a:srgbClr>
                    </a:gs>
                    <a:gs pos="100000">
                      <a:srgbClr val="F0A22E">
                        <a:tint val="23500"/>
                        <a:satMod val="160000"/>
                      </a:srgbClr>
                    </a:gs>
                  </a:gsLst>
                  <a:lin ang="5400000" scaled="0"/>
                </a:gradFill>
              </a:ln>
              <a:scene3d>
                <a:camera prst="orthographicFront"/>
                <a:lightRig rig="sunse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3703537799677121"/>
                  <c:y val="3.84381694048817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101995,9</a:t>
                    </a:r>
                    <a:endParaRPr lang="en-US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dLbl>
              <c:idx val="1"/>
              <c:tx>
                <c:rich>
                  <a:bodyPr/>
                  <a:lstStyle/>
                  <a:p>
                    <a:pPr>
                      <a:defRPr sz="1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7580,2</a:t>
                    </a:r>
                    <a:endParaRPr lang="en-US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2"/>
              <c:layout>
                <c:manualLayout>
                  <c:x val="-0.10303030303030303"/>
                  <c:y val="-2.95698924731182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5409,8</a:t>
                    </a:r>
                    <a:endParaRPr lang="en-US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dLbl>
              <c:idx val="3"/>
              <c:layout>
                <c:manualLayout>
                  <c:x val="-0.14564413823272118"/>
                  <c:y val="-7.142422557925022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1569,0</a:t>
                    </a:r>
                    <a:endParaRPr lang="en-US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dLbl>
              <c:idx val="4"/>
              <c:layout>
                <c:manualLayout>
                  <c:x val="-0.10904828302712162"/>
                  <c:y val="-8.520918981325938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3557,0</a:t>
                    </a:r>
                    <a:endParaRPr lang="en-US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dLbl>
              <c:idx val="5"/>
              <c:delete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1000" dirty="0" smtClean="0">
                        <a:latin typeface="Times New Roman" pitchFamily="18" charset="0"/>
                        <a:cs typeface="Times New Roman" pitchFamily="18" charset="0"/>
                      </a:rPr>
                      <a:t>144</a:t>
                    </a:r>
                    <a:r>
                      <a:rPr lang="ru-RU" sz="1000" dirty="0" smtClean="0">
                        <a:latin typeface="Times New Roman" pitchFamily="18" charset="0"/>
                        <a:cs typeface="Times New Roman" pitchFamily="18" charset="0"/>
                      </a:rPr>
                      <a:t>73</a:t>
                    </a:r>
                    <a:r>
                      <a:rPr lang="en-US" sz="1000" dirty="0" smtClean="0">
                        <a:latin typeface="Times New Roman" pitchFamily="18" charset="0"/>
                        <a:cs typeface="Times New Roman" pitchFamily="18" charset="0"/>
                      </a:rPr>
                      <a:t>,1</a:t>
                    </a:r>
                    <a:endParaRPr lang="en-US" sz="1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налог на имущество физических лиц</c:v>
                </c:pt>
                <c:pt idx="4">
                  <c:v>земельный налог</c:v>
                </c:pt>
                <c:pt idx="5">
                  <c:v>прочие налоговые доходы</c:v>
                </c:pt>
                <c:pt idx="6">
                  <c:v>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101995.9</c:v>
                </c:pt>
                <c:pt idx="1">
                  <c:v>7580.2</c:v>
                </c:pt>
                <c:pt idx="2">
                  <c:v>5409.9</c:v>
                </c:pt>
                <c:pt idx="3">
                  <c:v>1569</c:v>
                </c:pt>
                <c:pt idx="4">
                  <c:v>3557</c:v>
                </c:pt>
                <c:pt idx="5">
                  <c:v>481</c:v>
                </c:pt>
                <c:pt idx="6">
                  <c:v>14483.1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  <c:spPr>
        <a:noFill/>
        <a:ln w="19288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619181977252846"/>
          <c:y val="0.40879097886115706"/>
          <c:w val="0.33808187283041341"/>
          <c:h val="0.59120904850922429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367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 sz="113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Структура безвозмездных перечислений 343750,0</a:t>
            </a:r>
            <a:r>
              <a:rPr lang="ru-RU" sz="1130" b="1" baseline="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тыс. рублей  на 2016 год</a:t>
            </a:r>
            <a:endParaRPr lang="ru-RU" sz="1400" b="1" dirty="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845390419947498"/>
          <c:y val="0"/>
        </c:manualLayout>
      </c:layout>
      <c:spPr>
        <a:solidFill>
          <a:schemeClr val="bg2">
            <a:lumMod val="90000"/>
          </a:schemeClr>
        </a:solidFill>
        <a:ln w="8075" cap="flat" cmpd="sng" algn="ctr">
          <a:solidFill>
            <a:schemeClr val="accent1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c:spPr>
    </c:title>
    <c:plotArea>
      <c:layout>
        <c:manualLayout>
          <c:layoutTarget val="inner"/>
          <c:xMode val="edge"/>
          <c:yMode val="edge"/>
          <c:x val="0.12779364736757973"/>
          <c:y val="0.19236049882511441"/>
          <c:w val="0.80001726757839475"/>
          <c:h val="0.709742945555929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cap="rnd">
              <a:solidFill>
                <a:schemeClr val="tx1"/>
              </a:solidFill>
            </a:ln>
            <a:scene3d>
              <a:camera prst="orthographicFront"/>
              <a:lightRig rig="sunset" dir="t"/>
            </a:scene3d>
            <a:sp3d>
              <a:bevelT/>
            </a:sp3d>
          </c:spPr>
          <c:dPt>
            <c:idx val="0"/>
            <c:spPr>
              <a:solidFill>
                <a:srgbClr val="92D050"/>
              </a:solidFill>
              <a:ln cap="rnd"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C000"/>
              </a:solidFill>
              <a:ln cap="rnd"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B0F0"/>
              </a:solidFill>
              <a:ln cap="rnd">
                <a:solidFill>
                  <a:schemeClr val="tx1"/>
                </a:solidFill>
              </a:ln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0.15812865497076023"/>
                  <c:y val="-0.10185932984057915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23318706255468066"/>
                  <c:y val="-0.1640872664585564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0.12472371874568457"/>
                  <c:y val="0.113510217837556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113438,0</a:t>
                    </a:r>
                  </a:p>
                  <a:p>
                    <a:endParaRPr lang="en-US" dirty="0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84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дотация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60871.9</c:v>
                </c:pt>
                <c:pt idx="1">
                  <c:v>169440.1</c:v>
                </c:pt>
                <c:pt idx="2">
                  <c:v>113438</c:v>
                </c:pt>
              </c:numCache>
            </c:numRef>
          </c:val>
        </c:ser>
        <c:firstSliceAng val="76"/>
      </c:pieChart>
      <c:spPr>
        <a:noFill/>
        <a:ln w="2050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6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96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96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28879310344827575"/>
          <c:y val="0.90109890109890112"/>
          <c:w val="0.62068965517241514"/>
          <c:h val="8.0586080586080799E-2"/>
        </c:manualLayout>
      </c:layout>
      <c:spPr>
        <a:ln>
          <a:noFill/>
        </a:ln>
      </c:spPr>
      <c:txPr>
        <a:bodyPr/>
        <a:lstStyle/>
        <a:p>
          <a:pPr>
            <a:defRPr sz="888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effectLst>
      <a:outerShdw blurRad="50800" dist="50800" dir="5400000" algn="ctr" rotWithShape="0">
        <a:schemeClr val="tx1"/>
      </a:outerShdw>
    </a:effectLst>
  </c:spPr>
  <c:txPr>
    <a:bodyPr/>
    <a:lstStyle/>
    <a:p>
      <a:pPr>
        <a:defRPr sz="1453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разделам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2016 год, тыс.руб.  </a:t>
            </a:r>
          </a:p>
          <a:p>
            <a:pPr>
              <a:defRPr>
                <a:solidFill>
                  <a:srgbClr val="C00000"/>
                </a:solidFill>
              </a:defRPr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расходов – 481306,1 тыс. рублей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249195106245988"/>
          <c:y val="1.4142604596346494E-2"/>
        </c:manualLayout>
      </c:layout>
    </c:title>
    <c:view3D>
      <c:rotX val="50"/>
      <c:rotY val="60"/>
      <c:perspective val="50"/>
    </c:view3D>
    <c:plotArea>
      <c:layout>
        <c:manualLayout>
          <c:layoutTarget val="inner"/>
          <c:xMode val="edge"/>
          <c:yMode val="edge"/>
          <c:x val="8.5365996645707723E-3"/>
          <c:y val="0.25404482971884096"/>
          <c:w val="0.60094004696781733"/>
          <c:h val="0.745955186469863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по отраслям на 2014 год, тыс.руб.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B/>
              <a:contourClr>
                <a:srgbClr val="000000"/>
              </a:contourClr>
            </a:sp3d>
          </c:spPr>
          <c:explosion val="18"/>
          <c:dPt>
            <c:idx val="0"/>
            <c:explosion val="20"/>
            <c:spPr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>
                <a:bevelT/>
                <a:contourClr>
                  <a:srgbClr val="000000"/>
                </a:contourClr>
              </a:sp3d>
            </c:spPr>
          </c:dPt>
          <c:dPt>
            <c:idx val="1"/>
            <c:explosion val="15"/>
            <c:spPr>
              <a:solidFill>
                <a:srgbClr val="0070C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chemeClr val="tx1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rgbClr val="FF9933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9"/>
            <c:spPr>
              <a:solidFill>
                <a:srgbClr val="00B050"/>
              </a:solidFill>
              <a:ln>
                <a:solidFill>
                  <a:schemeClr val="accent6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317532637415999"/>
                  <c:y val="-0.214123802294540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270460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7.8014719298431914E-2"/>
                  <c:y val="9.6885895813787325E-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4323358282224011E-2"/>
                  <c:y val="1.1621081519841325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7.4733661018815345E-2"/>
                  <c:y val="9.253582921056570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5.229796303571399E-3"/>
                  <c:y val="2.58405938651873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3369909282614692E-3"/>
                  <c:y val="-7.1969180169131324E-3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9.4990223835778563E-3"/>
                  <c:y val="-3.188798340528085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3.4587759202110109E-2"/>
                  <c:y val="1.8812262491938066E-2"/>
                </c:manualLayout>
              </c:layout>
              <c:dLblPos val="bestFit"/>
              <c:showVal val="1"/>
            </c:dLbl>
            <c:dLbl>
              <c:idx val="8"/>
              <c:layout>
                <c:manualLayout>
                  <c:x val="1.4430405531297461E-2"/>
                  <c:y val="-1.092975931199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1300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9"/>
              <c:layout>
                <c:manualLayout>
                  <c:x val="-5.0207027844739009E-2"/>
                  <c:y val="8.0124318546492782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38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10"/>
                <c:pt idx="0">
                  <c:v>образование- 56,2%</c:v>
                </c:pt>
                <c:pt idx="1">
                  <c:v>культура -7,3%</c:v>
                </c:pt>
                <c:pt idx="2">
                  <c:v>национальная экономика - 4%</c:v>
                </c:pt>
                <c:pt idx="3">
                  <c:v>социальная политика - 8%</c:v>
                </c:pt>
                <c:pt idx="4">
                  <c:v>национальная безопасность - 0,8%</c:v>
                </c:pt>
                <c:pt idx="5">
                  <c:v>национальная оборона - 0,1%</c:v>
                </c:pt>
                <c:pt idx="6">
                  <c:v>физкультура и спорт - 0,2% </c:v>
                </c:pt>
                <c:pt idx="7">
                  <c:v>жилищно-коммунальное  хозяйство-5,1%</c:v>
                </c:pt>
                <c:pt idx="8">
                  <c:v>охрана окружающей среды - 0,3%</c:v>
                </c:pt>
                <c:pt idx="9">
                  <c:v>общегосударственные вопросы - 18,0%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270460</c:v>
                </c:pt>
                <c:pt idx="1">
                  <c:v>35239.9</c:v>
                </c:pt>
                <c:pt idx="2">
                  <c:v>19140.7</c:v>
                </c:pt>
                <c:pt idx="3">
                  <c:v>38537.1</c:v>
                </c:pt>
                <c:pt idx="4">
                  <c:v>3797</c:v>
                </c:pt>
                <c:pt idx="5">
                  <c:v>637.70000000000005</c:v>
                </c:pt>
                <c:pt idx="6">
                  <c:v>888.3</c:v>
                </c:pt>
                <c:pt idx="7">
                  <c:v>24657.9</c:v>
                </c:pt>
                <c:pt idx="8">
                  <c:v>1300</c:v>
                </c:pt>
                <c:pt idx="9">
                  <c:v>86643.9</c:v>
                </c:pt>
              </c:numCache>
            </c:numRef>
          </c:val>
        </c:ser>
      </c:pie3DChart>
      <c:spPr>
        <a:noFill/>
        <a:ln w="25054">
          <a:noFill/>
        </a:ln>
      </c:spPr>
    </c:plotArea>
    <c:legend>
      <c:legendPos val="r"/>
      <c:layout>
        <c:manualLayout>
          <c:xMode val="edge"/>
          <c:yMode val="edge"/>
          <c:x val="0.59838895281933258"/>
          <c:y val="0.22281639928698754"/>
          <c:w val="0.31300345224395881"/>
          <c:h val="0.71301247771836007"/>
        </c:manualLayout>
      </c:layout>
      <c:txPr>
        <a:bodyPr/>
        <a:lstStyle/>
        <a:p>
          <a:pPr>
            <a:defRPr sz="1183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  <a:ln w="9858" cap="flat" cmpd="sng" algn="ctr">
      <a:solidFill>
        <a:schemeClr val="accent1"/>
      </a:solidFill>
      <a:prstDash val="solid"/>
    </a:ln>
    <a:effectLst>
      <a:outerShdw blurRad="76200" dist="50800" dir="5400000" rotWithShape="0">
        <a:srgbClr val="4E3B30">
          <a:alpha val="60000"/>
        </a:srgbClr>
      </a:outerShdw>
    </a:effectLst>
    <a:scene3d>
      <a:camera prst="orthographicFront"/>
      <a:lightRig rig="threePt" dir="t"/>
    </a:scene3d>
    <a:sp3d>
      <a:bevelB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0"/>
      <c:perspective val="60"/>
    </c:view3D>
    <c:plotArea>
      <c:layout>
        <c:manualLayout>
          <c:layoutTarget val="inner"/>
          <c:xMode val="edge"/>
          <c:yMode val="edge"/>
          <c:x val="4.9535710806822099E-2"/>
          <c:y val="3.6199480927776792E-2"/>
          <c:w val="0.65907293018043156"/>
          <c:h val="0.86044593965448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prstClr val="white">
                  <a:lumMod val="85000"/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bevelB/>
              <a:contourClr>
                <a:srgbClr val="000000"/>
              </a:contourClr>
            </a:sp3d>
          </c:spPr>
          <c:explosion val="14"/>
          <c:dPt>
            <c:idx val="0"/>
            <c:explosion val="4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prstClr val="white">
                    <a:lumMod val="85000"/>
                    <a:alpha val="3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explosion val="4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prstClr val="white">
                    <a:lumMod val="85000"/>
                    <a:alpha val="3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prstClr val="white">
                    <a:lumMod val="85000"/>
                    <a:alpha val="3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prstClr val="white">
                    <a:lumMod val="85000"/>
                    <a:alpha val="3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Pt>
            <c:idx val="4"/>
            <c:explosion val="6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prstClr val="white">
                    <a:lumMod val="85000"/>
                    <a:alpha val="3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prstClr val="white">
                    <a:lumMod val="85000"/>
                    <a:alpha val="36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4807450654016921"/>
                  <c:y val="-6.74923502690238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259590</a:t>
                    </a:r>
                    <a:r>
                      <a:rPr lang="ru-RU" dirty="0" smtClean="0"/>
                      <a:t>,0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1504001751048071"/>
                  <c:y val="-0.17843989037891494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8.9123152497360594E-2"/>
                  <c:y val="3.4223667661054016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7.9650331403282506E-3"/>
                  <c:y val="1.266563541182898E-2"/>
                </c:manualLayout>
              </c:layout>
              <c:showVal val="1"/>
            </c:dLbl>
            <c:txPr>
              <a:bodyPr/>
              <a:lstStyle/>
              <a:p>
                <a:pPr>
                  <a:defRPr sz="1601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Муниципальное управление</c:v>
                </c:pt>
                <c:pt idx="2">
                  <c:v>Культура</c:v>
                </c:pt>
                <c:pt idx="3">
                  <c:v>Управление муниципальным имуществом</c:v>
                </c:pt>
                <c:pt idx="4">
                  <c:v>Жилищно-коммунальное хозяйство</c:v>
                </c:pt>
                <c:pt idx="5">
                  <c:v>Управление муниципальными финансами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259590</c:v>
                </c:pt>
                <c:pt idx="1">
                  <c:v>92798.399999999994</c:v>
                </c:pt>
                <c:pt idx="2">
                  <c:v>46998.1</c:v>
                </c:pt>
                <c:pt idx="3">
                  <c:v>4151.6000000000004</c:v>
                </c:pt>
                <c:pt idx="4">
                  <c:v>63315.1</c:v>
                </c:pt>
                <c:pt idx="5">
                  <c:v>8641.1</c:v>
                </c:pt>
              </c:numCache>
            </c:numRef>
          </c:val>
        </c:ser>
      </c:pie3DChart>
      <c:spPr>
        <a:noFill/>
        <a:ln w="25406">
          <a:noFill/>
        </a:ln>
      </c:spPr>
    </c:plotArea>
    <c:legend>
      <c:legendPos val="r"/>
      <c:layout>
        <c:manualLayout>
          <c:xMode val="edge"/>
          <c:yMode val="edge"/>
          <c:x val="0.7056579720019327"/>
          <c:y val="0.17417964957886498"/>
          <c:w val="0.29434203984413831"/>
          <c:h val="0.6383002986695645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bg2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1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0.28925601893318459"/>
          <c:y val="0.22654560429473725"/>
          <c:w val="0.44268597459800291"/>
          <c:h val="0.743029192090545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"/>
          <c:dPt>
            <c:idx val="0"/>
            <c:spPr>
              <a:solidFill>
                <a:schemeClr val="accent2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 prstMaterial="softEdge">
                <a:bevelT w="127000" prst="artDeco"/>
              </a:sp3d>
            </c:spPr>
          </c:dPt>
          <c:dLbls>
            <c:dLbl>
              <c:idx val="0"/>
              <c:layout>
                <c:manualLayout>
                  <c:x val="-0.14923435671849528"/>
                  <c:y val="-0.3128944935701313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71,8</a:t>
                    </a:r>
                    <a:r>
                      <a: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безвозмездные</a:t>
                    </a:r>
                  </a:p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перечисления</a:t>
                    </a:r>
                  </a:p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(343750,0 т.р.) </a:t>
                    </a:r>
                    <a:endParaRPr lang="en-US" sz="1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</c:dLbl>
            <c:dLbl>
              <c:idx val="1"/>
              <c:layout>
                <c:manualLayout>
                  <c:x val="0.15804832412368344"/>
                  <c:y val="0.1508106705301689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28,2</a:t>
                    </a:r>
                    <a:r>
                      <a:rPr lang="en-US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ru-RU" sz="1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налоговые </a:t>
                    </a:r>
                  </a:p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и неналоговые доходы</a:t>
                    </a:r>
                  </a:p>
                  <a:p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(135076,1 т.р.)</a:t>
                    </a:r>
                    <a:endParaRPr lang="en-US" sz="1400" b="1" dirty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</c:dLbl>
            <c:dLbl>
              <c:idx val="2"/>
              <c:delete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безвозмездные перечисления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0.71800000000000064</c:v>
                </c:pt>
                <c:pt idx="1">
                  <c:v>0.28200000000000008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безвозмездные перечисления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firstSliceAng val="0"/>
      </c:pieChart>
    </c:plotArea>
    <c:plotVisOnly val="1"/>
    <c:dispBlanksAs val="zero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</a:p>
        </c:rich>
      </c:tx>
      <c:spPr>
        <a:solidFill>
          <a:schemeClr val="accent4">
            <a:lumMod val="20000"/>
            <a:lumOff val="80000"/>
          </a:schemeClr>
        </a:solidFill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1.6858237547892719E-2"/>
          <c:y val="0.11612399235709162"/>
          <c:w val="0.96628352490421032"/>
          <c:h val="0.7609242024815934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4"/>
            </a:solidFill>
            <a:effectLst>
              <a:outerShdw blurRad="50800" dist="50800" dir="5400000" algn="ctr" rotWithShape="0">
                <a:prstClr val="white">
                  <a:lumMod val="95000"/>
                  <a:alpha val="18000"/>
                </a:prstClr>
              </a:outerShdw>
            </a:effectLst>
          </c:spPr>
          <c:dLbls>
            <c:dLbl>
              <c:idx val="0"/>
              <c:layout>
                <c:manualLayout>
                  <c:x val="1.6863829163537028E-2"/>
                  <c:y val="-0.39092816271126629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43486,8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dLbl>
              <c:idx val="1"/>
              <c:layout>
                <c:manualLayout>
                  <c:x val="1.6858237547892719E-2"/>
                  <c:y val="-0.3262643075890457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35031,3</a:t>
                    </a:r>
                  </a:p>
                  <a:p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</c:dLbl>
            <c:dLbl>
              <c:idx val="2"/>
              <c:layout>
                <c:manualLayout>
                  <c:x val="1.3793103448275954E-2"/>
                  <c:y val="-0.370636253421151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101995,9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3"/>
                <c:pt idx="0">
                  <c:v>2014 год отчет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143486.79999999999</c:v>
                </c:pt>
                <c:pt idx="1">
                  <c:v>135031.29999999999</c:v>
                </c:pt>
                <c:pt idx="2">
                  <c:v>101995.9</c:v>
                </c:pt>
              </c:numCache>
            </c:numRef>
          </c:val>
        </c:ser>
        <c:shape val="cylinder"/>
        <c:axId val="102451072"/>
        <c:axId val="102452608"/>
        <c:axId val="0"/>
      </c:bar3DChart>
      <c:catAx>
        <c:axId val="102451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2452608"/>
        <c:crosses val="autoZero"/>
        <c:auto val="1"/>
        <c:lblAlgn val="ctr"/>
        <c:lblOffset val="100"/>
      </c:catAx>
      <c:valAx>
        <c:axId val="102452608"/>
        <c:scaling>
          <c:orientation val="minMax"/>
        </c:scaling>
        <c:delete val="1"/>
        <c:axPos val="l"/>
        <c:numFmt formatCode="General" sourceLinked="1"/>
        <c:tickLblPos val="none"/>
        <c:crossAx val="102451072"/>
        <c:crosses val="autoZero"/>
        <c:crossBetween val="between"/>
      </c:valAx>
      <c:spPr>
        <a:noFill/>
        <a:ln w="25404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396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396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2396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совокупный доход</a:t>
            </a:r>
          </a:p>
        </c:rich>
      </c:tx>
      <c:layout>
        <c:manualLayout>
          <c:xMode val="edge"/>
          <c:yMode val="edge"/>
          <c:x val="0.30038312375132231"/>
          <c:y val="3.4972549828651354E-2"/>
        </c:manualLayout>
      </c:layout>
      <c:spPr>
        <a:solidFill>
          <a:schemeClr val="bg1">
            <a:lumMod val="85000"/>
          </a:schemeClr>
        </a:solidFill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8.1818181818181707E-2"/>
          <c:y val="0.15537211321628028"/>
          <c:w val="0.85303030303030303"/>
          <c:h val="0.6738174345321499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50800" dir="5400000" algn="ctr" rotWithShape="0">
                <a:prstClr val="white">
                  <a:lumMod val="95000"/>
                  <a:alpha val="25000"/>
                </a:prstClr>
              </a:outerShdw>
            </a:effectLst>
          </c:spPr>
          <c:dLbls>
            <c:dLbl>
              <c:idx val="0"/>
              <c:layout>
                <c:manualLayout>
                  <c:x val="1.22779766165593E-2"/>
                  <c:y val="-0.33860293392129004"/>
                </c:manualLayout>
              </c:layout>
              <c:tx>
                <c:rich>
                  <a:bodyPr/>
                  <a:lstStyle/>
                  <a:p>
                    <a:pPr>
                      <a:defRPr sz="1996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4615,2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1"/>
              <c:layout>
                <c:manualLayout>
                  <c:x val="1.0727988546886192E-2"/>
                  <c:y val="-0.34595074370617018"/>
                </c:manualLayout>
              </c:layout>
              <c:tx>
                <c:rich>
                  <a:bodyPr/>
                  <a:lstStyle/>
                  <a:p>
                    <a:pPr>
                      <a:defRPr sz="1996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996" b="1" dirty="0" smtClean="0">
                        <a:latin typeface="Times New Roman" pitchFamily="18" charset="0"/>
                        <a:cs typeface="Times New Roman" pitchFamily="18" charset="0"/>
                      </a:rPr>
                      <a:t>4409,5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2"/>
              <c:layout>
                <c:manualLayout>
                  <c:x val="1.0762825101407792E-2"/>
                  <c:y val="-0.35523047625540238"/>
                </c:manualLayout>
              </c:layout>
              <c:tx>
                <c:rich>
                  <a:bodyPr/>
                  <a:lstStyle/>
                  <a:p>
                    <a:pPr>
                      <a:defRPr sz="1996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5409,8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</c:dLbl>
            <c:dLbl>
              <c:idx val="3"/>
              <c:layout>
                <c:manualLayout>
                  <c:x val="1.5325670498084381E-2"/>
                  <c:y val="-0.38288434884104827"/>
                </c:manualLayout>
              </c:layout>
              <c:tx>
                <c:rich>
                  <a:bodyPr/>
                  <a:lstStyle/>
                  <a:p>
                    <a:pPr>
                      <a:defRPr sz="1996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4709,8</a:t>
                    </a:r>
                    <a:endParaRPr lang="en-US" dirty="0"/>
                  </a:p>
                </c:rich>
              </c:tx>
              <c:spPr/>
            </c:dLbl>
            <c:txPr>
              <a:bodyPr/>
              <a:lstStyle/>
              <a:p>
                <a:pPr>
                  <a:defRPr sz="1996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2014 отчет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4615.2</c:v>
                </c:pt>
                <c:pt idx="1">
                  <c:v>4409.5</c:v>
                </c:pt>
                <c:pt idx="2">
                  <c:v>5409.8</c:v>
                </c:pt>
              </c:numCache>
            </c:numRef>
          </c:val>
        </c:ser>
        <c:shape val="cylinder"/>
        <c:axId val="128009728"/>
        <c:axId val="128011264"/>
        <c:axId val="0"/>
      </c:bar3DChart>
      <c:catAx>
        <c:axId val="1280097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39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8011264"/>
        <c:crosses val="autoZero"/>
        <c:auto val="1"/>
        <c:lblAlgn val="ctr"/>
        <c:lblOffset val="100"/>
      </c:catAx>
      <c:valAx>
        <c:axId val="128011264"/>
        <c:scaling>
          <c:orientation val="minMax"/>
        </c:scaling>
        <c:delete val="1"/>
        <c:axPos val="l"/>
        <c:numFmt formatCode="General" sourceLinked="1"/>
        <c:tickLblPos val="none"/>
        <c:crossAx val="128009728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0.39394</cdr:x>
      <cdr:y>0.47297</cdr:y>
    </cdr:from>
    <cdr:to>
      <cdr:x>0.72727</cdr:x>
      <cdr:y>0.52703</cdr:y>
    </cdr:to>
    <cdr:sp macro="" textlink="">
      <cdr:nvSpPr>
        <cdr:cNvPr id="2" name="TextBox 1"/>
        <cdr:cNvSpPr txBox="1"/>
      </cdr:nvSpPr>
      <cdr:spPr>
        <a:xfrm xmlns:a="http://schemas.openxmlformats.org/drawingml/2006/main" flipH="1">
          <a:off x="1857388" y="2500330"/>
          <a:ext cx="1571635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135076,1</a:t>
          </a:r>
        </a:p>
      </cdr:txBody>
    </cdr:sp>
  </cdr:relSizeAnchor>
  <cdr:relSizeAnchor xmlns:cdr="http://schemas.openxmlformats.org/drawingml/2006/chartDrawing">
    <cdr:from>
      <cdr:x>0.28571</cdr:x>
      <cdr:y>0.52703</cdr:y>
    </cdr:from>
    <cdr:to>
      <cdr:x>0.50389</cdr:x>
      <cdr:y>0.72058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85884" y="2786082"/>
          <a:ext cx="981940" cy="10231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0.27586</cdr:x>
      <cdr:y>0.76296</cdr:y>
    </cdr:from>
    <cdr:to>
      <cdr:x>0.38621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16" y="33576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0.10344</cdr:x>
      <cdr:y>0.81482</cdr:y>
    </cdr:from>
    <cdr:to>
      <cdr:x>0.56034</cdr:x>
      <cdr:y>0.92593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57224" y="3143296"/>
          <a:ext cx="37862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Программная часть бюджета: 6 муниципальных программ</a:t>
          </a:r>
        </a:p>
        <a:p xmlns:a="http://schemas.openxmlformats.org/drawingml/2006/main"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(475494,3  тыс.рублей или 98,8% расходов бюджета)</a:t>
          </a:r>
          <a:endParaRPr lang="ru-RU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0.16379</cdr:x>
      <cdr:y>0.81482</cdr:y>
    </cdr:from>
    <cdr:to>
      <cdr:x>0.56896</cdr:x>
      <cdr:y>0.8889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7290" y="3143296"/>
          <a:ext cx="335758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0.37069</cdr:x>
      <cdr:y>0.83334</cdr:y>
    </cdr:from>
    <cdr:to>
      <cdr:x>0.47241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71802" y="3214734"/>
          <a:ext cx="842962" cy="642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0.22389</cdr:x>
      <cdr:y>0.63891</cdr:y>
    </cdr:from>
    <cdr:to>
      <cdr:x>0.33373</cdr:x>
      <cdr:y>0.82362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7359" y="3143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0.18916</cdr:x>
      <cdr:y>0.56681</cdr:y>
    </cdr:from>
    <cdr:to>
      <cdr:x>0.34211</cdr:x>
      <cdr:y>0.80915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71636" y="2786082"/>
          <a:ext cx="1271602" cy="1200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0.00833</cdr:x>
      <cdr:y>0</cdr:y>
    </cdr:from>
    <cdr:to>
      <cdr:x>0.975</cdr:x>
      <cdr:y>0.16192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 rot="10800000" flipV="1">
          <a:off x="71408" y="0"/>
          <a:ext cx="8286808" cy="87910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бюджета </a:t>
          </a:r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Сосьвинского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городского округа на 2016 год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– 478826,1  тыс.рублей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049C8F-A4A2-401D-92A4-94C8F388CAB8}" type="datetimeFigureOut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07E83EF-FA84-46CB-B299-E0533B934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E83EF-FA84-46CB-B299-E0533B93491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E83EF-FA84-46CB-B299-E0533B93491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E83EF-FA84-46CB-B299-E0533B93491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93CF02-D8EF-4C59-9BAB-BD431B2209FE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2D097-08BB-4D86-B206-728B47081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1D1A-0610-4A14-AF57-9C147CCEE1D8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9AE39-B00A-4E99-9791-8DFF0E891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6A3AF-9331-4F01-BD70-56C725076624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9838-571A-46C3-BC6D-4A22C7468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9FA5F-9AE8-4BF4-BC83-2C8CB380EA18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419B8-D3B1-46D3-B551-48CDCA461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FE5173-C31A-41E3-8D5E-F1C289DC54F4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154046-6E56-451A-B1BF-3380385B5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C98B2-744F-4E85-95BE-864EBF8027EE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8DA0-3A64-41EA-949E-261A00BD1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DA8584-A88F-46F7-A521-1DC132A92828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BE7C5-2C4B-4AB3-B691-3C26997C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A731-10B1-4AC5-8039-16A995854339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1F1B-80F4-4ED0-BFA2-9A5BA883B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B80677-59BD-4560-9BDE-9CDB94FCF9BA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FB5E0B-C58D-4078-A3CA-11929473F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00361B-CF6C-4D32-91BA-A79A0D7014F5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DBC252-100B-474E-BCCC-E91326572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4E2929-4614-48E2-95ED-901E26B832C7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2A64DF-B3B6-4AEE-B423-96121BF4E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5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EE44840-581C-4B1B-BE17-24B7A03B9D33}" type="datetime1">
              <a:rPr lang="ru-RU"/>
              <a:pPr>
                <a:defRPr/>
              </a:pPr>
              <a:t>21.06.2016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2828F2AC-2071-45AB-9C3B-2FE27DB7F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5" r:id="rId2"/>
    <p:sldLayoutId id="2147483771" r:id="rId3"/>
    <p:sldLayoutId id="2147483766" r:id="rId4"/>
    <p:sldLayoutId id="2147483772" r:id="rId5"/>
    <p:sldLayoutId id="2147483767" r:id="rId6"/>
    <p:sldLayoutId id="2147483773" r:id="rId7"/>
    <p:sldLayoutId id="2147483774" r:id="rId8"/>
    <p:sldLayoutId id="2147483775" r:id="rId9"/>
    <p:sldLayoutId id="2147483768" r:id="rId10"/>
    <p:sldLayoutId id="21474837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images.yandex.ru/yandsearch?fp=1&amp;img_url=http://www.hrono.ru/heraldicum/russia/subjects/towns/images/serov1.gif&amp;iorient=&amp;ih=&amp;nojs=1&amp;icolor=&amp;p=1&amp;site=&amp;text=%D1%84%D0%BE%D1%82%D0%BE%20%D0%BA%D0%B0%D1%80%D1%82%D1%8B%20%D1%81%D0%BE%D1%81%D1%8C%D0%B2%D0%B8%D0%BD%D1%81%D0%BA%D0%BE%D0%B3%D0%BE%20%D0%B3%D0%BE%D1%80%D0%BE%D0%B4%D1%81%D0%BA%D0%BE%D0%B3%D0%BE%20%D0%BE%D0%BA%D1%80%D1%83%D0%B3%D0%B0&amp;iw=&amp;wp=&amp;pos=34&amp;recent=&amp;type=&amp;isize=&amp;rpt=simage&amp;itype=" TargetMode="External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3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    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решение  Думы Сосьвинского городского округа  от 10.12.2015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№ 427  </a:t>
            </a:r>
            <a:b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«О бюджете  Сосьвинского городского округа на 2016 год»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7" descr="i?id=128686791-68-72&amp;n=21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7158" y="357166"/>
            <a:ext cx="928694" cy="1285884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80F5A-4536-4F59-A09F-66E77289972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928688"/>
            <a:ext cx="2286000" cy="100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857750"/>
            <a:ext cx="1643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714884"/>
            <a:ext cx="20716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63" y="142875"/>
            <a:ext cx="26955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5" descr="\\Serverpril\обмен2\Казакова Т.А\романово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28813" y="285750"/>
            <a:ext cx="3857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6" descr="\\Serverpril\обмен2\Казакова Т.А\кошай\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5" y="4643438"/>
            <a:ext cx="235743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500" y="4071938"/>
            <a:ext cx="72866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 prst="relaxedInse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>
                <a:solidFill>
                  <a:schemeClr val="tx1"/>
                </a:solidFill>
              </a:ln>
              <a:solidFill>
                <a:schemeClr val="accent6"/>
              </a:solidFill>
              <a:effectLst>
                <a:outerShdw blurRad="50800" dist="50800" dir="5400000" algn="ctr" rotWithShape="0">
                  <a:schemeClr val="accent6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6" name="Рисунок 20" descr="\\Serverpril\обмен2\Казакова Т.А\P101019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4714884"/>
            <a:ext cx="2428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072438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2286000"/>
          <a:ext cx="8072494" cy="39167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072257"/>
                <a:gridCol w="4000237"/>
              </a:tblGrid>
              <a:tr h="508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«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Dotatio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 дар, пожертвование)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0553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«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Subvenire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приходить на помощь)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127448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 лат. «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Subsidium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– поддержка)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Предоставляются на условиях долевого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других бюджетов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453BE-F663-4D68-9AAC-3C62D694ED25}" type="slidenum">
              <a:rPr lang="ru-RU" sz="1600"/>
              <a:pPr>
                <a:defRPr/>
              </a:pPr>
              <a:t>10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07249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86750" cy="5357813"/>
          </a:xfr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 ведомствам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 разделам (функциям государства):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3B1289-1788-4398-A24C-489B78BB3755}" type="slidenum">
              <a:rPr lang="ru-RU" sz="1600"/>
              <a:pPr>
                <a:defRPr/>
              </a:pPr>
              <a:t>11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625" y="1143000"/>
            <a:ext cx="8286750" cy="714375"/>
          </a:xfrm>
          <a:prstGeom prst="rect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1928813"/>
            <a:ext cx="8072438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38" y="3071813"/>
          <a:ext cx="8001056" cy="300039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00528"/>
                <a:gridCol w="4000528"/>
              </a:tblGrid>
              <a:tr h="3000396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оборона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По муниципальным программам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 кинематография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5-конечная звезда 6"/>
          <p:cNvSpPr/>
          <p:nvPr/>
        </p:nvSpPr>
        <p:spPr>
          <a:xfrm>
            <a:off x="642938" y="5643563"/>
            <a:ext cx="142875" cy="142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63" y="2786063"/>
            <a:ext cx="142875" cy="142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00063" y="2428875"/>
            <a:ext cx="142875" cy="1428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00050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928688"/>
            <a:ext cx="8286750" cy="5643562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0" indent="447675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pPr marL="0" indent="447675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 деятельности и сигнализирует о плохом или хорошем результате, необходимости принятия новых решений.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0B268-4EFA-4024-A419-7CD06C4CB69C}" type="slidenum">
              <a:rPr lang="ru-RU" sz="1600"/>
              <a:pPr>
                <a:defRPr/>
              </a:pPr>
              <a:t>12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625" y="1000125"/>
            <a:ext cx="8286750" cy="10715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повышения эффективности  и результативности бюджетных расходов  администрацией Сосьвинского городского округа принято решение: формировать и исполнять расходную часть бюджета городского округа через реализацию 6 муниципальных программ. Бюджет Сосьвинского городского округа на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год-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программный бюджет.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Зачем формировать и исполнять бюджет по программам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2928934"/>
            <a:ext cx="1357322" cy="10001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000250" y="3429000"/>
            <a:ext cx="1428750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714625" y="271462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14625" y="342900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714625" y="4143375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0" idx="6"/>
          </p:cNvCxnSpPr>
          <p:nvPr/>
        </p:nvCxnSpPr>
        <p:spPr>
          <a:xfrm>
            <a:off x="2071688" y="3429000"/>
            <a:ext cx="642937" cy="1588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10800000" flipV="1">
            <a:off x="3000375" y="3286125"/>
            <a:ext cx="1143000" cy="2857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</a:p>
        </p:txBody>
      </p:sp>
      <p:sp>
        <p:nvSpPr>
          <p:cNvPr id="27" name="Прямоугольник 26"/>
          <p:cNvSpPr/>
          <p:nvPr/>
        </p:nvSpPr>
        <p:spPr>
          <a:xfrm rot="10800000" flipV="1">
            <a:off x="3000375" y="2571750"/>
            <a:ext cx="1143000" cy="2857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000375" y="4000500"/>
            <a:ext cx="1143000" cy="2857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</a:p>
        </p:txBody>
      </p:sp>
      <p:cxnSp>
        <p:nvCxnSpPr>
          <p:cNvPr id="30" name="Прямая со стрелкой 29"/>
          <p:cNvCxnSpPr>
            <a:stCxn id="27" idx="1"/>
            <a:endCxn id="38" idx="2"/>
          </p:cNvCxnSpPr>
          <p:nvPr/>
        </p:nvCxnSpPr>
        <p:spPr>
          <a:xfrm>
            <a:off x="4143375" y="2714625"/>
            <a:ext cx="357188" cy="1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26" idx="1"/>
          </p:cNvCxnSpPr>
          <p:nvPr/>
        </p:nvCxnSpPr>
        <p:spPr>
          <a:xfrm>
            <a:off x="4143375" y="3429000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6" idx="1"/>
            <a:endCxn id="39" idx="2"/>
          </p:cNvCxnSpPr>
          <p:nvPr/>
        </p:nvCxnSpPr>
        <p:spPr>
          <a:xfrm>
            <a:off x="4143375" y="3429000"/>
            <a:ext cx="357188" cy="14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8" idx="1"/>
          </p:cNvCxnSpPr>
          <p:nvPr/>
        </p:nvCxnSpPr>
        <p:spPr>
          <a:xfrm>
            <a:off x="4143375" y="41433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8" name="Блок-схема: узел 37"/>
          <p:cNvSpPr/>
          <p:nvPr/>
        </p:nvSpPr>
        <p:spPr>
          <a:xfrm>
            <a:off x="4500563" y="2500313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9" name="Блок-схема: узел 38"/>
          <p:cNvSpPr/>
          <p:nvPr/>
        </p:nvSpPr>
        <p:spPr>
          <a:xfrm>
            <a:off x="4500563" y="3214688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1" name="Блок-схема: узел 40"/>
          <p:cNvSpPr/>
          <p:nvPr/>
        </p:nvSpPr>
        <p:spPr>
          <a:xfrm>
            <a:off x="4500563" y="3857625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Блок-схема: узел 48"/>
          <p:cNvSpPr/>
          <p:nvPr/>
        </p:nvSpPr>
        <p:spPr>
          <a:xfrm>
            <a:off x="5357813" y="2500313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Блок-схема: узел 49"/>
          <p:cNvSpPr/>
          <p:nvPr/>
        </p:nvSpPr>
        <p:spPr>
          <a:xfrm>
            <a:off x="6143625" y="2500313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2" name="Блок-схема: узел 51"/>
          <p:cNvSpPr/>
          <p:nvPr/>
        </p:nvSpPr>
        <p:spPr>
          <a:xfrm>
            <a:off x="5357813" y="3214688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Блок-схема: узел 52"/>
          <p:cNvSpPr/>
          <p:nvPr/>
        </p:nvSpPr>
        <p:spPr>
          <a:xfrm>
            <a:off x="6143625" y="3214688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Блок-схема: узел 53"/>
          <p:cNvSpPr/>
          <p:nvPr/>
        </p:nvSpPr>
        <p:spPr>
          <a:xfrm>
            <a:off x="5357813" y="3857625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5" name="Блок-схема: узел 54"/>
          <p:cNvSpPr/>
          <p:nvPr/>
        </p:nvSpPr>
        <p:spPr>
          <a:xfrm>
            <a:off x="6143625" y="3857625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7" name="Прямая со стрелкой 56"/>
          <p:cNvCxnSpPr>
            <a:stCxn id="38" idx="6"/>
            <a:endCxn id="49" idx="2"/>
          </p:cNvCxnSpPr>
          <p:nvPr/>
        </p:nvCxnSpPr>
        <p:spPr>
          <a:xfrm>
            <a:off x="4957763" y="2728913"/>
            <a:ext cx="4000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9" idx="6"/>
            <a:endCxn id="50" idx="2"/>
          </p:cNvCxnSpPr>
          <p:nvPr/>
        </p:nvCxnSpPr>
        <p:spPr>
          <a:xfrm>
            <a:off x="5815013" y="2728913"/>
            <a:ext cx="3286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39" idx="6"/>
            <a:endCxn id="52" idx="2"/>
          </p:cNvCxnSpPr>
          <p:nvPr/>
        </p:nvCxnSpPr>
        <p:spPr>
          <a:xfrm>
            <a:off x="4957763" y="3443288"/>
            <a:ext cx="4000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2" idx="6"/>
            <a:endCxn id="53" idx="2"/>
          </p:cNvCxnSpPr>
          <p:nvPr/>
        </p:nvCxnSpPr>
        <p:spPr>
          <a:xfrm>
            <a:off x="5815013" y="3443288"/>
            <a:ext cx="3286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stCxn id="41" idx="6"/>
            <a:endCxn id="54" idx="2"/>
          </p:cNvCxnSpPr>
          <p:nvPr/>
        </p:nvCxnSpPr>
        <p:spPr>
          <a:xfrm>
            <a:off x="4957763" y="4086225"/>
            <a:ext cx="4000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54" idx="6"/>
            <a:endCxn id="55" idx="2"/>
          </p:cNvCxnSpPr>
          <p:nvPr/>
        </p:nvCxnSpPr>
        <p:spPr>
          <a:xfrm>
            <a:off x="5815013" y="4086225"/>
            <a:ext cx="328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1" name="Правая фигурная скобка 70"/>
          <p:cNvSpPr/>
          <p:nvPr/>
        </p:nvSpPr>
        <p:spPr>
          <a:xfrm>
            <a:off x="6429375" y="2428875"/>
            <a:ext cx="642938" cy="2000250"/>
          </a:xfrm>
          <a:prstGeom prst="rightBrac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929454" y="3143248"/>
            <a:ext cx="1714512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"/>
            <a:ext cx="8143875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143875" cy="5357813"/>
          </a:xfr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соответствует стратегии социально-экономического развития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городского округа и содержит: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  цели и задачи муниципальной политики в определенной сфере;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  мероприятия программы;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  объемы финансовых средств;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-   показатели эффективности реализации программы, на основании которых дается   оценка достижения или не достижения целей.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Перечень муниципальных программ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в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Сосьвинском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городском округе до 2020 года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и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развитиемуниципального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управления в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Сосьвинском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городском округе до 2020года.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культуры, физической культуры и спорта, молодежной политики в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Сосьвинском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городском округе до 2020 года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управлением муниципальным имуществом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городского округа до 2020 года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жилищно-коммунального хозяйства, транспортной инфраструктуры и повышение энергетической эффективности в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Сосьвинском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городском округе до 2020 года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муниципальными финансами </a:t>
            </a:r>
            <a:r>
              <a:rPr lang="ru-RU" sz="1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городского округа до 2020 года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071899-6770-47E9-83BF-643466C9EE4A}" type="slidenum">
              <a:rPr lang="ru-RU" sz="1600"/>
              <a:pPr>
                <a:defRPr/>
              </a:pPr>
              <a:t>13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072438" cy="75723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  развития  экономики городского округа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072438" cy="50085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9D38C4-D536-4AF4-8181-F2F76CD7184E}" type="slidenum">
              <a:rPr lang="ru-RU" sz="1600"/>
              <a:pPr>
                <a:defRPr/>
              </a:pPr>
              <a:t>14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071546"/>
            <a:ext cx="8072438" cy="10001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городского округа от 14.07.2015 № 553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«Прогноз социально-экономического развития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городского округа  на 2016 и плановый период 2017-2018 годов»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500" y="2071688"/>
          <a:ext cx="8072490" cy="43881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42940"/>
                <a:gridCol w="2047890"/>
                <a:gridCol w="1345415"/>
                <a:gridCol w="1345415"/>
                <a:gridCol w="1345415"/>
                <a:gridCol w="1345415"/>
              </a:tblGrid>
              <a:tr h="9968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(оценка)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72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организаций (по полному кругу) по видам экономической деятельности,  млн. руб.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722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инвестиций в основной капитал за счет всех источников финансирования, 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68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в ценах соответствующего периода, млн.руб.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1714,0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1808,3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072438" cy="542925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территории</a:t>
            </a: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450850" y="3092450"/>
          <a:ext cx="3363913" cy="3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37100" y="3235325"/>
          <a:ext cx="3803650" cy="281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9C6B2-C512-48AD-B0E7-0D691A57A91D}" type="slidenum">
              <a:rPr lang="ru-RU" sz="1600"/>
              <a:pPr>
                <a:defRPr/>
              </a:pPr>
              <a:t>15</a:t>
            </a:fld>
            <a:endParaRPr lang="ru-RU" sz="1600" dirty="0"/>
          </a:p>
        </p:txBody>
      </p:sp>
      <p:sp>
        <p:nvSpPr>
          <p:cNvPr id="1030" name="TextBox 9"/>
          <p:cNvSpPr txBox="1">
            <a:spLocks noChangeArrowheads="1"/>
          </p:cNvSpPr>
          <p:nvPr/>
        </p:nvSpPr>
        <p:spPr bwMode="auto">
          <a:xfrm>
            <a:off x="642938" y="1214438"/>
            <a:ext cx="21431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Численность населения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городского округа (среднегодовая) 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14958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7563" y="1071563"/>
            <a:ext cx="1857375" cy="1643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21411 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рубля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75" y="1143000"/>
            <a:ext cx="2286000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официально зарегистрированной  безработицы на конец года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5,2%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экономически активному населению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3" y="457200"/>
            <a:ext cx="8143875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Обсуждение бюджета городского округа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1214422"/>
            <a:ext cx="8143932" cy="4865703"/>
          </a:xfrm>
          <a:solidFill>
            <a:schemeClr val="bg2"/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marL="0" indent="4508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Сосьвинском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городском округе обеспечена возможность участия граждан в формировании бюджета на очередной финансовый год и плановый период: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5B1C09-7344-4938-8BF3-C19E468B3E7F}" type="slidenum">
              <a:rPr lang="ru-RU" sz="1600"/>
              <a:pPr>
                <a:defRPr/>
              </a:pPr>
              <a:t>16</a:t>
            </a:fld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" y="2214563"/>
            <a:ext cx="8143875" cy="1857375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02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муниципальной программы подлежит общественному обсуждению. Ответственный исполнитель муниципальной программы размещает в сети Интернет на официальном сайте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проект муниципальной программы. Там же размещается информация о порядке направления замечаний и предложений к проекту программы.</a:t>
            </a:r>
          </a:p>
          <a:p>
            <a:pPr indent="53022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проведения общественного обсуждения проекта программы не менее 7 календарных дней и не более 30 календарных дней.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500" y="1857375"/>
            <a:ext cx="8143875" cy="57150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Публичное обсуждение муниципальной программы </a:t>
            </a:r>
          </a:p>
        </p:txBody>
      </p:sp>
      <p:sp>
        <p:nvSpPr>
          <p:cNvPr id="13" name="4-конечная звезда 12"/>
          <p:cNvSpPr/>
          <p:nvPr/>
        </p:nvSpPr>
        <p:spPr>
          <a:xfrm>
            <a:off x="857250" y="2500313"/>
            <a:ext cx="214313" cy="2143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857250" y="3357563"/>
            <a:ext cx="214313" cy="21431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500" y="4071938"/>
            <a:ext cx="8143875" cy="2500312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498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349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гласности и соблюдения интересов населения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муниципальными правовыми актами городского округа предусматривается обязательное опубликование и доступность для граждан городского округа  бюджетной информации и документации во всех стадиях бюджетного процесса. Наиболее важный и обязательный шаг к реальному общественному участию – проведение публичного слушания по проекту бюджета.</a:t>
            </a:r>
          </a:p>
          <a:p>
            <a:pPr indent="5349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Публичное слушание по проекту бюджета  городского округа назначается главой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решения о бюджете  городского округа подлежит официальному опубликованию в официальном средстве массовой информации и размещается на официальном сайте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0" y="3786188"/>
            <a:ext cx="8143875" cy="64293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Публичные обсуждения и публикация проекта бюджета городского округа</a:t>
            </a:r>
          </a:p>
        </p:txBody>
      </p:sp>
      <p:sp>
        <p:nvSpPr>
          <p:cNvPr id="16" name="4-конечная звезда 15"/>
          <p:cNvSpPr/>
          <p:nvPr/>
        </p:nvSpPr>
        <p:spPr>
          <a:xfrm>
            <a:off x="857250" y="4572000"/>
            <a:ext cx="214313" cy="214313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"/>
            <a:ext cx="8143875" cy="75723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Общие  характеристики бюджета городского округа                                       </a:t>
            </a: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493838"/>
          <a:ext cx="8072465" cy="51302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495294"/>
                <a:gridCol w="1497983"/>
                <a:gridCol w="1581205"/>
                <a:gridCol w="1497983"/>
              </a:tblGrid>
              <a:tr h="3238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472096,6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514470,3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478826,1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5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199301,1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162411,0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135076,1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475396,6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516970,3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481306,1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19252,4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27843,1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19140,7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9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20501,6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31522,5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24657,9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сфера, в том числе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358683,9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382819,0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345125,3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275359,0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299838,3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270460,0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39602,7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38783,2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35239,9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42792,2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43391,5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38537,1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806,0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76958,7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74785,7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92382,2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61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2480,0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8649E7-4CBB-4177-8524-7EEB861270B1}" type="slidenum">
              <a:rPr lang="ru-RU" sz="1600"/>
              <a:pPr>
                <a:defRPr/>
              </a:pPr>
              <a:t>17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685800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Приоритеты бюджетной политики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1857375"/>
          <a:ext cx="8286750" cy="5029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286750"/>
              </a:tblGrid>
              <a:tr h="759952">
                <a:tc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сбалансирования и</a:t>
                      </a:r>
                      <a:r>
                        <a:rPr lang="ru-RU" sz="2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устойчивости бюджета городского округа, безусловное исполнение принятых обязательств наиболее эффективным способом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27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 Ф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ормирование и исполнение бюджета  городского округа в программном формате, повышение эффективности бюджетных расходов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274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беспечение прозрачности и открытости бюджета и бюджетного процесса для граждан, информационной открытости  и доступности власти</a:t>
                      </a:r>
                    </a:p>
                    <a:p>
                      <a:pPr algn="just">
                        <a:buFont typeface="Wingdings" pitchFamily="2" charset="2"/>
                        <a:buNone/>
                      </a:pP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1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 за реализацией муниципальных программ  </a:t>
                      </a:r>
                      <a:endParaRPr lang="ru-RU" sz="2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8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Обеспечение поступлений в бюджет городского округа налоговых и неналоговых доходов в объеме не ниже плановых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9C3424-4370-496D-9CCC-C36AD94D96B0}" type="slidenum">
              <a:rPr lang="ru-RU" sz="1600"/>
              <a:pPr>
                <a:defRPr/>
              </a:pPr>
              <a:t>18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286808" cy="5715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358188" cy="614363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доходов бюджета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928662" y="1571612"/>
          <a:ext cx="3657600" cy="452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214938" y="1571612"/>
          <a:ext cx="3657600" cy="4364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0C172-C374-4A60-ACB4-B30AFA7610C1}" type="slidenum">
              <a:rPr lang="ru-RU" sz="1600"/>
              <a:pPr>
                <a:defRPr/>
              </a:pPr>
              <a:t>19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15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71472" y="785794"/>
          <a:ext cx="8229600" cy="4891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4734"/>
                <a:gridCol w="500066"/>
                <a:gridCol w="3571900"/>
                <a:gridCol w="542900"/>
              </a:tblGrid>
              <a:tr h="5677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Приветственное слово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расходов бюджета (в разрезе муниципальных программ)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54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7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 Вводная часть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Доходы бюджета городского округа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7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понятия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бюджета на 2016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7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развития экономики городского округа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Расходы бюджета городского округа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09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территории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575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38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Общая характеристика бюджета городского округа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11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Приоритеты бюджетной политики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7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Структура расходов бюджета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 Муниципальный долг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DF1B5-E351-437C-A94E-C9EFF3BEFAF5}" type="slidenum">
              <a:rPr lang="ru-RU" sz="16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8358187" cy="614363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000108"/>
          <a:ext cx="835824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505CC-4B8D-4E4B-8B71-AA3C85959FAC}" type="slidenum">
              <a:rPr lang="ru-RU" sz="1600"/>
              <a:pPr>
                <a:defRPr/>
              </a:pPr>
              <a:t>20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614363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(в разрезе муниципальных программ)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2949575"/>
          <a:ext cx="8286808" cy="395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ABB0F-9FD4-41F5-BD39-2310F26C0290}" type="slidenum">
              <a:rPr lang="ru-RU" sz="1600"/>
              <a:pPr>
                <a:defRPr/>
              </a:pPr>
              <a:t>21</a:t>
            </a:fld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625" y="1143000"/>
            <a:ext cx="82867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625" y="1143001"/>
            <a:ext cx="828675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8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городского округа сформирован на основе программно-целевого метода бюджетного планирования. 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планируемом году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предусмотрены расходы на реализацию 6 муниципальных программ. </a:t>
            </a:r>
          </a:p>
          <a:p>
            <a:pPr indent="4508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расходах бюджета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городского округа 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 предусмотрены: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расходы на программную часть бюджета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475494,3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 или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98,8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% расходов бюджета городского округа;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не программные расходы 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5811,8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тыс.рублей или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1,2%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расходов бюджета городского округа.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00125" y="6143625"/>
            <a:ext cx="43576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457200"/>
            <a:ext cx="8215312" cy="542925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городского округа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1" y="1571622"/>
          <a:ext cx="8143904" cy="471489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434799"/>
                <a:gridCol w="1370756"/>
                <a:gridCol w="1128858"/>
                <a:gridCol w="1209491"/>
              </a:tblGrid>
              <a:tr h="903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04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 неналоговые доходы - Всего: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178330,2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162411,0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135076,1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143486,8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135031,3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101995,9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13585,7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5468,0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7580,2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4615,2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4409,5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5409,9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06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Налоги  на  имущество физических 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1432,1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1801,0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1569,0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2626,6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2304,0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3557,0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584,3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831,0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12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11999,5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12566,2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14473,1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3941F-502A-457E-A96B-56B73FB7652A}" type="slidenum">
              <a:rPr lang="ru-RU" sz="1600"/>
              <a:pPr>
                <a:defRPr/>
              </a:pPr>
              <a:t>22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614363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Доходы бюджета на 2016 год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88" y="1000125"/>
          <a:ext cx="8572530" cy="5429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7F9D4-BDF4-4CC4-A05D-24A352462C4F}" type="slidenum">
              <a:rPr lang="ru-RU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доходные источники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377825" y="1163638"/>
          <a:ext cx="8316913" cy="453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F01EC-1A65-43A5-BB41-4C67CAA4A011}" type="slidenum">
              <a:rPr lang="ru-RU" sz="1600"/>
              <a:pPr>
                <a:defRPr/>
              </a:pPr>
              <a:t>24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5715000"/>
            <a:ext cx="69294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542925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доходные источники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2438" y="1092200"/>
          <a:ext cx="8382000" cy="445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B63B2-B0D0-4936-B2FC-6C98B9096BB9}" type="slidenum">
              <a:rPr lang="ru-RU" sz="1600"/>
              <a:pPr>
                <a:defRPr/>
              </a:pPr>
              <a:t>25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5500688"/>
            <a:ext cx="80724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542925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доходные источники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50" y="1428750"/>
          <a:ext cx="7885113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4AC68-C0B9-4EB6-8C1D-F9CF400C6AFF}" type="slidenum">
              <a:rPr lang="ru-RU" sz="1600"/>
              <a:pPr>
                <a:defRPr/>
              </a:pPr>
              <a:t>26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4429125"/>
            <a:ext cx="8358188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86750" cy="1071562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Расходы бюджета городского округа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86750" cy="5072063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270460,0 тыс.рублей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расходы на образование в 2016 году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21BD-2B6D-4488-AFA1-9A456F9DD000}" type="slidenum">
              <a:rPr lang="ru-RU" sz="1600"/>
              <a:pPr>
                <a:defRPr/>
              </a:pPr>
              <a:t>27</a:t>
            </a:fld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1428750"/>
            <a:ext cx="2500313" cy="2143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Диаграмма 6"/>
          <p:cNvGraphicFramePr>
            <a:graphicFrameLocks/>
          </p:cNvGraphicFramePr>
          <p:nvPr/>
        </p:nvGraphicFramePr>
        <p:xfrm>
          <a:off x="2571735" y="2663825"/>
          <a:ext cx="6003939" cy="3665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3" name="Picture 2" descr="i?id=427138486-4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2714625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" y="457200"/>
            <a:ext cx="8358217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                                                              </a:t>
            </a:r>
            <a:r>
              <a:rPr lang="ru-RU" sz="16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000108"/>
          <a:ext cx="8358216" cy="442915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411496"/>
                <a:gridCol w="1535190"/>
                <a:gridCol w="1705765"/>
                <a:gridCol w="1705765"/>
              </a:tblGrid>
              <a:tr h="6973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5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Оказание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52729,4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149632,5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122973,4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6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детских садов, школ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9353,3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4550,0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6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Всего, в том числе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158560,2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145655,8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147486,6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6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дошкольное 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103163,0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128817,0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36668,0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668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на общее 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103263,0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80774,0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96594,0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52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питание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5912,0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6660,0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8487,0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4A15F-DDB6-4DE8-BBCA-33AAFF39A778}" type="slidenum">
              <a:rPr lang="ru-RU" sz="1600"/>
              <a:pPr>
                <a:defRPr/>
              </a:pPr>
              <a:t>28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500702"/>
            <a:ext cx="8429684" cy="7985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028" name="TextBox 5"/>
          <p:cNvSpPr txBox="1">
            <a:spLocks noChangeArrowheads="1"/>
          </p:cNvSpPr>
          <p:nvPr/>
        </p:nvSpPr>
        <p:spPr bwMode="auto">
          <a:xfrm>
            <a:off x="714348" y="5429264"/>
            <a:ext cx="3429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на 1 жителя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году: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19,8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9" name="TextBox 6"/>
          <p:cNvSpPr txBox="1">
            <a:spLocks noChangeArrowheads="1"/>
          </p:cNvSpPr>
          <p:nvPr/>
        </p:nvSpPr>
        <p:spPr bwMode="auto">
          <a:xfrm>
            <a:off x="4929190" y="5429264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на 1 жителя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году: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18,4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542925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86750" cy="5500710"/>
          </a:xfrm>
          <a:solidFill>
            <a:schemeClr val="bg2"/>
          </a:solidFill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городского округа осуществляет деятельность 21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целевые показатели муниципальной программы, реализующих мероприятия в сфере образования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процентов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</a:p>
          <a:p>
            <a:pPr marL="0" indent="0" algn="r" eaLnBrk="1" hangingPunct="1">
              <a:buFont typeface="Wingdings 2" pitchFamily="18" charset="2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E9A78-2B2C-4266-A849-121E1A3DE742}" type="slidenum">
              <a:rPr lang="ru-RU" sz="1600"/>
              <a:pPr>
                <a:defRPr/>
              </a:pPr>
              <a:t>29</a:t>
            </a:fld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3" y="2714620"/>
          <a:ext cx="8143932" cy="392144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29156"/>
                <a:gridCol w="1357322"/>
                <a:gridCol w="1214446"/>
                <a:gridCol w="1143008"/>
              </a:tblGrid>
              <a:tr h="5686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49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детей дошкольного возраста услугами дошкольного образования в муниципальных дошкольных образовательных учреждениях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5792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детей школьного возраста в образовательных учреждениях образовательными услугами в рамках  Государственного образовательного стандарта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и подростков, получивших услуги по организации отдыха и оздоровления в детских оздоровительных учреждениях городского округа от общей численности детей школьного возраста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Увеличение числа детей в возрасте от 5 до 18 лет, обучающихся по дополнительным образовательным программам, в общей численности детей этого возраста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428625"/>
            <a:ext cx="8286750" cy="500063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4121150" algn="l"/>
              </a:tabLs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Приветственное слово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928670"/>
            <a:ext cx="8286808" cy="5643602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400" dirty="0" smtClean="0"/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tabLst>
                <a:tab pos="3681413" algn="l"/>
              </a:tabLs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tabLst>
                <a:tab pos="3681413" algn="l"/>
              </a:tabLst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tabLst>
                <a:tab pos="3681413" algn="l"/>
              </a:tabLst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tabLst>
                <a:tab pos="3681413" algn="l"/>
              </a:tabLst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tabLst>
                <a:tab pos="3681413" algn="l"/>
              </a:tabLs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Главная цель настоящего издания – сделать бюджет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городского округа максимально понятным и доступным для граждан городского округа.</a:t>
            </a:r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Каждое муниципальное образование имеет собственный бюджет, средства которого направляются на исполнение расходных обязательств. Бюджет является одним из основных инструментов проведения муниципальной политики социально-экономического развития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pPr indent="354013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Для привлечения большего количества граждан городского округа к участию в обсуждении вопросов   формирования бюджета округа и его исполнения разработан «Бюджет для граждан». </a:t>
            </a:r>
          </a:p>
          <a:p>
            <a:pPr marL="266700" indent="88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познакомит вас с основными положениями бюджета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городского округа на 2016 год.</a:t>
            </a:r>
          </a:p>
          <a:p>
            <a:pPr marL="266700" indent="276225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Представленная информация предназначена для   широкого круга пользователей и будет полезна и интересна всем категориям населения, так как бюджет затрагивает интересы каждого жителя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городского  округа.</a:t>
            </a:r>
          </a:p>
          <a:p>
            <a:pPr marL="266700" indent="276225" algn="just" eaLnBrk="1" fontAlgn="auto" hangingPunct="1">
              <a:spcAft>
                <a:spcPts val="0"/>
              </a:spcAft>
              <a:buFont typeface="Wingdings 2"/>
              <a:buNone/>
              <a:tabLst>
                <a:tab pos="180975" algn="l"/>
              </a:tabLst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marL="266700" indent="276225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Мы постарались в доступной и понятной для граждан форме показать основные параметры бюджета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городского округа. </a:t>
            </a:r>
          </a:p>
          <a:p>
            <a:pPr indent="35560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С уважением, А.А.Сафонов</a:t>
            </a:r>
          </a:p>
          <a:p>
            <a:pPr indent="355600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 глава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городского округа                                                                      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3" y="1285875"/>
            <a:ext cx="3500437" cy="2071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1571625"/>
            <a:ext cx="3143250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25538"/>
            <a:ext cx="2892425" cy="2500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86750" cy="5000625"/>
          </a:xfr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35239,9 тыс.рублей-</a:t>
            </a:r>
          </a:p>
          <a:p>
            <a:pPr marL="365760" indent="-283464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культуру в 2016 году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94CD6-545A-4A8F-8B99-29B5D0266AA7}" type="slidenum">
              <a:rPr lang="ru-RU" sz="1600"/>
              <a:pPr>
                <a:defRPr/>
              </a:pPr>
              <a:t>30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38" y="1214438"/>
            <a:ext cx="2357437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Диаграмма 4"/>
          <p:cNvGraphicFramePr>
            <a:graphicFrameLocks/>
          </p:cNvGraphicFramePr>
          <p:nvPr/>
        </p:nvGraphicFramePr>
        <p:xfrm>
          <a:off x="3143240" y="2092325"/>
          <a:ext cx="5218122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7" name="Picture 2" descr="i?id=190962156-6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14438"/>
            <a:ext cx="27146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685784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2" y="1500174"/>
          <a:ext cx="8215341" cy="4000528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43442"/>
                <a:gridCol w="1294537"/>
                <a:gridCol w="1288681"/>
                <a:gridCol w="1288681"/>
              </a:tblGrid>
              <a:tr h="769333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239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культурно -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досуговой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27624,1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29614,8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34244,6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06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Укрепление материально-технической базы учреждений культуры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00733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библиотечного обслуживания населения, формирование и хранение библиотечных фондов муниципальных библиотек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8683,9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8173,0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5188,7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CD7B7-426A-4F86-89F2-CE31602F228B}" type="slidenum">
              <a:rPr lang="ru-RU" sz="1600"/>
              <a:pPr>
                <a:defRPr/>
              </a:pPr>
              <a:t>31</a:t>
            </a:fld>
            <a:endParaRPr lang="ru-RU" sz="1600" dirty="0"/>
          </a:p>
        </p:txBody>
      </p:sp>
      <p:sp>
        <p:nvSpPr>
          <p:cNvPr id="44060" name="TextBox 4"/>
          <p:cNvSpPr txBox="1">
            <a:spLocks noChangeArrowheads="1"/>
          </p:cNvSpPr>
          <p:nvPr/>
        </p:nvSpPr>
        <p:spPr bwMode="auto">
          <a:xfrm>
            <a:off x="7072313" y="1143000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061" name="TextBox 5"/>
          <p:cNvSpPr txBox="1">
            <a:spLocks noChangeArrowheads="1"/>
          </p:cNvSpPr>
          <p:nvPr/>
        </p:nvSpPr>
        <p:spPr bwMode="auto">
          <a:xfrm>
            <a:off x="642938" y="5572125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на 1 жителя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году: - 2,6 тыс. рублей</a:t>
            </a:r>
          </a:p>
        </p:txBody>
      </p:sp>
      <p:sp>
        <p:nvSpPr>
          <p:cNvPr id="44062" name="TextBox 6"/>
          <p:cNvSpPr txBox="1">
            <a:spLocks noChangeArrowheads="1"/>
          </p:cNvSpPr>
          <p:nvPr/>
        </p:nvSpPr>
        <p:spPr bwMode="auto">
          <a:xfrm>
            <a:off x="5143500" y="5572125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на 1 жителя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году: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2,4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143500"/>
          </a:xfrm>
        </p:spPr>
        <p:txBody>
          <a:bodyPr>
            <a:normAutofit/>
          </a:bodyPr>
          <a:lstStyle/>
          <a:p>
            <a:pPr marL="365760" indent="127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городского  округа  осуществляет деятельность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«Культурно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досуговый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центр» в структуру которого входит 7 учреждений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сферы и 8 библиотек.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целевые показатели муниципальной программы,  реализующих мероприятия в сфере культуры 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процентов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88994-110A-470E-8502-B4A2652B0F25}" type="slidenum">
              <a:rPr lang="ru-RU" sz="1600"/>
              <a:pPr>
                <a:defRPr/>
              </a:pPr>
              <a:t>32</a:t>
            </a:fld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3" y="3357563"/>
          <a:ext cx="8286780" cy="283102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407860"/>
                <a:gridCol w="1939460"/>
                <a:gridCol w="1939460"/>
              </a:tblGrid>
              <a:tr h="1169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8687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Посещаемость населением городского округа мероприятий, проводимых  культурно -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досуговыми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учреждениями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75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учреждений культуры и искусства, здания которых находятся в аварийном состоянии или требуют капитального ремонта, в общем количестве муниципальных учреждений культуры и искусства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86750" cy="5357813"/>
          </a:xfr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38537,1 тыс. рублей – </a:t>
            </a:r>
          </a:p>
          <a:p>
            <a:pPr marL="365760" indent="-283464"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Расходы на социальную политику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в 2016 году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</a:t>
            </a:r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32872-E54F-4570-BFE1-42BBA57B18BB}" type="slidenum">
              <a:rPr lang="ru-RU" sz="1600"/>
              <a:pPr>
                <a:defRPr/>
              </a:pPr>
              <a:t>33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75" y="1500188"/>
            <a:ext cx="2857500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8" name="Диаграмма 5"/>
          <p:cNvGraphicFramePr>
            <a:graphicFrameLocks/>
          </p:cNvGraphicFramePr>
          <p:nvPr/>
        </p:nvGraphicFramePr>
        <p:xfrm>
          <a:off x="2928925" y="2592388"/>
          <a:ext cx="5932499" cy="388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98588"/>
            <a:ext cx="30718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                                                             </a:t>
            </a: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3" y="1163638"/>
          <a:ext cx="8286780" cy="19085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56224"/>
                <a:gridCol w="1476852"/>
                <a:gridCol w="1476852"/>
                <a:gridCol w="1476852"/>
              </a:tblGrid>
              <a:tr h="41125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47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политика. всего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42792,2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43391,5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38537,1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Выплаты социального характера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38933,5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39798,6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36075,5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5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3858,7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3592,9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2461,6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18E19-C9D5-4734-A5FD-E7931ADE50C5}" type="slidenum">
              <a:rPr lang="ru-RU" sz="1600"/>
              <a:pPr>
                <a:defRPr/>
              </a:pPr>
              <a:t>34</a:t>
            </a:fld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3143250"/>
            <a:ext cx="8286750" cy="314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Предусмотрены выплаты следующим категориям граждан: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инвалидам и участникам Великой Отечественной Войны 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ветеранам труда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568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человека;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труженикам тыла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111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реабилитированным лицам и лицам, признанным пострадавшим от политических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репрессий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indent="2667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инвалидам 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657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Расходы на 1 жителя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                                Расходы на 1 жителя в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2,9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2,6 тыс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358188" cy="5286375"/>
          </a:xfr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7A2DD-A4A0-4FD8-84DB-C6BF29F51D8E}" type="slidenum">
              <a:rPr lang="ru-RU" sz="1600"/>
              <a:pPr>
                <a:defRPr/>
              </a:pPr>
              <a:t>35</a:t>
            </a:fld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071813" y="1285875"/>
            <a:ext cx="56435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24657,9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коммунальное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" y="1143000"/>
            <a:ext cx="3214688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71563"/>
            <a:ext cx="2286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1357313" y="2428875"/>
          <a:ext cx="7358062" cy="417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4" y="1285875"/>
          <a:ext cx="8215341" cy="468034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22980"/>
                <a:gridCol w="1464121"/>
                <a:gridCol w="1545460"/>
                <a:gridCol w="1382780"/>
              </a:tblGrid>
              <a:tr h="57150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расходов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хозяйство, всего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20501,6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31522,5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24657,9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5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89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капитальных ремонтов многоквартирных домов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3004,4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9425,0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9480,0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мероприятий по переселению граждан из аварийных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многоквартирных домов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2213,1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Модернизация объектов коммунальной инфраструктуры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5812,1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4278,0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5473,4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55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6600,0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12140,5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7940,5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D91E5-905B-43CE-957A-22AD0DF866E8}" type="slidenum">
              <a:rPr lang="ru-RU" sz="1600"/>
              <a:pPr>
                <a:defRPr/>
              </a:pPr>
              <a:t>36</a:t>
            </a:fld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006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Основные целевые показатели муниципальной программы «Развитие жилищно-коммунального хозяйства, транспортной инфраструктуры и повышение энергетической эффективности в Сосьвинском городском округе до 2020 года»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4E2CC-5314-4956-B1B5-04F0D3C5AC7C}" type="slidenum">
              <a:rPr lang="ru-RU" sz="1600"/>
              <a:pPr>
                <a:defRPr/>
              </a:pPr>
              <a:t>37</a:t>
            </a:fld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24" y="2571750"/>
          <a:ext cx="8286779" cy="285977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692512"/>
                <a:gridCol w="1896973"/>
                <a:gridCol w="1697294"/>
              </a:tblGrid>
              <a:tr h="4795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23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граждан, переселенных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из аварийного жилищного фонда к общей численности населения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08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сетей теплоснабжения, нуждающихся в замене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2340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6449">
                <a:tc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625" y="5857875"/>
            <a:ext cx="8286750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158" name="TextBox 6"/>
          <p:cNvSpPr txBox="1">
            <a:spLocks noChangeArrowheads="1"/>
          </p:cNvSpPr>
          <p:nvPr/>
        </p:nvSpPr>
        <p:spPr bwMode="auto">
          <a:xfrm>
            <a:off x="428625" y="6000750"/>
            <a:ext cx="8286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Расходы на 1 жителя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году:                                       Расходы на 1 жителя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году: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0,9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тыс.рублей                                                                      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286750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Муниципальный долг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5" y="1000125"/>
          <a:ext cx="8286807" cy="151665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43056"/>
                <a:gridCol w="3500486"/>
                <a:gridCol w="3143265"/>
              </a:tblGrid>
              <a:tr h="522443"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Предельный объем  муниципального долга </a:t>
                      </a:r>
                      <a:r>
                        <a:rPr lang="ru-RU" sz="1400" dirty="0" err="1" smtClean="0"/>
                        <a:t>Сосьвинского</a:t>
                      </a:r>
                      <a:r>
                        <a:rPr lang="ru-RU" sz="1400" dirty="0" smtClean="0"/>
                        <a:t> городского</a:t>
                      </a:r>
                      <a:r>
                        <a:rPr lang="ru-RU" sz="1400" baseline="0" dirty="0" smtClean="0"/>
                        <a:t> округа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Верхний предел муниципального долга по состоянию на 1 января: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2015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2379,1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года – 2379,1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3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 2016 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1116,0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года – 1116,0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5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 2017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года – 850,2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E7105-F540-43DA-BE1C-EE5218D1A32F}" type="slidenum">
              <a:rPr lang="ru-RU" sz="1600" b="1"/>
              <a:pPr>
                <a:defRPr/>
              </a:pPr>
              <a:t>38</a:t>
            </a:fld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2643188"/>
            <a:ext cx="8286750" cy="1143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не превышает ограничения, установленные Бюджетным кодексом Российской Федерации. Муниципальные заимствования на 2015-2017 годы не предусматриваются.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Предоставление муниципальных гарантий на 2015-2017 годы не предусмотрено.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3786190"/>
            <a:ext cx="6143668" cy="50006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1001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 за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2014-2016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(в % к доходам)</a:t>
            </a:r>
          </a:p>
        </p:txBody>
      </p:sp>
      <p:graphicFrame>
        <p:nvGraphicFramePr>
          <p:cNvPr id="9" name="Диаграмма 6"/>
          <p:cNvGraphicFramePr>
            <a:graphicFrameLocks/>
          </p:cNvGraphicFramePr>
          <p:nvPr/>
        </p:nvGraphicFramePr>
        <p:xfrm>
          <a:off x="1520825" y="4235450"/>
          <a:ext cx="6197600" cy="13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625" y="5643563"/>
            <a:ext cx="8286750" cy="928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indent="3619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Регулированию муниципального долга, муниципальных заимствований и муниципальных гарантий посвящены статьи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11,12 текстовой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части решения о бюджете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городского округа, а также приложения к решению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09,10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«Программа муниципальных внутренних заимствований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городского округа».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86800" y="6381750"/>
            <a:ext cx="457200" cy="476250"/>
          </a:xfrm>
        </p:spPr>
        <p:txBody>
          <a:bodyPr/>
          <a:lstStyle/>
          <a:p>
            <a:pPr>
              <a:defRPr/>
            </a:pPr>
            <a:fld id="{DF28954C-3751-4B51-A0A2-0184A85BC22F}" type="slidenum">
              <a:rPr lang="ru-RU" sz="1600"/>
              <a:pPr>
                <a:defRPr/>
              </a:pPr>
              <a:t>39</a:t>
            </a:fld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285728"/>
            <a:ext cx="7643866" cy="60007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Спасибо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за внимание!</a:t>
            </a:r>
            <a:endParaRPr lang="ru-RU" sz="6600" b="1" dirty="0">
              <a:solidFill>
                <a:schemeClr val="bg2">
                  <a:lumMod val="50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"/>
            <a:ext cx="8072437" cy="828675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о финансовом управлении администрации </a:t>
            </a:r>
            <a:r>
              <a:rPr lang="ru-RU" sz="2000" b="1" dirty="0" err="1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20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  <a:endParaRPr lang="ru-RU" sz="20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3214688"/>
          <a:ext cx="8072438" cy="331223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36219"/>
                <a:gridCol w="4036219"/>
              </a:tblGrid>
              <a:tr h="49043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Контактная информация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11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финансового управления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Казакова Татьяна Алексеевна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9334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Л.Толстого, 9а, г. Серов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80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6-95-49, 6-95-08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80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budsosva@mail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kumimoji="0" lang="ru-RU" sz="16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2113"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 </a:t>
                      </a:r>
                      <a:r>
                        <a:rPr kumimoji="0"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 8-00 до 12-00, 13-00 до 17-15</a:t>
                      </a:r>
                    </a:p>
                    <a:p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выходные</a:t>
                      </a:r>
                      <a:r>
                        <a:rPr kumimoji="0" lang="ru-RU" sz="16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дни – суббота, воскресенье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</a:t>
                      </a:r>
                      <a:r>
                        <a:rPr kumimoji="0" lang="en-US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459F4-3730-4492-AD0C-16F3E7833F00}" type="slidenum">
              <a:rPr lang="ru-RU" sz="16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1285860"/>
            <a:ext cx="4214842" cy="19288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доступной для широкого круга пользователей форме раскрывает информацию об особенностях формирования бюджета на предстоящий период.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Разработчиком презентации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786214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"/>
            <a:ext cx="8215312" cy="75723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Вводная часть </a:t>
            </a:r>
            <a:b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215312" cy="5214937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CB28A-5A35-4DBA-A844-02EA81500690}" type="slidenum">
              <a:rPr lang="ru-RU" sz="160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1214438"/>
            <a:ext cx="8143875" cy="5715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642910" y="3429000"/>
            <a:ext cx="2500330" cy="2271722"/>
          </a:xfrm>
          <a:prstGeom prst="round2Diag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428992" y="3429000"/>
            <a:ext cx="2357454" cy="2271722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субъекта Российской Федерации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072198" y="3357562"/>
            <a:ext cx="2500330" cy="234316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Сосьвинский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городской округ</a:t>
            </a:r>
          </a:p>
        </p:txBody>
      </p:sp>
      <p:cxnSp>
        <p:nvCxnSpPr>
          <p:cNvPr id="10" name="Прямая соединительная линия 9"/>
          <p:cNvCxnSpPr>
            <a:endCxn id="0" idx="3"/>
          </p:cNvCxnSpPr>
          <p:nvPr/>
        </p:nvCxnSpPr>
        <p:spPr>
          <a:xfrm>
            <a:off x="4643438" y="1857375"/>
            <a:ext cx="2679700" cy="1500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0" idx="3"/>
          </p:cNvCxnSpPr>
          <p:nvPr/>
        </p:nvCxnSpPr>
        <p:spPr>
          <a:xfrm rot="5400000">
            <a:off x="3840163" y="2625725"/>
            <a:ext cx="1571625" cy="349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1857375" y="1857375"/>
            <a:ext cx="2786063" cy="15716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"/>
            <a:ext cx="8143875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072437" cy="5214938"/>
          </a:xfr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14288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ежегодное формирование и исполнение бюджета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93579-71E7-46B8-B53D-1637D5F14B26}" type="slidenum">
              <a:rPr lang="ru-RU" sz="1600"/>
              <a:pPr>
                <a:defRPr/>
              </a:pPr>
              <a:t>6</a:t>
            </a:fld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571472" y="2285992"/>
            <a:ext cx="2928958" cy="9286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472" y="3786190"/>
            <a:ext cx="2928958" cy="9286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бюджета на очередной год и плановый период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71472" y="5286388"/>
            <a:ext cx="2928958" cy="9286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бюджета на очередной год и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643570" y="2285992"/>
            <a:ext cx="2928958" cy="9286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отчета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предыдущего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643570" y="3786190"/>
            <a:ext cx="2928958" cy="9286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отчета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исполнении бюджета предыдущего 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43570" y="5286388"/>
            <a:ext cx="2928958" cy="9286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текущем году 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1643042" y="3357562"/>
            <a:ext cx="714380" cy="35719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0800000">
            <a:off x="1643042" y="4857760"/>
            <a:ext cx="714380" cy="35719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4179091" y="5679297"/>
            <a:ext cx="714380" cy="35719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786578" y="4786322"/>
            <a:ext cx="714380" cy="35719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786578" y="3286124"/>
            <a:ext cx="714380" cy="357190"/>
          </a:xfrm>
          <a:prstGeom prst="triangl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15313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143875" cy="542925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– это                                                        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поступающие в бюджет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денежные средства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57169-69B7-4FC1-BDE1-E2BDE771AC6C}" type="slidenum">
              <a:rPr lang="ru-RU" sz="1600"/>
              <a:pPr>
                <a:defRPr/>
              </a:pPr>
              <a:t>7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1500174"/>
            <a:ext cx="4857784" cy="8572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план доходов и расходов на определенный период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3000375"/>
            <a:ext cx="2428875" cy="1785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313" y="3214688"/>
            <a:ext cx="3000375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– это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1563" y="5500688"/>
            <a:ext cx="7072312" cy="928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– РАСХОДЫ = 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(ПРОФИЦИТ)</a:t>
            </a:r>
          </a:p>
        </p:txBody>
      </p:sp>
      <p:pic>
        <p:nvPicPr>
          <p:cNvPr id="8" name="Picture 3" descr="C:\Users\KorolkoEA\Desktop\8_bud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2541387"/>
            <a:ext cx="2590808" cy="3006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642938" y="1285875"/>
            <a:ext cx="2214562" cy="1428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2428892" cy="1857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57200"/>
            <a:ext cx="8072438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8072438" cy="557212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0E5F3-1830-47DA-85F5-69CD3F3D53FC}" type="slidenum">
              <a:rPr lang="ru-RU" sz="1600"/>
              <a:pPr>
                <a:defRPr/>
              </a:pPr>
              <a:t>8</a:t>
            </a:fld>
            <a:endParaRPr lang="ru-RU" sz="1600" dirty="0"/>
          </a:p>
        </p:txBody>
      </p:sp>
      <p:sp>
        <p:nvSpPr>
          <p:cNvPr id="4" name="Выноска со стрелкой вниз 3"/>
          <p:cNvSpPr/>
          <p:nvPr/>
        </p:nvSpPr>
        <p:spPr>
          <a:xfrm flipH="1">
            <a:off x="857250" y="4286250"/>
            <a:ext cx="3500438" cy="1143000"/>
          </a:xfrm>
          <a:prstGeom prst="downArrowCallou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 flipH="1">
            <a:off x="4929188" y="4286250"/>
            <a:ext cx="3500437" cy="1143000"/>
          </a:xfrm>
          <a:prstGeom prst="downArrow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500" y="5429250"/>
            <a:ext cx="3929063" cy="11430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расходов над доходами принимается решение об источниках покрытия дефицита, например использовать имеющиеся накопления, остатки или взять в долг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5429250"/>
            <a:ext cx="3929062" cy="11430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превышении доходов над расходами принимается решение как их         использовать, например, накапливать резервы или погашать долг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29709" name="TextBox 7"/>
          <p:cNvSpPr txBox="1">
            <a:spLocks noChangeArrowheads="1"/>
          </p:cNvSpPr>
          <p:nvPr/>
        </p:nvSpPr>
        <p:spPr bwMode="auto">
          <a:xfrm>
            <a:off x="6357938" y="5572125"/>
            <a:ext cx="46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88" y="1500188"/>
            <a:ext cx="3929062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071563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Выгнутая вверх стрелка 11"/>
          <p:cNvSpPr/>
          <p:nvPr/>
        </p:nvSpPr>
        <p:spPr>
          <a:xfrm rot="20970066">
            <a:off x="1800225" y="993775"/>
            <a:ext cx="3186113" cy="1233488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 rot="19910461">
            <a:off x="4303713" y="2262188"/>
            <a:ext cx="3227387" cy="1189037"/>
          </a:xfrm>
          <a:prstGeom prst="curvedUp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58000" y="1357313"/>
            <a:ext cx="142875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Расходы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5813" y="2571750"/>
            <a:ext cx="1428750" cy="28575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Доходы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500" y="3714750"/>
            <a:ext cx="8072438" cy="5000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Если расходы превышают доходы складывается дефицит, если расходы меньше доходов - </a:t>
            </a:r>
            <a:r>
              <a:rPr lang="ru-RU" sz="1400" dirty="0" err="1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профицит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57200"/>
            <a:ext cx="8143875" cy="471488"/>
          </a:xfrm>
          <a:solidFill>
            <a:schemeClr val="bg2">
              <a:lumMod val="90000"/>
            </a:schemeClr>
          </a:solidFill>
          <a:ln>
            <a:solidFill>
              <a:schemeClr val="accent6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143875" cy="521493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4FE51D-4C0B-495B-96B2-3481A4F15787}" type="slidenum">
              <a:rPr lang="ru-RU" sz="1600"/>
              <a:pPr>
                <a:defRPr/>
              </a:pPr>
              <a:t>9</a:t>
            </a:fld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71563"/>
            <a:ext cx="8072438" cy="571500"/>
          </a:xfrm>
          <a:prstGeom prst="rect">
            <a:avLst/>
          </a:prstGeom>
          <a:solidFill>
            <a:schemeClr val="bg2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безвозмездные и безвозвратные поступления денежных средств в бюджет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285992"/>
            <a:ext cx="4714908" cy="35719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2928938"/>
            <a:ext cx="2571750" cy="5000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57563" y="2928938"/>
            <a:ext cx="2428875" cy="5000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13" y="2928938"/>
            <a:ext cx="2643187" cy="5715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000250" y="2643188"/>
            <a:ext cx="5286375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1821657" y="2750344"/>
            <a:ext cx="285750" cy="714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6200000" flipH="1">
            <a:off x="7179469" y="2750344"/>
            <a:ext cx="285750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Скругленный прямоугольник 87"/>
          <p:cNvSpPr/>
          <p:nvPr/>
        </p:nvSpPr>
        <p:spPr>
          <a:xfrm>
            <a:off x="500063" y="3429000"/>
            <a:ext cx="2714625" cy="307181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федеральных, региональных 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местных налогов и сборов,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Налоговым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 Российской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законодательством Свердловской области 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Решениями Думы </a:t>
            </a:r>
            <a:r>
              <a:rPr lang="ru-RU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Сосьвинского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акцизы;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земельный налог;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другие налоги.</a:t>
            </a: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3357563" y="3429000"/>
            <a:ext cx="2428875" cy="307181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пошлин, сборов, установленных законодательством РФ, а также штрафов за нарушение законодательства,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pPr marL="1588" indent="-31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доходы от использования и -  продажи муниципального имущества и земли;</a:t>
            </a:r>
          </a:p>
          <a:p>
            <a:pPr marL="284400" indent="-2857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штрафные санкции;</a:t>
            </a:r>
          </a:p>
          <a:p>
            <a:pPr marL="28440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неналоговые доходы.</a:t>
            </a: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929313" y="3500438"/>
            <a:ext cx="2714625" cy="300037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местный бюджет из бюджета Свердловской области  межбюджетных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трансфертов в виде дотаций,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субсидий, субвенций и иных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трансфертов, а также поступления от физических и юридических лиц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 неналоговых доходов)</a:t>
            </a:r>
            <a:endParaRPr lang="ru-RU" sz="1200" dirty="0"/>
          </a:p>
        </p:txBody>
      </p:sp>
      <p:cxnSp>
        <p:nvCxnSpPr>
          <p:cNvPr id="113" name="Прямая соединительная линия 112"/>
          <p:cNvCxnSpPr>
            <a:stCxn id="7" idx="0"/>
          </p:cNvCxnSpPr>
          <p:nvPr/>
        </p:nvCxnSpPr>
        <p:spPr>
          <a:xfrm rot="5400000" flipH="1" flipV="1">
            <a:off x="4429125" y="2786063"/>
            <a:ext cx="2857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500063" y="1643063"/>
            <a:ext cx="8143875" cy="6429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 каких поступлений формируется доходная часть бюджета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Сосьвинского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городского округа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7197</TotalTime>
  <Words>2762</Words>
  <Application>Microsoft Office PowerPoint</Application>
  <PresentationFormat>Экран (4:3)</PresentationFormat>
  <Paragraphs>788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Солнцестояние</vt:lpstr>
      <vt:lpstr>                            БЮДЖЕТ ДЛЯ ГРАЖДАН   решение  Думы Сосьвинского городского округа  от 10.12.2015  № 427   «О бюджете  Сосьвинского городского округа на 2016 год»   </vt:lpstr>
      <vt:lpstr>Оглавление</vt:lpstr>
      <vt:lpstr>Приветственное слово</vt:lpstr>
      <vt:lpstr>Контактная информация о финансовом управлении администрации сосьвинского городского округа</vt:lpstr>
      <vt:lpstr>1. Вводная часть  Основные понятия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понятия</vt:lpstr>
      <vt:lpstr>Основные показатели   развития  экономики городского округа</vt:lpstr>
      <vt:lpstr>Характеристика территории</vt:lpstr>
      <vt:lpstr>Обсуждение бюджета городского округа</vt:lpstr>
      <vt:lpstr>2. Общие  характеристики бюджета городского округа                                       тыс. рублей</vt:lpstr>
      <vt:lpstr>Приоритеты бюджетной политики</vt:lpstr>
      <vt:lpstr>Структура  доходов бюджета</vt:lpstr>
      <vt:lpstr>Структура расходов бюджета</vt:lpstr>
      <vt:lpstr>Структура расходов бюджета (в разрезе муниципальных программ)</vt:lpstr>
      <vt:lpstr>3. Доходы бюджета городского округа</vt:lpstr>
      <vt:lpstr> Доходы бюджета на 2016 год</vt:lpstr>
      <vt:lpstr>Основные доходные источники</vt:lpstr>
      <vt:lpstr>Основные доходные источники</vt:lpstr>
      <vt:lpstr>Основные доходные источники</vt:lpstr>
      <vt:lpstr>4. Расходы бюджета городского округа Образование</vt:lpstr>
      <vt:lpstr>Образование                                                                тыс.руб.</vt:lpstr>
      <vt:lpstr>образование</vt:lpstr>
      <vt:lpstr>Культура</vt:lpstr>
      <vt:lpstr>культура</vt:lpstr>
      <vt:lpstr>культура</vt:lpstr>
      <vt:lpstr>Социальная политика</vt:lpstr>
      <vt:lpstr>Социальная политика                                                              тыс. руб. </vt:lpstr>
      <vt:lpstr>Жилищно-коммунальное хозяйство</vt:lpstr>
      <vt:lpstr>Жилищно-коммунальное хозяйство</vt:lpstr>
      <vt:lpstr>Жилищно-коммунальное хозяйство</vt:lpstr>
      <vt:lpstr>5. Муниципальный долг</vt:lpstr>
      <vt:lpstr>Слайд 39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Приветственное слово</dc:title>
  <dc:creator>1</dc:creator>
  <cp:lastModifiedBy>Dmitriy</cp:lastModifiedBy>
  <cp:revision>685</cp:revision>
  <dcterms:created xsi:type="dcterms:W3CDTF">2014-01-28T05:07:22Z</dcterms:created>
  <dcterms:modified xsi:type="dcterms:W3CDTF">2016-06-21T10:43:51Z</dcterms:modified>
</cp:coreProperties>
</file>