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2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32" r:id="rId1"/>
  </p:sldMasterIdLst>
  <p:notesMasterIdLst>
    <p:notesMasterId r:id="rId62"/>
  </p:notesMasterIdLst>
  <p:sldIdLst>
    <p:sldId id="256" r:id="rId2"/>
    <p:sldId id="502" r:id="rId3"/>
    <p:sldId id="315" r:id="rId4"/>
    <p:sldId id="370" r:id="rId5"/>
    <p:sldId id="297" r:id="rId6"/>
    <p:sldId id="260" r:id="rId7"/>
    <p:sldId id="339" r:id="rId8"/>
    <p:sldId id="354" r:id="rId9"/>
    <p:sldId id="329" r:id="rId10"/>
    <p:sldId id="395" r:id="rId11"/>
    <p:sldId id="503" r:id="rId12"/>
    <p:sldId id="390" r:id="rId13"/>
    <p:sldId id="270" r:id="rId14"/>
    <p:sldId id="396" r:id="rId15"/>
    <p:sldId id="363" r:id="rId16"/>
    <p:sldId id="340" r:id="rId17"/>
    <p:sldId id="274" r:id="rId18"/>
    <p:sldId id="393" r:id="rId19"/>
    <p:sldId id="313" r:id="rId20"/>
    <p:sldId id="374" r:id="rId21"/>
    <p:sldId id="394" r:id="rId22"/>
    <p:sldId id="324" r:id="rId23"/>
    <p:sldId id="424" r:id="rId24"/>
    <p:sldId id="484" r:id="rId25"/>
    <p:sldId id="383" r:id="rId26"/>
    <p:sldId id="376" r:id="rId27"/>
    <p:sldId id="341" r:id="rId28"/>
    <p:sldId id="384" r:id="rId29"/>
    <p:sldId id="277" r:id="rId30"/>
    <p:sldId id="378" r:id="rId31"/>
    <p:sldId id="379" r:id="rId32"/>
    <p:sldId id="368" r:id="rId33"/>
    <p:sldId id="288" r:id="rId34"/>
    <p:sldId id="389" r:id="rId35"/>
    <p:sldId id="385" r:id="rId36"/>
    <p:sldId id="509" r:id="rId37"/>
    <p:sldId id="386" r:id="rId38"/>
    <p:sldId id="387" r:id="rId39"/>
    <p:sldId id="388" r:id="rId40"/>
    <p:sldId id="508" r:id="rId41"/>
    <p:sldId id="500" r:id="rId42"/>
    <p:sldId id="369" r:id="rId43"/>
    <p:sldId id="292" r:id="rId44"/>
    <p:sldId id="290" r:id="rId45"/>
    <p:sldId id="342" r:id="rId46"/>
    <p:sldId id="285" r:id="rId47"/>
    <p:sldId id="298" r:id="rId48"/>
    <p:sldId id="343" r:id="rId49"/>
    <p:sldId id="507" r:id="rId50"/>
    <p:sldId id="506" r:id="rId51"/>
    <p:sldId id="380" r:id="rId52"/>
    <p:sldId id="281" r:id="rId53"/>
    <p:sldId id="345" r:id="rId54"/>
    <p:sldId id="346" r:id="rId55"/>
    <p:sldId id="348" r:id="rId56"/>
    <p:sldId id="349" r:id="rId57"/>
    <p:sldId id="351" r:id="rId58"/>
    <p:sldId id="350" r:id="rId59"/>
    <p:sldId id="365" r:id="rId60"/>
    <p:sldId id="320" r:id="rId6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d" initials="S" lastIdx="1" clrIdx="0">
    <p:extLst>
      <p:ext uri="{19B8F6BF-5375-455C-9EA6-DF929625EA0E}">
        <p15:presenceInfo xmlns:p15="http://schemas.microsoft.com/office/powerpoint/2012/main" userId="S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DD6"/>
    <a:srgbClr val="000000"/>
    <a:srgbClr val="66FFCC"/>
    <a:srgbClr val="00FFCC"/>
    <a:srgbClr val="FFFF66"/>
    <a:srgbClr val="7FA3CF"/>
    <a:srgbClr val="F9B268"/>
    <a:srgbClr val="C8B254"/>
    <a:srgbClr val="7EB6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69" autoAdjust="0"/>
  </p:normalViewPr>
  <p:slideViewPr>
    <p:cSldViewPr>
      <p:cViewPr varScale="1">
        <p:scale>
          <a:sx n="73" d="100"/>
          <a:sy n="73" d="100"/>
        </p:scale>
        <p:origin x="173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3641436712932E-2"/>
          <c:y val="4.7751946738667332E-2"/>
          <c:w val="0.93512685914260718"/>
          <c:h val="0.882646400230709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Лист2!$B$2:$D$2</c:f>
              <c:numCache>
                <c:formatCode>General</c:formatCode>
                <c:ptCount val="3"/>
                <c:pt idx="0">
                  <c:v>719.2</c:v>
                </c:pt>
                <c:pt idx="1">
                  <c:v>905.8</c:v>
                </c:pt>
                <c:pt idx="2">
                  <c:v>1748.2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C-400A-938E-72776147C689}"/>
            </c:ext>
          </c:extLst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14439747279964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6C-400A-938E-72776147C68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Лист2!$B$3:$D$3</c:f>
              <c:numCache>
                <c:formatCode>General</c:formatCode>
                <c:ptCount val="3"/>
                <c:pt idx="0">
                  <c:v>684.4</c:v>
                </c:pt>
                <c:pt idx="1">
                  <c:v>869.3</c:v>
                </c:pt>
                <c:pt idx="2">
                  <c:v>1657.2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6C-400A-938E-72776147C689}"/>
            </c:ext>
          </c:extLst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Профицит/Дефицит</c:v>
                </c:pt>
              </c:strCache>
            </c:strRef>
          </c:tx>
          <c:spPr>
            <a:gradFill>
              <a:gsLst>
                <a:gs pos="0">
                  <a:srgbClr val="9BBB59">
                    <a:lumMod val="75000"/>
                  </a:srgbClr>
                </a:gs>
                <a:gs pos="51000">
                  <a:srgbClr val="9BBB59">
                    <a:lumMod val="60000"/>
                    <a:lumOff val="40000"/>
                  </a:srgbClr>
                </a:gs>
                <a:gs pos="100000">
                  <a:schemeClr val="accent3">
                    <a:lumMod val="75000"/>
                  </a:schemeClr>
                </a:gs>
              </a:gsLst>
              <a:lin ang="0" scaled="0"/>
            </a:gradFill>
          </c:spPr>
          <c:invertIfNegative val="0"/>
          <c:dLbls>
            <c:dLbl>
              <c:idx val="2"/>
              <c:layout>
                <c:manualLayout>
                  <c:x val="3.2697070651417719E-3"/>
                  <c:y val="-2.34879959863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6C-400A-938E-72776147C68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Лист2!$B$4:$D$4</c:f>
              <c:numCache>
                <c:formatCode>General</c:formatCode>
                <c:ptCount val="3"/>
                <c:pt idx="0">
                  <c:v>34.800000000000004</c:v>
                </c:pt>
                <c:pt idx="1">
                  <c:v>36.5</c:v>
                </c:pt>
                <c:pt idx="2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6C-400A-938E-72776147C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2115200"/>
        <c:axId val="122116736"/>
      </c:barChart>
      <c:catAx>
        <c:axId val="12211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600"/>
            </a:pPr>
            <a:endParaRPr lang="ru-RU"/>
          </a:p>
        </c:txPr>
        <c:crossAx val="122116736"/>
        <c:crosses val="autoZero"/>
        <c:auto val="1"/>
        <c:lblAlgn val="ctr"/>
        <c:lblOffset val="100"/>
        <c:noMultiLvlLbl val="0"/>
      </c:catAx>
      <c:valAx>
        <c:axId val="12211673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2115200"/>
        <c:crosses val="autoZero"/>
        <c:crossBetween val="between"/>
      </c:valAx>
      <c:spPr>
        <a:noFill/>
        <a:ln w="19037">
          <a:noFill/>
        </a:ln>
      </c:spPr>
    </c:plotArea>
    <c:legend>
      <c:legendPos val="b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 b="1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chemeClr val="bg1"/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</c:spPr>
    </c:floor>
    <c:sideWall>
      <c:thickness val="0"/>
      <c:spPr>
        <a:gradFill>
          <a:gsLst>
            <a:gs pos="0">
              <a:schemeClr val="bg1"/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bg1"/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flip="none" rotWithShape="1">
              <a:gsLst>
                <a:gs pos="0">
                  <a:srgbClr val="FF5050"/>
                </a:gs>
                <a:gs pos="60000">
                  <a:schemeClr val="bg2"/>
                </a:gs>
                <a:gs pos="100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         </c:v>
                </c:pt>
                <c:pt idx="2">
                  <c:v>2022 год         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353329</c:v>
                </c:pt>
                <c:pt idx="1">
                  <c:v>271317.2</c:v>
                </c:pt>
                <c:pt idx="2">
                  <c:v>276970.3</c:v>
                </c:pt>
                <c:pt idx="3">
                  <c:v>325773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4B-41A9-9D94-7961077611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>
              <a:gsLst>
                <a:gs pos="0">
                  <a:srgbClr val="0070C0"/>
                </a:gs>
                <a:gs pos="60000">
                  <a:schemeClr val="accent1">
                    <a:lumMod val="20000"/>
                    <a:lumOff val="8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         </c:v>
                </c:pt>
                <c:pt idx="2">
                  <c:v>2022 год         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15302.5</c:v>
                </c:pt>
                <c:pt idx="1">
                  <c:v>15633.7</c:v>
                </c:pt>
                <c:pt idx="2">
                  <c:v>122343.5</c:v>
                </c:pt>
                <c:pt idx="3">
                  <c:v>83347.399999999994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4B-41A9-9D94-7961077611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>
              <a:gsLst>
                <a:gs pos="0">
                  <a:srgbClr val="FFC000"/>
                </a:gs>
                <a:gs pos="96240">
                  <a:srgbClr val="FFC000"/>
                </a:gs>
                <a:gs pos="60000">
                  <a:schemeClr val="bg1"/>
                </a:gs>
                <a:gs pos="100000">
                  <a:schemeClr val="bg2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         </c:v>
                </c:pt>
                <c:pt idx="2">
                  <c:v>2022 год         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219478.5</c:v>
                </c:pt>
                <c:pt idx="1">
                  <c:v>235497.2</c:v>
                </c:pt>
                <c:pt idx="2">
                  <c:v>258987.3</c:v>
                </c:pt>
                <c:pt idx="3">
                  <c:v>302767.8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4B-41A9-9D94-7961077611B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gradFill>
              <a:gsLst>
                <a:gs pos="0">
                  <a:srgbClr val="92D050"/>
                </a:gs>
                <a:gs pos="60000">
                  <a:srgbClr val="00B050"/>
                </a:gs>
                <a:gs pos="100000">
                  <a:srgbClr val="3BFB92"/>
                </a:gs>
              </a:gsLst>
              <a:path path="circle">
                <a:fillToRect l="100000" t="100000"/>
              </a:path>
            </a:gradFill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         </c:v>
                </c:pt>
                <c:pt idx="2">
                  <c:v>2022 год         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9492.2000000000007</c:v>
                </c:pt>
                <c:pt idx="1">
                  <c:v>14828.9</c:v>
                </c:pt>
                <c:pt idx="2">
                  <c:v>20955.099999999991</c:v>
                </c:pt>
                <c:pt idx="3">
                  <c:v>801143.3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4B-41A9-9D94-796107761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976128"/>
        <c:axId val="122977664"/>
        <c:axId val="0"/>
      </c:bar3DChart>
      <c:catAx>
        <c:axId val="12297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977664"/>
        <c:crosses val="autoZero"/>
        <c:auto val="1"/>
        <c:lblAlgn val="ctr"/>
        <c:lblOffset val="100"/>
        <c:noMultiLvlLbl val="0"/>
      </c:catAx>
      <c:valAx>
        <c:axId val="1229776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976128"/>
        <c:crosses val="autoZero"/>
        <c:crossBetween val="between"/>
      </c:valAx>
      <c:spPr>
        <a:noFill/>
        <a:ln w="25365">
          <a:noFill/>
        </a:ln>
      </c:spPr>
    </c:plotArea>
    <c:legend>
      <c:legendPos val="r"/>
      <c:layout>
        <c:manualLayout>
          <c:xMode val="edge"/>
          <c:yMode val="edge"/>
          <c:x val="0.77690972222222265"/>
          <c:y val="3.0828516377649346E-2"/>
          <c:w val="0.1883680555555558"/>
          <c:h val="0.93063583815029016"/>
        </c:manualLayout>
      </c:layout>
      <c:overlay val="0"/>
      <c:txPr>
        <a:bodyPr/>
        <a:lstStyle/>
        <a:p>
          <a:pPr>
            <a:defRPr sz="1598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244973722317105E-2"/>
          <c:y val="0.13022492650341463"/>
          <c:w val="0.93628234710130565"/>
          <c:h val="0.72639430940697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01.01.2023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42000">
                  <a:srgbClr val="FFFF99"/>
                </a:gs>
                <a:gs pos="100000">
                  <a:srgbClr val="FFCC00"/>
                </a:gs>
              </a:gsLst>
              <a:path path="circle">
                <a:fillToRect l="100000" t="100000"/>
              </a:path>
            </a:gra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</c:v>
                </c:pt>
                <c:pt idx="1">
                  <c:v>1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F-4AC5-B009-E5C88C80BF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01.01.2024</c:v>
                </c:pt>
              </c:strCache>
            </c:strRef>
          </c:tx>
          <c:spPr>
            <a:gradFill>
              <a:gsLst>
                <a:gs pos="0">
                  <a:srgbClr val="39D731"/>
                </a:gs>
                <a:gs pos="50000">
                  <a:srgbClr val="E2F37D"/>
                </a:gs>
                <a:gs pos="100000">
                  <a:srgbClr val="156B13"/>
                </a:gs>
              </a:gsLst>
              <a:lin ang="5400000" scaled="0"/>
            </a:gradFill>
            <a:ln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42.1</c:v>
                </c:pt>
                <c:pt idx="1">
                  <c:v>1.8</c:v>
                </c:pt>
                <c:pt idx="2">
                  <c:v>40.300000000000004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7F-4AC5-B009-E5C88C80B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917248"/>
        <c:axId val="122918784"/>
      </c:barChart>
      <c:catAx>
        <c:axId val="12291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918784"/>
        <c:crosses val="autoZero"/>
        <c:auto val="1"/>
        <c:lblAlgn val="ctr"/>
        <c:lblOffset val="100"/>
        <c:noMultiLvlLbl val="0"/>
      </c:catAx>
      <c:valAx>
        <c:axId val="122918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917248"/>
        <c:crosses val="autoZero"/>
        <c:crossBetween val="between"/>
      </c:valAx>
      <c:spPr>
        <a:gradFill>
          <a:gsLst>
            <a:gs pos="0">
              <a:schemeClr val="bg1"/>
            </a:gs>
            <a:gs pos="3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28161434977578481"/>
          <c:y val="0.92885375494071143"/>
          <c:w val="0.43318385650224261"/>
          <c:h val="5.6653491436100184E-2"/>
        </c:manualLayout>
      </c:layout>
      <c:overlay val="1"/>
      <c:spPr>
        <a:ln>
          <a:solidFill>
            <a:schemeClr val="bg1"/>
          </a:solidFill>
        </a:ln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floor>
    <c:side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sideWall>
    <c:back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46000">
                  <a:srgbClr val="FF0000"/>
                </a:gs>
                <a:gs pos="100000">
                  <a:srgbClr val="FFFF00"/>
                </a:gs>
              </a:gsLst>
              <a:path path="circle">
                <a:fillToRect l="100000" t="100000"/>
              </a:path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32D8-4FC7-A35A-FB141A38DBCB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2D8-4FC7-A35A-FB141A38DBCB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32D8-4FC7-A35A-FB141A38DBCB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2D8-4FC7-A35A-FB141A38DBCB}"/>
              </c:ext>
            </c:extLst>
          </c:dPt>
          <c:cat>
            <c:strRef>
              <c:f>Лист1!$A$2:$A$6</c:f>
              <c:strCache>
                <c:ptCount val="5"/>
                <c:pt idx="0">
                  <c:v>Исполнено за 2021 год</c:v>
                </c:pt>
                <c:pt idx="1">
                  <c:v>Исполнено за 2022 год</c:v>
                </c:pt>
                <c:pt idx="2">
                  <c:v>Первоначальный план на 2023 год</c:v>
                </c:pt>
                <c:pt idx="3">
                  <c:v>Уточненный план 2023 год</c:v>
                </c:pt>
                <c:pt idx="4">
                  <c:v>Исполнено за 2023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684357.3</c:v>
                </c:pt>
                <c:pt idx="1">
                  <c:v>869308.8</c:v>
                </c:pt>
                <c:pt idx="2" formatCode="#,##0.00">
                  <c:v>915223.7</c:v>
                </c:pt>
                <c:pt idx="3">
                  <c:v>1853416.3</c:v>
                </c:pt>
                <c:pt idx="4">
                  <c:v>1657205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D8-4FC7-A35A-FB141A38D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063104"/>
        <c:axId val="124093568"/>
        <c:axId val="0"/>
      </c:bar3DChart>
      <c:catAx>
        <c:axId val="1240631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24093568"/>
        <c:crosses val="autoZero"/>
        <c:auto val="1"/>
        <c:lblAlgn val="ctr"/>
        <c:lblOffset val="100"/>
        <c:noMultiLvlLbl val="0"/>
      </c:catAx>
      <c:valAx>
        <c:axId val="124093568"/>
        <c:scaling>
          <c:orientation val="minMax"/>
        </c:scaling>
        <c:delete val="0"/>
        <c:axPos val="l"/>
        <c:majorGridlines/>
        <c:numFmt formatCode="#\ ##0.0" sourceLinked="1"/>
        <c:majorTickMark val="none"/>
        <c:minorTickMark val="none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124063104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>
            <a:solidFill>
              <a:schemeClr val="accent1">
                <a:lumMod val="75000"/>
              </a:schemeClr>
            </a:solidFill>
          </a:ln>
        </c:spPr>
        <c:txPr>
          <a:bodyPr/>
          <a:lstStyle/>
          <a:p>
            <a:pPr rtl="0">
              <a:defRPr sz="1200" baseline="0">
                <a:latin typeface="Times New Roman" pitchFamily="18" charset="0"/>
              </a:defRPr>
            </a:pPr>
            <a:endParaRPr lang="ru-RU"/>
          </a:p>
        </c:txPr>
      </c:dTable>
      <c:spPr>
        <a:ln>
          <a:solidFill>
            <a:schemeClr val="accent1">
              <a:lumMod val="7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988862803950746E-3"/>
          <c:y val="0.17076064077592487"/>
          <c:w val="0.87816164779505379"/>
          <c:h val="0.82923935922407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1657205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c:spPr>
          <c:explosion val="18"/>
          <c:dPt>
            <c:idx val="0"/>
            <c:bubble3D val="0"/>
            <c:spPr>
              <a:gradFill>
                <a:gsLst>
                  <a:gs pos="0">
                    <a:srgbClr val="BEDBA3"/>
                  </a:gs>
                  <a:gs pos="46000">
                    <a:schemeClr val="accent5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0-A566-4023-83C3-A38D0DED625E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A566-4023-83C3-A38D0DED625E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FF9900"/>
                  </a:gs>
                  <a:gs pos="41000">
                    <a:srgbClr val="CC6600"/>
                  </a:gs>
                  <a:gs pos="98000">
                    <a:srgbClr val="FF9900"/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2-A566-4023-83C3-A38D0DED625E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chemeClr val="bg1">
                      <a:lumMod val="75000"/>
                    </a:schemeClr>
                  </a:gs>
                  <a:gs pos="75000">
                    <a:schemeClr val="bg1">
                      <a:lumMod val="50000"/>
                    </a:schemeClr>
                  </a:gs>
                  <a:gs pos="100000">
                    <a:schemeClr val="bg2">
                      <a:lumMod val="0"/>
                      <a:lumOff val="100000"/>
                    </a:schemeClr>
                  </a:gs>
                </a:gsLst>
                <a:path path="circle">
                  <a:fillToRect l="100000" t="100000"/>
                </a:path>
              </a:gradFill>
              <a:ln w="38077">
                <a:solidFill>
                  <a:srgbClr val="FFFF0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A566-4023-83C3-A38D0DED625E}"/>
              </c:ext>
            </c:extLst>
          </c:dPt>
          <c:dPt>
            <c:idx val="4"/>
            <c:bubble3D val="0"/>
            <c:spPr>
              <a:gradFill>
                <a:gsLst>
                  <a:gs pos="0">
                    <a:srgbClr val="FF9966"/>
                  </a:gs>
                  <a:gs pos="41000">
                    <a:srgbClr val="FF0000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path path="circle">
                  <a:fillToRect l="100000" t="100000"/>
                </a:path>
              </a:gradFill>
              <a:ln w="28558">
                <a:solidFill>
                  <a:srgbClr val="FF000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4-A566-4023-83C3-A38D0DED625E}"/>
              </c:ext>
            </c:extLst>
          </c:dPt>
          <c:dPt>
            <c:idx val="5"/>
            <c:bubble3D val="0"/>
            <c:spPr>
              <a:solidFill>
                <a:srgbClr val="66FFCC"/>
              </a:solidFill>
              <a:ln w="12692"/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5-A566-4023-83C3-A38D0DED625E}"/>
              </c:ext>
            </c:extLst>
          </c:dPt>
          <c:dPt>
            <c:idx val="6"/>
            <c:bubble3D val="0"/>
            <c:spPr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1000">
                    <a:schemeClr val="accent3">
                      <a:lumMod val="60000"/>
                      <a:lumOff val="40000"/>
                    </a:schemeClr>
                  </a:gs>
                  <a:gs pos="98000">
                    <a:schemeClr val="tx2">
                      <a:lumMod val="75000"/>
                    </a:schemeClr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6-A566-4023-83C3-A38D0DED625E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7-A566-4023-83C3-A38D0DED625E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8-A566-4023-83C3-A38D0DED625E}"/>
              </c:ext>
            </c:extLst>
          </c:dPt>
          <c:dPt>
            <c:idx val="1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13-3A6A-4E74-9640-522D43E93210}"/>
              </c:ext>
            </c:extLst>
          </c:dPt>
          <c:dLbls>
            <c:dLbl>
              <c:idx val="0"/>
              <c:layout>
                <c:manualLayout>
                  <c:x val="6.6138826104931894E-2"/>
                  <c:y val="-6.76984969915571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66-4023-83C3-A38D0DED625E}"/>
                </c:ext>
              </c:extLst>
            </c:dLbl>
            <c:dLbl>
              <c:idx val="1"/>
              <c:layout>
                <c:manualLayout>
                  <c:x val="1.0123078310060298E-2"/>
                  <c:y val="1.86456435452627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66-4023-83C3-A38D0DED625E}"/>
                </c:ext>
              </c:extLst>
            </c:dLbl>
            <c:dLbl>
              <c:idx val="2"/>
              <c:layout>
                <c:manualLayout>
                  <c:x val="0"/>
                  <c:y val="0.125936013690851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66-4023-83C3-A38D0DED625E}"/>
                </c:ext>
              </c:extLst>
            </c:dLbl>
            <c:dLbl>
              <c:idx val="3"/>
              <c:layout>
                <c:manualLayout>
                  <c:x val="0.11030183804713864"/>
                  <c:y val="3.64615136005961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66-4023-83C3-A38D0DED625E}"/>
                </c:ext>
              </c:extLst>
            </c:dLbl>
            <c:dLbl>
              <c:idx val="4"/>
              <c:layout>
                <c:manualLayout>
                  <c:x val="1.5902149305814864E-2"/>
                  <c:y val="0.121455113489411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66-4023-83C3-A38D0DED625E}"/>
                </c:ext>
              </c:extLst>
            </c:dLbl>
            <c:dLbl>
              <c:idx val="5"/>
              <c:layout>
                <c:manualLayout>
                  <c:x val="-8.1043590784994735E-2"/>
                  <c:y val="-0.161519645031289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66-4023-83C3-A38D0DED625E}"/>
                </c:ext>
              </c:extLst>
            </c:dLbl>
            <c:dLbl>
              <c:idx val="6"/>
              <c:layout>
                <c:manualLayout>
                  <c:x val="-2.2121972786266077E-2"/>
                  <c:y val="-0.1542221202480767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66-4023-83C3-A38D0DED625E}"/>
                </c:ext>
              </c:extLst>
            </c:dLbl>
            <c:dLbl>
              <c:idx val="7"/>
              <c:layout>
                <c:manualLayout>
                  <c:x val="-9.2774518385207227E-2"/>
                  <c:y val="-5.01113639567433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66-4023-83C3-A38D0DED625E}"/>
                </c:ext>
              </c:extLst>
            </c:dLbl>
            <c:dLbl>
              <c:idx val="8"/>
              <c:layout>
                <c:manualLayout>
                  <c:x val="2.7106846962359411E-2"/>
                  <c:y val="-6.89828366822383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66-4023-83C3-A38D0DED625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99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Охрана окружающей среды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106509.7</c:v>
                </c:pt>
                <c:pt idx="1">
                  <c:v>672.9</c:v>
                </c:pt>
                <c:pt idx="2">
                  <c:v>0</c:v>
                </c:pt>
                <c:pt idx="3">
                  <c:v>61011.9</c:v>
                </c:pt>
                <c:pt idx="4">
                  <c:v>655865.9</c:v>
                </c:pt>
                <c:pt idx="5">
                  <c:v>509776.5</c:v>
                </c:pt>
                <c:pt idx="6">
                  <c:v>5420.9</c:v>
                </c:pt>
                <c:pt idx="7">
                  <c:v>71886.399999999994</c:v>
                </c:pt>
                <c:pt idx="8">
                  <c:v>200810.5</c:v>
                </c:pt>
                <c:pt idx="9">
                  <c:v>400</c:v>
                </c:pt>
                <c:pt idx="10">
                  <c:v>801.2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566-4023-83C3-A38D0DED6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5">
          <a:noFill/>
        </a:ln>
      </c:spPr>
    </c:plotArea>
    <c:plotVisOnly val="1"/>
    <c:dispBlanksAs val="zero"/>
    <c:showDLblsOverMax val="0"/>
  </c:chart>
  <c:spPr>
    <a:gradFill flip="none" rotWithShape="1">
      <a:gsLst>
        <a:gs pos="77092">
          <a:srgbClr val="DBFCFD"/>
        </a:gs>
        <a:gs pos="0">
          <a:schemeClr val="bg1"/>
        </a:gs>
        <a:gs pos="0">
          <a:schemeClr val="bg1"/>
        </a:gs>
        <a:gs pos="100000">
          <a:schemeClr val="accent3">
            <a:lumMod val="20000"/>
            <a:lumOff val="80000"/>
          </a:schemeClr>
        </a:gs>
      </a:gsLst>
      <a:path path="circle">
        <a:fillToRect l="100000" t="100000"/>
      </a:path>
      <a:tileRect r="-100000" b="-100000"/>
    </a:gradFill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280864197530884E-3"/>
          <c:y val="0.1454614744565883"/>
          <c:w val="0.96529830246913728"/>
          <c:h val="0.854538563815489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6"/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954ECA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2D7D-494C-A433-C61539146D21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2D7D-494C-A433-C61539146D21}"/>
              </c:ext>
            </c:extLst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2-2D7D-494C-A433-C61539146D21}"/>
              </c:ext>
            </c:extLst>
          </c:dPt>
          <c:dPt>
            <c:idx val="3"/>
            <c:bubble3D val="0"/>
            <c:spPr>
              <a:solidFill>
                <a:srgbClr val="EE0000"/>
              </a:solidFill>
              <a:ln w="0"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2D7D-494C-A433-C61539146D21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4-2D7D-494C-A433-C61539146D21}"/>
              </c:ext>
            </c:extLst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2D7D-494C-A433-C61539146D21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6-2D7D-494C-A433-C61539146D21}"/>
              </c:ext>
            </c:extLst>
          </c:dPt>
          <c:dPt>
            <c:idx val="7"/>
            <c:bubble3D val="0"/>
            <c:spPr>
              <a:solidFill>
                <a:srgbClr val="F68426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2D7D-494C-A433-C61539146D2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30.761221454195471</c:v>
                </c:pt>
                <c:pt idx="1">
                  <c:v>39.576630531527485</c:v>
                </c:pt>
                <c:pt idx="2">
                  <c:v>6.4270684676910825</c:v>
                </c:pt>
                <c:pt idx="3">
                  <c:v>3.6816145256621842</c:v>
                </c:pt>
                <c:pt idx="4">
                  <c:v>12.117420596727627</c:v>
                </c:pt>
                <c:pt idx="5">
                  <c:v>4.3378097459276326</c:v>
                </c:pt>
                <c:pt idx="6">
                  <c:v>1</c:v>
                </c:pt>
                <c:pt idx="7">
                  <c:v>3.0740976523725201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7D-494C-A433-C61539146D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509776.5</c:v>
                </c:pt>
                <c:pt idx="1">
                  <c:v>655865.9</c:v>
                </c:pt>
                <c:pt idx="2">
                  <c:v>106509.7</c:v>
                </c:pt>
                <c:pt idx="3">
                  <c:v>61011.9</c:v>
                </c:pt>
                <c:pt idx="4">
                  <c:v>200810.5</c:v>
                </c:pt>
                <c:pt idx="5">
                  <c:v>71886.399999999994</c:v>
                </c:pt>
                <c:pt idx="6">
                  <c:v>400</c:v>
                </c:pt>
                <c:pt idx="7">
                  <c:v>50944.1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7D-494C-A433-C61539146D2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1657205</c:v>
                </c:pt>
                <c:pt idx="1">
                  <c:v>1657205</c:v>
                </c:pt>
                <c:pt idx="2">
                  <c:v>1657205</c:v>
                </c:pt>
                <c:pt idx="3">
                  <c:v>1657205</c:v>
                </c:pt>
                <c:pt idx="4">
                  <c:v>1657205</c:v>
                </c:pt>
                <c:pt idx="5">
                  <c:v>1657205</c:v>
                </c:pt>
                <c:pt idx="6">
                  <c:v>1657205</c:v>
                </c:pt>
                <c:pt idx="7">
                  <c:v>1657205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7D-494C-A433-C61539146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</c:spPr>
    </c:plotArea>
    <c:plotVisOnly val="1"/>
    <c:dispBlanksAs val="zero"/>
    <c:showDLblsOverMax val="0"/>
  </c:chart>
  <c:spPr>
    <a:solidFill>
      <a:srgbClr val="FFFFE7"/>
    </a:solidFill>
    <a:ln w="57150"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tx2">
            <a:lumMod val="60000"/>
            <a:lumOff val="40000"/>
          </a:schemeClr>
        </a:solidFill>
        <a:ln>
          <a:solidFill>
            <a:schemeClr val="bg2">
              <a:lumMod val="40000"/>
              <a:lumOff val="60000"/>
            </a:schemeClr>
          </a:solidFill>
        </a:ln>
      </c:spPr>
    </c:sideWall>
    <c:backWall>
      <c:thickness val="0"/>
      <c:spPr>
        <a:solidFill>
          <a:schemeClr val="tx2">
            <a:lumMod val="60000"/>
            <a:lumOff val="40000"/>
          </a:schemeClr>
        </a:solidFill>
        <a:ln>
          <a:solidFill>
            <a:schemeClr val="bg2">
              <a:lumMod val="40000"/>
              <a:lumOff val="6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8133596529192594"/>
          <c:y val="2.6774223378271646E-2"/>
          <c:w val="0.77966625575168091"/>
          <c:h val="0.520801254234450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исполнено, %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Расходы, всего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</c:v>
                </c:pt>
                <c:pt idx="4">
                  <c:v>Национальная экономика</c:v>
                </c:pt>
                <c:pt idx="5">
                  <c:v>Жилищно - коммунальное хозяйство</c:v>
                </c:pt>
                <c:pt idx="6">
                  <c:v>Охрана окружающей среды</c:v>
                </c:pt>
                <c:pt idx="7">
                  <c:v>Образование</c:v>
                </c:pt>
                <c:pt idx="8">
                  <c:v>Культура, кинематография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89.4</c:v>
                </c:pt>
                <c:pt idx="1">
                  <c:v>96.5</c:v>
                </c:pt>
                <c:pt idx="2">
                  <c:v>100</c:v>
                </c:pt>
                <c:pt idx="3">
                  <c:v>97.8</c:v>
                </c:pt>
                <c:pt idx="4">
                  <c:v>89.4</c:v>
                </c:pt>
                <c:pt idx="5">
                  <c:v>85.8</c:v>
                </c:pt>
                <c:pt idx="6">
                  <c:v>100</c:v>
                </c:pt>
                <c:pt idx="7">
                  <c:v>98.6</c:v>
                </c:pt>
                <c:pt idx="8">
                  <c:v>99.7</c:v>
                </c:pt>
                <c:pt idx="9">
                  <c:v>74.7</c:v>
                </c:pt>
                <c:pt idx="10">
                  <c:v>100</c:v>
                </c:pt>
                <c:pt idx="11">
                  <c:v>89.2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89-46D8-9555-A7A6F83889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исполнено, в %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Расходы, всего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</c:v>
                </c:pt>
                <c:pt idx="4">
                  <c:v>Национальная экономика</c:v>
                </c:pt>
                <c:pt idx="5">
                  <c:v>Жилищно - коммунальное хозяйство</c:v>
                </c:pt>
                <c:pt idx="6">
                  <c:v>Охрана окружающей среды</c:v>
                </c:pt>
                <c:pt idx="7">
                  <c:v>Образование</c:v>
                </c:pt>
                <c:pt idx="8">
                  <c:v>Культура, кинематография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10.599999999999998</c:v>
                </c:pt>
                <c:pt idx="1">
                  <c:v>3.5</c:v>
                </c:pt>
                <c:pt idx="2">
                  <c:v>0</c:v>
                </c:pt>
                <c:pt idx="3">
                  <c:v>2.2000000000000037</c:v>
                </c:pt>
                <c:pt idx="4">
                  <c:v>10.599999999999998</c:v>
                </c:pt>
                <c:pt idx="5">
                  <c:v>14.200000000000003</c:v>
                </c:pt>
                <c:pt idx="6">
                  <c:v>0</c:v>
                </c:pt>
                <c:pt idx="7">
                  <c:v>1.4000000000000057</c:v>
                </c:pt>
                <c:pt idx="8">
                  <c:v>0.29999999999999738</c:v>
                </c:pt>
                <c:pt idx="9">
                  <c:v>25.29999999999999</c:v>
                </c:pt>
                <c:pt idx="10">
                  <c:v>0</c:v>
                </c:pt>
                <c:pt idx="11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89-46D8-9555-A7A6F8388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5146624"/>
        <c:axId val="125148160"/>
        <c:axId val="0"/>
      </c:bar3DChart>
      <c:catAx>
        <c:axId val="125146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1" baseline="0">
                <a:latin typeface="Times New Roman" pitchFamily="18" charset="0"/>
              </a:defRPr>
            </a:pPr>
            <a:endParaRPr lang="ru-RU"/>
          </a:p>
        </c:txPr>
        <c:crossAx val="125148160"/>
        <c:crosses val="autoZero"/>
        <c:auto val="1"/>
        <c:lblAlgn val="ctr"/>
        <c:lblOffset val="100"/>
        <c:noMultiLvlLbl val="0"/>
      </c:catAx>
      <c:valAx>
        <c:axId val="125148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514662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177788152244734E-2"/>
          <c:y val="0.21403439610836245"/>
          <c:w val="0.5325720252789875"/>
          <c:h val="0.785965652533876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доля расходов, произведенных в 2018 году, млн. руб.</c:v>
                </c:pt>
              </c:strCache>
            </c:strRef>
          </c:tx>
          <c:spPr>
            <a:solidFill>
              <a:srgbClr val="00FFCC"/>
            </a:solidFill>
          </c:spPr>
          <c:explosion val="18"/>
          <c:dPt>
            <c:idx val="0"/>
            <c:bubble3D val="0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1-01F6-4EF3-AB43-614486BAF422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01F6-4EF3-AB43-614486BAF422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1F6-4EF3-AB43-614486BAF422}"/>
              </c:ext>
            </c:extLst>
          </c:dPt>
          <c:dLbls>
            <c:dLbl>
              <c:idx val="4"/>
              <c:layout>
                <c:manualLayout>
                  <c:x val="0.14396860298201344"/>
                  <c:y val="-0.12175412845504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B1-42DC-8EA3-DF6FA1CEDC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организация капитальных ремонтов общего имущества многоквартирных домов</c:v>
                </c:pt>
                <c:pt idx="1">
                  <c:v>переселение граждан из аварийных многоквартирных домов</c:v>
                </c:pt>
                <c:pt idx="2">
                  <c:v>уборка разрушенных домов и строений </c:v>
                </c:pt>
                <c:pt idx="3">
                  <c:v>резервный фонд  Правительства Свердловской области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19.7</c:v>
                </c:pt>
                <c:pt idx="2">
                  <c:v>0.3000000000000001</c:v>
                </c:pt>
                <c:pt idx="3">
                  <c:v>77.8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B1-42DC-8EA3-DF6FA1CED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tx2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60961224052602159"/>
          <c:y val="8.1399293640300019E-2"/>
          <c:w val="0.36498063054488589"/>
          <c:h val="0.90781572826466328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27367892736788"/>
          <c:y val="0.19950500182499223"/>
          <c:w val="0.54987523580649211"/>
          <c:h val="0.6484445114225538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>
              <a:solidFill>
                <a:srgbClr val="00FFC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explosion val="19"/>
          <c:dLbls>
            <c:dLbl>
              <c:idx val="0"/>
              <c:layout>
                <c:manualLayout>
                  <c:x val="-1.7662307800713543E-2"/>
                  <c:y val="-0.1499742059373916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u="sng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подраздел 0701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Содержание детских 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Садов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122437,5</a:t>
                    </a:r>
                  </a:p>
                  <a:p>
                    <a:r>
                      <a:rPr lang="ru-RU" sz="1400" b="1" i="1" baseline="0" dirty="0" err="1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тыс.руб</a:t>
                    </a:r>
                    <a:r>
                      <a:rPr lang="ru-RU" sz="1400" b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.</a:t>
                    </a:r>
                    <a:endParaRPr lang="ru-RU" sz="1400" b="1" baseline="0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549-4910-A1C3-1A1EE9B5BDB1}"/>
                </c:ext>
              </c:extLst>
            </c:dLbl>
            <c:dLbl>
              <c:idx val="1"/>
              <c:layout>
                <c:manualLayout>
                  <c:x val="3.2679968422306638E-2"/>
                  <c:y val="-3.440881931314078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u="sng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подраздел 0702 </a:t>
                    </a:r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Содержание общеобразовательных школ 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286532,9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 тыс.руб.</a:t>
                    </a:r>
                    <a:endParaRPr lang="ru-RU" sz="1400" b="1" i="1" baseline="0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128663993686134"/>
                      <c:h val="0.336955182063104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7549-4910-A1C3-1A1EE9B5BDB1}"/>
                </c:ext>
              </c:extLst>
            </c:dLbl>
            <c:dLbl>
              <c:idx val="2"/>
              <c:layout>
                <c:manualLayout>
                  <c:x val="-0.12699799340779563"/>
                  <c:y val="0.1201700142354789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u="sng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подраздел 0703 </a:t>
                    </a:r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Дополнительное образование    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  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 63509,0 тыс. руб</a:t>
                    </a:r>
                    <a:r>
                      <a:rPr lang="ru-RU" sz="1400" b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.</a:t>
                    </a:r>
                    <a:endParaRPr lang="ru-RU" sz="1400" b="1" baseline="0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88976528335532"/>
                      <c:h val="0.4913652915260389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7549-4910-A1C3-1A1EE9B5BDB1}"/>
                </c:ext>
              </c:extLst>
            </c:dLbl>
            <c:dLbl>
              <c:idx val="3"/>
              <c:layout>
                <c:manualLayout>
                  <c:x val="-6.083683798023555E-2"/>
                  <c:y val="-3.8466591723267517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u="sng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подраздел 0709 </a:t>
                    </a:r>
                  </a:p>
                  <a:p>
                    <a:endParaRPr lang="ru-RU" sz="1400" b="1" i="1" u="sng" baseline="0" dirty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endParaRPr>
                  </a:p>
                  <a:p>
                    <a:r>
                      <a:rPr lang="ru-RU" sz="1400" b="1" i="1" u="sng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36339,9</a:t>
                    </a:r>
                  </a:p>
                  <a:p>
                    <a:r>
                      <a:rPr lang="ru-RU" sz="1400" b="1" i="1" baseline="0" dirty="0" err="1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тыс.руб</a:t>
                    </a:r>
                    <a:r>
                      <a:rPr lang="ru-RU" sz="1400" b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.</a:t>
                    </a:r>
                    <a:endParaRPr lang="ru-RU" sz="1400" b="1" baseline="0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549-4910-A1C3-1A1EE9B5BDB1}"/>
                </c:ext>
              </c:extLst>
            </c:dLbl>
            <c:dLbl>
              <c:idx val="4"/>
              <c:layout>
                <c:manualLayout>
                  <c:x val="5.889519972265294E-2"/>
                  <c:y val="0.23794517661233991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u="sng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подраздел 0707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Молодежная политика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 957,2</a:t>
                    </a:r>
                  </a:p>
                  <a:p>
                    <a:r>
                      <a:rPr lang="ru-RU" sz="1400" b="1" i="1" baseline="0" dirty="0" err="1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тыс.руб</a:t>
                    </a:r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.</a:t>
                    </a:r>
                    <a:endParaRPr lang="ru-RU" sz="1400" b="1" i="1" baseline="0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549-4910-A1C3-1A1EE9B5BDB1}"/>
                </c:ext>
              </c:extLst>
            </c:dLbl>
            <c:dLbl>
              <c:idx val="5"/>
              <c:layout>
                <c:manualLayout>
                  <c:x val="9.227667302077068E-2"/>
                  <c:y val="-2.082840944024423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u="sng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подраздел 0707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Молодежная политика и оздоровление детей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        9 121 тыс.руб.</a:t>
                    </a:r>
                    <a:endParaRPr lang="ru-RU" sz="1400" b="1" i="1" baseline="0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549-4910-A1C3-1A1EE9B5BDB1}"/>
                </c:ext>
              </c:extLst>
            </c:dLbl>
            <c:spPr>
              <a:solidFill>
                <a:srgbClr val="66FFCC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Детские сады</c:v>
                </c:pt>
                <c:pt idx="1">
                  <c:v>Школы</c:v>
                </c:pt>
                <c:pt idx="2">
                  <c:v>Дополнительное образование</c:v>
                </c:pt>
                <c:pt idx="3">
                  <c:v>другие вопросы в обалсти образования</c:v>
                </c:pt>
                <c:pt idx="4">
                  <c:v>Молодежная поитика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">
                  <c:v>122437.5</c:v>
                </c:pt>
                <c:pt idx="1">
                  <c:v>286532.90000000002</c:v>
                </c:pt>
                <c:pt idx="2">
                  <c:v>63509</c:v>
                </c:pt>
                <c:pt idx="3">
                  <c:v>63509</c:v>
                </c:pt>
                <c:pt idx="4">
                  <c:v>957.2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49-4910-A1C3-1A1EE9B5B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</c:spPr>
    </c:plotArea>
    <c:plotVisOnly val="1"/>
    <c:dispBlanksAs val="zero"/>
    <c:showDLblsOverMax val="0"/>
  </c:chart>
  <c:spPr>
    <a:solidFill>
      <a:schemeClr val="tx2">
        <a:lumMod val="40000"/>
        <a:lumOff val="60000"/>
      </a:schemeClr>
    </a:solidFill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4164784641381292"/>
          <c:y val="2.9916309682544193E-2"/>
          <c:w val="0.56602646999576356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106580.2</c:v>
                </c:pt>
                <c:pt idx="1">
                  <c:v>122437.5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C-4BDF-933B-10A9DB9D5D82}"/>
            </c:ext>
          </c:extLst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264056.09999999998</c:v>
                </c:pt>
                <c:pt idx="1">
                  <c:v>286532.90000000002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6C-4BDF-933B-10A9DB9D5D82}"/>
            </c:ext>
          </c:extLst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spPr>
            <a:solidFill>
              <a:srgbClr val="66FF66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Лист1!$D$2:$D$3</c:f>
              <c:numCache>
                <c:formatCode>#\ ##0.0</c:formatCode>
                <c:ptCount val="2"/>
                <c:pt idx="0">
                  <c:v>52667.4</c:v>
                </c:pt>
                <c:pt idx="1">
                  <c:v>63509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6C-4BDF-933B-10A9DB9D5D82}"/>
            </c:ext>
          </c:extLst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Лист1!$E$2:$E$3</c:f>
              <c:numCache>
                <c:formatCode>#\ ##0.0</c:formatCode>
                <c:ptCount val="2"/>
                <c:pt idx="0">
                  <c:v>8741</c:v>
                </c:pt>
                <c:pt idx="1">
                  <c:v>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6C-4BDF-933B-10A9DB9D5D82}"/>
            </c:ext>
          </c:extLst>
        </c:ser>
        <c:ser>
          <c:idx val="2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Лист1!$F$2:$F$3</c:f>
              <c:numCache>
                <c:formatCode>#\ ##0.0</c:formatCode>
                <c:ptCount val="2"/>
                <c:pt idx="0">
                  <c:v>8487.7000000000007</c:v>
                </c:pt>
                <c:pt idx="1">
                  <c:v>36339.9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6C-4BDF-933B-10A9DB9D5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7482880"/>
        <c:axId val="127509248"/>
        <c:axId val="0"/>
      </c:bar3DChart>
      <c:catAx>
        <c:axId val="12748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27509248"/>
        <c:crosses val="autoZero"/>
        <c:auto val="1"/>
        <c:lblAlgn val="ctr"/>
        <c:lblOffset val="100"/>
        <c:noMultiLvlLbl val="0"/>
      </c:catAx>
      <c:valAx>
        <c:axId val="127509248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27482880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633"/>
          <c:y val="0.13615889084219437"/>
          <c:w val="0.32227504041712779"/>
          <c:h val="0.84494517970225536"/>
        </c:manualLayout>
      </c:layout>
      <c:overlay val="0"/>
      <c:txPr>
        <a:bodyPr/>
        <a:lstStyle/>
        <a:p>
          <a:pPr algn="l">
            <a:defRPr sz="11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162704867785107E-3"/>
          <c:y val="0.19109554958100394"/>
          <c:w val="0.5325720252789875"/>
          <c:h val="0.78596565253387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доля расходов, произведенных в 2018 году, млн. руб.</c:v>
                </c:pt>
              </c:strCache>
            </c:strRef>
          </c:tx>
          <c:explosion val="18"/>
          <c:dLbls>
            <c:dLbl>
              <c:idx val="4"/>
              <c:layout>
                <c:manualLayout>
                  <c:x val="0.14396860298201344"/>
                  <c:y val="-0.121754128455044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7D-47A0-9EF8-61E7561D6A7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доплата к пенсии</c:v>
                </c:pt>
                <c:pt idx="1">
                  <c:v>оплата ЖКУ отдельным категориям  граждан</c:v>
                </c:pt>
                <c:pt idx="2">
                  <c:v>предоставление гражданам субсидий на оплату жилищных помещений и коммунальных услуг</c:v>
                </c:pt>
                <c:pt idx="3">
                  <c:v>компенсация расходов на оплату  жилого помещения и коммунальных услуг</c:v>
                </c:pt>
                <c:pt idx="4">
                  <c:v>прочие расходы в области соц. политики</c:v>
                </c:pt>
                <c:pt idx="5">
                  <c:v>резервный фонд Правительства Свердловской области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2.2000000000000002</c:v>
                </c:pt>
                <c:pt idx="1">
                  <c:v>3.6</c:v>
                </c:pt>
                <c:pt idx="2">
                  <c:v>2.6</c:v>
                </c:pt>
                <c:pt idx="3">
                  <c:v>23.1</c:v>
                </c:pt>
                <c:pt idx="4">
                  <c:v>2.5</c:v>
                </c:pt>
                <c:pt idx="5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7D-47A0-9EF8-61E7561D6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0795905974894071"/>
          <c:y val="5.1364187669163152E-4"/>
          <c:w val="0.3692607575799996"/>
          <c:h val="0.99948635812330811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c:rich>
      </c:tx>
      <c:overlay val="0"/>
    </c:title>
    <c:autoTitleDeleted val="0"/>
    <c:view3D>
      <c:rotX val="10"/>
      <c:hPercent val="80"/>
      <c:rotY val="20"/>
      <c:depthPercent val="90"/>
      <c:rAngAx val="0"/>
    </c:view3D>
    <c:floor>
      <c:thickness val="0"/>
      <c:spPr>
        <a:gradFill>
          <a:gsLst>
            <a:gs pos="86000">
              <a:srgbClr val="FFD8C9"/>
            </a:gs>
            <a:gs pos="67900">
              <a:srgbClr val="FFD5C4"/>
            </a:gs>
            <a:gs pos="0">
              <a:schemeClr val="accent1">
                <a:tint val="66000"/>
                <a:satMod val="160000"/>
              </a:schemeClr>
            </a:gs>
            <a:gs pos="1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algn="ctr" rotWithShape="0">
            <a:schemeClr val="accent1">
              <a:lumMod val="60000"/>
              <a:lumOff val="40000"/>
            </a:schemeClr>
          </a:outerShdw>
        </a:effectLst>
      </c:spPr>
    </c:floor>
    <c:sideWall>
      <c:thickness val="0"/>
      <c:spPr>
        <a:pattFill prst="pct5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</c:spPr>
    </c:sideWall>
    <c:backWall>
      <c:thickness val="0"/>
      <c:spPr>
        <a:pattFill prst="pct5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</c:spPr>
    </c:backWall>
    <c:plotArea>
      <c:layout>
        <c:manualLayout>
          <c:layoutTarget val="inner"/>
          <c:xMode val="edge"/>
          <c:yMode val="edge"/>
          <c:x val="0.10562467472916377"/>
          <c:y val="2.2000956960527732E-2"/>
          <c:w val="0.90675868390102254"/>
          <c:h val="0.6699021418847325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2700000" scaled="1"/>
                <a:tileRect/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48DC-43BA-A6EE-D1A81450FFF3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2700000" scaled="1"/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DC-43BA-A6EE-D1A81450FFF3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674508.4</c:v>
                </c:pt>
                <c:pt idx="1">
                  <c:v>1508658.4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DC-43BA-A6EE-D1A81450FFF3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Неналоговые доходы, включая доходы от оказания платных услуг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Лист1!$D$2:$D$3</c:f>
              <c:numCache>
                <c:formatCode>#\ ##0.0</c:formatCode>
                <c:ptCount val="2"/>
                <c:pt idx="0">
                  <c:v>27107</c:v>
                </c:pt>
                <c:pt idx="1">
                  <c:v>22007.5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DC-43BA-A6EE-D1A81450FFF3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2700000" scaled="0"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204176.7</c:v>
                </c:pt>
                <c:pt idx="1">
                  <c:v>217587.20000000001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DC-43BA-A6EE-D1A81450F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713216"/>
        <c:axId val="122714752"/>
        <c:axId val="122206400"/>
      </c:bar3DChart>
      <c:catAx>
        <c:axId val="12271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714752"/>
        <c:crosses val="autoZero"/>
        <c:auto val="1"/>
        <c:lblAlgn val="ctr"/>
        <c:lblOffset val="100"/>
        <c:noMultiLvlLbl val="0"/>
      </c:catAx>
      <c:valAx>
        <c:axId val="122714752"/>
        <c:scaling>
          <c:orientation val="minMax"/>
        </c:scaling>
        <c:delete val="0"/>
        <c:axPos val="l"/>
        <c:majorGridlines/>
        <c:numFmt formatCode="#\ ##0.0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713216"/>
        <c:crosses val="autoZero"/>
        <c:crossBetween val="between"/>
      </c:valAx>
      <c:serAx>
        <c:axId val="122206400"/>
        <c:scaling>
          <c:orientation val="minMax"/>
        </c:scaling>
        <c:delete val="1"/>
        <c:axPos val="b"/>
        <c:majorTickMark val="out"/>
        <c:minorTickMark val="none"/>
        <c:tickLblPos val="none"/>
        <c:crossAx val="122714752"/>
        <c:crosses val="autoZero"/>
      </c:serAx>
      <c:dTable>
        <c:showHorzBorder val="1"/>
        <c:showVertBorder val="1"/>
        <c:showOutline val="1"/>
        <c:showKeys val="1"/>
        <c:spPr>
          <a:noFill/>
          <a:ln>
            <a:solidFill>
              <a:schemeClr val="accent1"/>
            </a:solidFill>
          </a:ln>
        </c:spPr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  <c:spPr>
        <a:noFill/>
        <a:ln w="2539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100"/>
      <c:rAngAx val="0"/>
    </c:view3D>
    <c:floor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5000">
              <a:schemeClr val="accent3">
                <a:lumMod val="20000"/>
                <a:lumOff val="80000"/>
              </a:schemeClr>
            </a:gs>
            <a:gs pos="41000">
              <a:schemeClr val="accent1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</c:spPr>
    </c:floor>
    <c:side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5000">
              <a:schemeClr val="accent3">
                <a:lumMod val="20000"/>
                <a:lumOff val="80000"/>
              </a:schemeClr>
            </a:gs>
            <a:gs pos="41000">
              <a:schemeClr val="accent1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</c:spPr>
    </c:sideWall>
    <c:back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5000">
              <a:schemeClr val="accent3">
                <a:lumMod val="20000"/>
                <a:lumOff val="80000"/>
              </a:schemeClr>
            </a:gs>
            <a:gs pos="41000">
              <a:schemeClr val="accent1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</c:spPr>
    </c:backWall>
    <c:plotArea>
      <c:layout>
        <c:manualLayout>
          <c:layoutTarget val="inner"/>
          <c:xMode val="edge"/>
          <c:yMode val="edge"/>
          <c:x val="9.5901332802116865E-2"/>
          <c:y val="1.7466858060758365E-2"/>
          <c:w val="0.90409861867200036"/>
          <c:h val="0.897733805591265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gradFill flip="none" rotWithShape="1">
              <a:gsLst>
                <a:gs pos="0">
                  <a:srgbClr val="FFF200"/>
                </a:gs>
                <a:gs pos="41000">
                  <a:srgbClr val="FF0000">
                    <a:lumMod val="65000"/>
                    <a:lumOff val="35000"/>
                  </a:srgbClr>
                </a:gs>
                <a:gs pos="70000">
                  <a:srgbClr val="FFC000"/>
                </a:gs>
                <a:gs pos="100000">
                  <a:srgbClr val="FFFF00"/>
                </a:gs>
              </a:gsLst>
              <a:lin ang="2700000" scaled="1"/>
              <a:tileRect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B050"/>
                  </a:gs>
                  <a:gs pos="47000">
                    <a:srgbClr val="FF0000">
                      <a:lumMod val="65000"/>
                      <a:lumOff val="35000"/>
                      <a:alpha val="75000"/>
                    </a:srgbClr>
                  </a:gs>
                  <a:gs pos="85000">
                    <a:srgbClr val="FFC000"/>
                  </a:gs>
                  <a:gs pos="99000">
                    <a:srgbClr val="FFFF00"/>
                  </a:gs>
                </a:gsLst>
                <a:lin ang="2700000" scaled="1"/>
                <a:tileRect/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4BD-4383-97B9-CFA06E9B3326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00B050"/>
                  </a:gs>
                  <a:gs pos="41000">
                    <a:srgbClr val="FF0000">
                      <a:lumMod val="65000"/>
                      <a:lumOff val="35000"/>
                      <a:alpha val="75000"/>
                    </a:srgbClr>
                  </a:gs>
                  <a:gs pos="82000">
                    <a:srgbClr val="FFC000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4BD-4383-97B9-CFA06E9B3326}"/>
              </c:ext>
            </c:extLst>
          </c:dPt>
          <c:dLbls>
            <c:dLbl>
              <c:idx val="0"/>
              <c:layout>
                <c:manualLayout>
                  <c:x val="-5.4694933504100192E-17"/>
                  <c:y val="-2.8704593345190363E-3"/>
                </c:manualLayout>
              </c:layout>
              <c:tx>
                <c:rich>
                  <a:bodyPr/>
                  <a:lstStyle/>
                  <a:p>
                    <a:pPr>
                      <a:defRPr sz="1499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/>
                      <a:t>849298,3</a:t>
                    </a:r>
                  </a:p>
                  <a:p>
                    <a:pPr>
                      <a:defRPr sz="1499" b="1">
                        <a:latin typeface="Times New Roman" pitchFamily="18" charset="0"/>
                        <a:cs typeface="Times New Roman" pitchFamily="18" charset="0"/>
                      </a:defRPr>
                    </a:pPr>
                    <a:endParaRPr lang="en-US" dirty="0"/>
                  </a:p>
                  <a:p>
                    <a:pPr>
                      <a:defRPr sz="1499" b="1">
                        <a:latin typeface="Times New Roman" pitchFamily="18" charset="0"/>
                        <a:cs typeface="Times New Roman" pitchFamily="18" charset="0"/>
                      </a:defRPr>
                    </a:pPr>
                    <a:endParaRPr lang="en-US" dirty="0"/>
                  </a:p>
                  <a:p>
                    <a:pPr>
                      <a:defRPr sz="1499" b="1">
                        <a:latin typeface="Times New Roman" pitchFamily="18" charset="0"/>
                        <a:cs typeface="Times New Roman" pitchFamily="18" charset="0"/>
                      </a:defRPr>
                    </a:pPr>
                    <a:endParaRPr lang="en-US" dirty="0"/>
                  </a:p>
                </c:rich>
              </c:tx>
              <c:numFmt formatCode="#,##0.0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4BD-4383-97B9-CFA06E9B3326}"/>
                </c:ext>
              </c:extLst>
            </c:dLbl>
            <c:dLbl>
              <c:idx val="1"/>
              <c:layout>
                <c:manualLayout>
                  <c:x val="3.177825086501905E-3"/>
                  <c:y val="-2.799512576204063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BD-4383-97B9-CFA06E9B33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 formatCode="General">
                  <c:v>849298.3</c:v>
                </c:pt>
                <c:pt idx="1">
                  <c:v>995957.3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BD-4383-97B9-CFA06E9B3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778176"/>
        <c:axId val="127779968"/>
        <c:axId val="0"/>
      </c:bar3DChart>
      <c:catAx>
        <c:axId val="127778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779968"/>
        <c:crosses val="autoZero"/>
        <c:auto val="1"/>
        <c:lblAlgn val="ctr"/>
        <c:lblOffset val="100"/>
        <c:noMultiLvlLbl val="0"/>
      </c:catAx>
      <c:valAx>
        <c:axId val="12777996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778176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899732684499804E-2"/>
          <c:y val="0"/>
          <c:w val="0.8068581613893631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доходов, в %</c:v>
                </c:pt>
              </c:strCache>
            </c:strRef>
          </c:tx>
          <c:spPr>
            <a:solidFill>
              <a:srgbClr val="66FFCC"/>
            </a:solidFill>
            <a:ln w="63500" cap="flat" cmpd="thickThin" algn="ctr">
              <a:solidFill>
                <a:schemeClr val="l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explosion val="64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dirty="0"/>
                      <a:t>12,4</a:t>
                    </a:r>
                  </a:p>
                  <a:p>
                    <a:endParaRPr lang="en-US" sz="20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910-431C-B6FA-AF50BE68DE4F}"/>
                </c:ext>
              </c:extLst>
            </c:dLbl>
            <c:dLbl>
              <c:idx val="1"/>
              <c:layout>
                <c:manualLayout>
                  <c:x val="-8.3711762901822112E-2"/>
                  <c:y val="0.15215394509101271"/>
                </c:manualLayout>
              </c:layout>
              <c:tx>
                <c:rich>
                  <a:bodyPr/>
                  <a:lstStyle/>
                  <a:p>
                    <a:r>
                      <a:rPr lang="en-US" sz="1600" baseline="0" dirty="0"/>
                      <a:t>1,3</a:t>
                    </a:r>
                  </a:p>
                  <a:p>
                    <a:endParaRPr lang="en-US" sz="1600" baseline="0" dirty="0"/>
                  </a:p>
                  <a:p>
                    <a:endParaRPr lang="en-US" sz="2000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282357997812626E-2"/>
                      <c:h val="0.1657113613944135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910-431C-B6FA-AF50BE68DE4F}"/>
                </c:ext>
              </c:extLst>
            </c:dLbl>
            <c:dLbl>
              <c:idx val="2"/>
              <c:layout>
                <c:manualLayout>
                  <c:x val="0.11370373124880147"/>
                  <c:y val="-0.1547440149664951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86,3</a:t>
                    </a:r>
                  </a:p>
                  <a:p>
                    <a:endParaRPr lang="en-US" dirty="0"/>
                  </a:p>
                  <a:p>
                    <a:endParaRPr lang="en-US" sz="20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910-431C-B6FA-AF50BE68DE4F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 из областного бюджета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12.4</c:v>
                </c:pt>
                <c:pt idx="1">
                  <c:v>1.3</c:v>
                </c:pt>
                <c:pt idx="2">
                  <c:v>86.3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10-431C-B6FA-AF50BE68DE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 из областного бюджета</c:v>
                </c:pt>
              </c:strCache>
            </c:strRef>
          </c:cat>
          <c:val>
            <c:numRef>
              <c:f>Лист1!$C$2:$C$4</c:f>
            </c:numRef>
          </c:val>
          <c:extLst>
            <c:ext xmlns:c16="http://schemas.microsoft.com/office/drawing/2014/chart" uri="{C3380CC4-5D6E-409C-BE32-E72D297353CC}">
              <c16:uniqueId val="{00000004-4910-431C-B6FA-AF50BE68D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chemeClr val="bg2">
            <a:lumMod val="90000"/>
          </a:schemeClr>
        </a:solidFill>
      </c:spPr>
    </c:plotArea>
    <c:legend>
      <c:legendPos val="b"/>
      <c:layout>
        <c:manualLayout>
          <c:xMode val="edge"/>
          <c:yMode val="edge"/>
          <c:x val="0.17392869215387841"/>
          <c:y val="0.72383560075952358"/>
          <c:w val="0.58469759256421594"/>
          <c:h val="0.26570701118156625"/>
        </c:manualLayout>
      </c:layout>
      <c:overlay val="0"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0"/>
      <c:rotY val="10"/>
      <c:depthPercent val="100"/>
      <c:rAngAx val="0"/>
    </c:view3D>
    <c:floor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3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3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3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16099943200984906"/>
          <c:y val="0.14939241978428436"/>
          <c:w val="0.83187733719297563"/>
          <c:h val="0.661403682118858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2700000" scaled="0"/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bg2">
                      <a:lumMod val="25000"/>
                    </a:schemeClr>
                  </a:gs>
                  <a:gs pos="17999">
                    <a:schemeClr val="accent3">
                      <a:lumMod val="75000"/>
                    </a:schemeClr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2700000" scaled="0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0-EC26-4059-9840-93AE8C163863}"/>
              </c:ext>
            </c:extLst>
          </c:dPt>
          <c:dLbls>
            <c:dLbl>
              <c:idx val="0"/>
              <c:layout>
                <c:manualLayout>
                  <c:x val="1.9267000211927957E-2"/>
                  <c:y val="4.230044555017808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25,3%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C26-4059-9840-93AE8C163863}"/>
                </c:ext>
              </c:extLst>
            </c:dLbl>
            <c:dLbl>
              <c:idx val="1"/>
              <c:layout>
                <c:manualLayout>
                  <c:x val="8.892569359707057E-3"/>
                  <c:y val="3.339522698937388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26,1%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C26-4059-9840-93AE8C163863}"/>
                </c:ext>
              </c:extLst>
            </c:dLbl>
            <c:dLbl>
              <c:idx val="2"/>
              <c:layout>
                <c:manualLayout>
                  <c:x val="5.8586598315634288E-3"/>
                  <c:y val="8.883953359244967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26,5%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C26-4059-9840-93AE8C163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Исполнено</c:v>
                </c:pt>
                <c:pt idx="1">
                  <c:v>Уточненный план</c:v>
                </c:pt>
                <c:pt idx="2">
                  <c:v>Первоначальный план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239594.7</c:v>
                </c:pt>
                <c:pt idx="1">
                  <c:v>221227</c:v>
                </c:pt>
                <c:pt idx="2">
                  <c:v>212172.3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26-4059-9840-93AE8C1638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C000"/>
                </a:gs>
                <a:gs pos="7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c:spPr>
          <c:invertIfNegative val="0"/>
          <c:cat>
            <c:strRef>
              <c:f>Лист1!$A$2:$A$4</c:f>
              <c:strCache>
                <c:ptCount val="3"/>
                <c:pt idx="0">
                  <c:v>Исполнено</c:v>
                </c:pt>
                <c:pt idx="1">
                  <c:v>Уточненный план</c:v>
                </c:pt>
                <c:pt idx="2">
                  <c:v>Первоначальный план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1508658.4</c:v>
                </c:pt>
                <c:pt idx="1">
                  <c:v>1711077.1</c:v>
                </c:pt>
                <c:pt idx="2">
                  <c:v>695351.4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26-4059-9840-93AE8C163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120211712"/>
        <c:axId val="120225792"/>
        <c:axId val="0"/>
      </c:bar3DChart>
      <c:catAx>
        <c:axId val="12021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225792"/>
        <c:crosses val="autoZero"/>
        <c:auto val="1"/>
        <c:lblAlgn val="ctr"/>
        <c:lblOffset val="100"/>
        <c:noMultiLvlLbl val="0"/>
      </c:catAx>
      <c:valAx>
        <c:axId val="120225792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\ ##0.0" sourceLinked="1"/>
        <c:majorTickMark val="none"/>
        <c:minorTickMark val="none"/>
        <c:tickLblPos val="nextTo"/>
        <c:txPr>
          <a:bodyPr/>
          <a:lstStyle/>
          <a:p>
            <a:pPr>
              <a:defRPr sz="11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2117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>
            <a:solidFill>
              <a:schemeClr val="accent1"/>
            </a:solidFill>
          </a:ln>
        </c:spPr>
        <c:txPr>
          <a:bodyPr/>
          <a:lstStyle/>
          <a:p>
            <a:pPr rtl="0">
              <a:defRPr sz="1199" baseline="0">
                <a:latin typeface="Times New Roman" pitchFamily="18" charset="0"/>
              </a:defRPr>
            </a:pPr>
            <a:endParaRPr lang="ru-RU"/>
          </a:p>
        </c:txPr>
      </c:dTable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19146">
          <a:noFill/>
        </a:ln>
      </c:spPr>
    </c:sideWall>
    <c:backWall>
      <c:thickness val="0"/>
      <c:spPr>
        <a:noFill/>
        <a:ln w="19146">
          <a:noFill/>
        </a:ln>
      </c:spPr>
    </c:backWall>
    <c:plotArea>
      <c:layout>
        <c:manualLayout>
          <c:layoutTarget val="inner"/>
          <c:xMode val="edge"/>
          <c:yMode val="edge"/>
          <c:x val="5.3435992425102392E-2"/>
          <c:y val="7.4760320503409833E-2"/>
          <c:w val="0.84152778417028196"/>
          <c:h val="0.772031011166098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60000"/>
                    <a:lumOff val="40000"/>
                  </a:srgbClr>
                </a:gs>
                <a:gs pos="50000">
                  <a:srgbClr val="1F497D">
                    <a:lumMod val="60000"/>
                    <a:lumOff val="40000"/>
                  </a:srgb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73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147908.70000000001</c:v>
                </c:pt>
                <c:pt idx="1">
                  <c:v>183207.3</c:v>
                </c:pt>
                <c:pt idx="2">
                  <c:v>231283.7</c:v>
                </c:pt>
                <c:pt idx="3">
                  <c:v>239594.7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AF-4249-9861-9D5470A771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66FF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598101.1</c:v>
                </c:pt>
                <c:pt idx="1">
                  <c:v>535993.9</c:v>
                </c:pt>
                <c:pt idx="2">
                  <c:v>674508.4</c:v>
                </c:pt>
                <c:pt idx="3">
                  <c:v>1508658.4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AF-4249-9861-9D5470A77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one"/>
        <c:axId val="122686848"/>
        <c:axId val="121590912"/>
        <c:axId val="120250368"/>
      </c:bar3DChart>
      <c:catAx>
        <c:axId val="12268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1590912"/>
        <c:crosses val="autoZero"/>
        <c:auto val="1"/>
        <c:lblAlgn val="ctr"/>
        <c:lblOffset val="100"/>
        <c:noMultiLvlLbl val="0"/>
      </c:catAx>
      <c:valAx>
        <c:axId val="121590912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one"/>
        <c:crossAx val="122686848"/>
        <c:crosses val="autoZero"/>
        <c:crossBetween val="between"/>
      </c:valAx>
      <c:serAx>
        <c:axId val="120250368"/>
        <c:scaling>
          <c:orientation val="minMax"/>
        </c:scaling>
        <c:delete val="1"/>
        <c:axPos val="b"/>
        <c:majorTickMark val="out"/>
        <c:minorTickMark val="none"/>
        <c:tickLblPos val="none"/>
        <c:crossAx val="121590912"/>
        <c:crosses val="autoZero"/>
      </c:serAx>
    </c:plotArea>
    <c:legend>
      <c:legendPos val="b"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87">
          <a:latin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gradFill flip="none" rotWithShape="1">
          <a:gsLst>
            <a:gs pos="0">
              <a:schemeClr val="bg1">
                <a:lumMod val="75000"/>
              </a:schemeClr>
            </a:gs>
            <a:gs pos="50000">
              <a:srgbClr val="FFFFFF">
                <a:lumMod val="95000"/>
              </a:srgbClr>
            </a:gs>
            <a:gs pos="100000">
              <a:srgbClr val="FFFFFF">
                <a:lumMod val="75000"/>
              </a:srgbClr>
            </a:gs>
          </a:gsLst>
          <a:lin ang="2700000" scaled="1"/>
          <a:tileRect/>
        </a:gradFill>
        <a:ln w="9525">
          <a:solidFill>
            <a:schemeClr val="bg1">
              <a:lumMod val="50000"/>
            </a:schemeClr>
          </a:solidFill>
        </a:ln>
      </c:spPr>
    </c:floor>
    <c:sideWall>
      <c:thickness val="0"/>
    </c:sideWall>
    <c:backWall>
      <c:thickness val="0"/>
      <c:spPr>
        <a:noFill/>
        <a:ln>
          <a:solidFill>
            <a:schemeClr val="bg1">
              <a:lumMod val="5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2065242331498972"/>
          <c:y val="4.3498090855402925E-2"/>
          <c:w val="0.87934757668501906"/>
          <c:h val="0.704395893996280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>
              <a:gsLst>
                <a:gs pos="0">
                  <a:srgbClr val="2A8649">
                    <a:alpha val="90000"/>
                  </a:srgbClr>
                </a:gs>
                <a:gs pos="50000">
                  <a:srgbClr val="79D5A3">
                    <a:alpha val="90000"/>
                  </a:srgbClr>
                </a:gs>
                <a:gs pos="100000">
                  <a:srgbClr val="2A8649">
                    <a:alpha val="90000"/>
                  </a:srgb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2.2862686038999807E-2"/>
                  <c:y val="4.1992688643060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04-461A-992E-49931D6F16B9}"/>
                </c:ext>
              </c:extLst>
            </c:dLbl>
            <c:dLbl>
              <c:idx val="1"/>
              <c:layout>
                <c:manualLayout>
                  <c:x val="1.6330490027857063E-2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04-461A-992E-49931D6F16B9}"/>
                </c:ext>
              </c:extLst>
            </c:dLbl>
            <c:dLbl>
              <c:idx val="2"/>
              <c:layout>
                <c:manualLayout>
                  <c:x val="1.9596588033428588E-2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04-461A-992E-49931D6F16B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 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10529.7</c:v>
                </c:pt>
                <c:pt idx="1">
                  <c:v>12188.6</c:v>
                </c:pt>
                <c:pt idx="2">
                  <c:v>27107</c:v>
                </c:pt>
                <c:pt idx="3">
                  <c:v>22007.5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04-461A-992E-49931D6F16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доходы2</c:v>
                </c:pt>
              </c:strCache>
            </c:strRef>
          </c:tx>
          <c:spPr>
            <a:gradFill flip="none" rotWithShape="1">
              <a:gsLst>
                <a:gs pos="0">
                  <a:srgbClr val="8064A2">
                    <a:lumMod val="60000"/>
                    <a:lumOff val="40000"/>
                    <a:alpha val="90000"/>
                  </a:srgbClr>
                </a:gs>
                <a:gs pos="50000">
                  <a:srgbClr val="8064A2">
                    <a:lumMod val="40000"/>
                    <a:lumOff val="60000"/>
                  </a:srgbClr>
                </a:gs>
                <a:gs pos="100000">
                  <a:srgbClr val="8064A2">
                    <a:lumMod val="60000"/>
                    <a:lumOff val="40000"/>
                  </a:srgbClr>
                </a:gs>
              </a:gsLst>
              <a:lin ang="5400000" scaled="0"/>
              <a:tileRect r="-100000" b="-100000"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C04-461A-992E-49931D6F16B9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C04-461A-992E-49931D6F16B9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5C04-461A-992E-49931D6F16B9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C04-461A-992E-49931D6F16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 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137379</c:v>
                </c:pt>
                <c:pt idx="1">
                  <c:v>171018.7</c:v>
                </c:pt>
                <c:pt idx="2">
                  <c:v>204176.7</c:v>
                </c:pt>
                <c:pt idx="3">
                  <c:v>217587.20000000001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04-461A-992E-49931D6F1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20390400"/>
        <c:axId val="120391936"/>
        <c:axId val="0"/>
      </c:bar3DChart>
      <c:catAx>
        <c:axId val="120390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 b="1" baseline="0"/>
            </a:pPr>
            <a:endParaRPr lang="ru-RU"/>
          </a:p>
        </c:txPr>
        <c:crossAx val="120391936"/>
        <c:crosses val="autoZero"/>
        <c:auto val="1"/>
        <c:lblAlgn val="r"/>
        <c:lblOffset val="100"/>
        <c:noMultiLvlLbl val="0"/>
      </c:catAx>
      <c:valAx>
        <c:axId val="120391936"/>
        <c:scaling>
          <c:orientation val="minMax"/>
          <c:max val="25000"/>
          <c:min val="5000"/>
        </c:scaling>
        <c:delete val="1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one"/>
        <c:crossAx val="120390400"/>
        <c:crosses val="autoZero"/>
        <c:crossBetween val="between"/>
        <c:majorUnit val="10000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0497146397662591"/>
          <c:y val="0.91934651110193533"/>
          <c:w val="0.83342955645517425"/>
          <c:h val="5.8433019384139064E-2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7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374343089591401E-2"/>
          <c:y val="1.5705164988958741E-3"/>
          <c:w val="0.96262576048883031"/>
          <c:h val="0.98095771361913164"/>
        </c:manualLayout>
      </c:layout>
      <c:pie3D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18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Налоги на совокупный доход</c:v>
                </c:pt>
                <c:pt idx="1">
                  <c:v>НДФЛ</c:v>
                </c:pt>
                <c:pt idx="2">
                  <c:v>Акцизы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2.6</c:v>
                </c:pt>
                <c:pt idx="1">
                  <c:v>74.2</c:v>
                </c:pt>
                <c:pt idx="2">
                  <c:v>12.4</c:v>
                </c:pt>
                <c:pt idx="3">
                  <c:v>0.3000000000000001</c:v>
                </c:pt>
                <c:pt idx="4">
                  <c:v>0.8</c:v>
                </c:pt>
                <c:pt idx="5">
                  <c:v>9.2000000000000011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384-4DD3-A454-C6C077C04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4946803562025393"/>
          <c:y val="0.76107354249248871"/>
          <c:w val="0.83302858006158265"/>
          <c:h val="0.23560380083554658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0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971621797201443E-2"/>
          <c:y val="1.6998842233903837E-2"/>
          <c:w val="0.92596501623276462"/>
          <c:h val="0.89903333109186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199430,7 тыс. руб.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1.0526490465277861E-2"/>
                  <c:y val="-1.222451891310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6B-4647-9FD2-ED10BF565AAD}"/>
                </c:ext>
              </c:extLst>
            </c:dLbl>
            <c:dLbl>
              <c:idx val="1"/>
              <c:layout>
                <c:manualLayout>
                  <c:x val="5.6975778585806845E-3"/>
                  <c:y val="-8.472742794660289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27439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B6B-4647-9FD2-ED10BF565AAD}"/>
                </c:ext>
              </c:extLst>
            </c:dLbl>
            <c:dLbl>
              <c:idx val="2"/>
              <c:layout>
                <c:manualLayout>
                  <c:x val="5.8764657034340532E-3"/>
                  <c:y val="8.0985153696381445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7622,2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B6B-4647-9FD2-ED10BF565AAD}"/>
                </c:ext>
              </c:extLst>
            </c:dLbl>
            <c:dLbl>
              <c:idx val="3"/>
              <c:layout>
                <c:manualLayout>
                  <c:x val="6.0425254067814384E-3"/>
                  <c:y val="-1.02521503458681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1493,0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B6B-4647-9FD2-ED10BF565AAD}"/>
                </c:ext>
              </c:extLst>
            </c:dLbl>
            <c:dLbl>
              <c:idx val="4"/>
              <c:layout>
                <c:manualLayout>
                  <c:x val="7.4732750974939189E-3"/>
                  <c:y val="-2.320648582905993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2196,0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B6B-4647-9FD2-ED10BF565AAD}"/>
                </c:ext>
              </c:extLst>
            </c:dLbl>
            <c:dLbl>
              <c:idx val="5"/>
              <c:layout>
                <c:manualLayout>
                  <c:x val="5.9402533428488261E-3"/>
                  <c:y val="-2.800310199451524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738,0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B6B-4647-9FD2-ED10BF565A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Госпошлина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159945.5</c:v>
                </c:pt>
                <c:pt idx="1">
                  <c:v>27439</c:v>
                </c:pt>
                <c:pt idx="2">
                  <c:v>7622.2</c:v>
                </c:pt>
                <c:pt idx="3">
                  <c:v>1493</c:v>
                </c:pt>
                <c:pt idx="4">
                  <c:v>2193</c:v>
                </c:pt>
                <c:pt idx="5">
                  <c:v>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6B-4647-9FD2-ED10BF565A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217587,2 тыс. руб.</c:v>
                </c:pt>
              </c:strCache>
            </c:strRef>
          </c:tx>
          <c:spPr>
            <a:solidFill>
              <a:srgbClr val="99FF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2.5524117847546136E-2"/>
                  <c:y val="-8.0469860074027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6B-4647-9FD2-ED10BF565AAD}"/>
                </c:ext>
              </c:extLst>
            </c:dLbl>
            <c:dLbl>
              <c:idx val="1"/>
              <c:layout>
                <c:manualLayout>
                  <c:x val="1.1995606891136337E-2"/>
                  <c:y val="4.599452400025733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29795,1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B6B-4647-9FD2-ED10BF565AAD}"/>
                </c:ext>
              </c:extLst>
            </c:dLbl>
            <c:dLbl>
              <c:idx val="2"/>
              <c:layout>
                <c:manualLayout>
                  <c:x val="1.8319056827960735E-2"/>
                  <c:y val="2.504290458954860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6249,3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B6B-4647-9FD2-ED10BF565AAD}"/>
                </c:ext>
              </c:extLst>
            </c:dLbl>
            <c:dLbl>
              <c:idx val="3"/>
              <c:layout>
                <c:manualLayout>
                  <c:x val="1.0705260620759542E-2"/>
                  <c:y val="-5.8637490571223207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785,9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B6B-4647-9FD2-ED10BF565AAD}"/>
                </c:ext>
              </c:extLst>
            </c:dLbl>
            <c:dLbl>
              <c:idx val="4"/>
              <c:layout>
                <c:manualLayout>
                  <c:x val="1.6441205214486585E-2"/>
                  <c:y val="-2.320648582906078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1887,8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B6B-4647-9FD2-ED10BF565AAD}"/>
                </c:ext>
              </c:extLst>
            </c:dLbl>
            <c:dLbl>
              <c:idx val="5"/>
              <c:layout>
                <c:manualLayout>
                  <c:x val="2.1206055573233661E-3"/>
                  <c:y val="8.029322278031485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1042,6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9B6B-4647-9FD2-ED10BF565A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6664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Госпошлина</c:v>
                </c:pt>
              </c:strCache>
            </c:str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177826.5</c:v>
                </c:pt>
                <c:pt idx="1">
                  <c:v>29795.1</c:v>
                </c:pt>
                <c:pt idx="2">
                  <c:v>6249.3</c:v>
                </c:pt>
                <c:pt idx="3">
                  <c:v>785.9</c:v>
                </c:pt>
                <c:pt idx="4">
                  <c:v>1887.8</c:v>
                </c:pt>
                <c:pt idx="5">
                  <c:v>1042.5999999999999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B6B-4647-9FD2-ED10BF565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0517376"/>
        <c:axId val="120518912"/>
      </c:barChart>
      <c:catAx>
        <c:axId val="120517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120518912"/>
        <c:crosses val="autoZero"/>
        <c:auto val="1"/>
        <c:lblAlgn val="ctr"/>
        <c:lblOffset val="100"/>
        <c:noMultiLvlLbl val="0"/>
      </c:catAx>
      <c:valAx>
        <c:axId val="12051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#\ ##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20517376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615017822878682"/>
          <c:y val="0.10471314590776463"/>
          <c:w val="0.31929408973390916"/>
          <c:h val="0.254252451481998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noFill/>
      <a:prstDash val="solid"/>
    </a:ln>
    <a:effectLst>
      <a:glow>
        <a:schemeClr val="tx2">
          <a:lumMod val="40000"/>
          <a:lumOff val="60000"/>
        </a:schemeClr>
      </a:glow>
      <a:outerShdw blurRad="50800" dist="38100" sx="47000" sy="47000" algn="tl" rotWithShape="0">
        <a:prstClr val="black">
          <a:alpha val="82000"/>
        </a:prstClr>
      </a:outerShdw>
      <a:softEdge rad="0"/>
    </a:effectLst>
    <a:scene3d>
      <a:camera prst="orthographicFront"/>
      <a:lightRig rig="threePt" dir="t"/>
    </a:scene3d>
    <a:sp3d>
      <a:bevelT w="203200" h="50800" prst="coolSlant"/>
    </a:sp3d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6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6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60000"/>
            </a:schemeClr>
          </a:contourClr>
        </a:sp3d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8.6971621797201443E-2"/>
          <c:y val="1.6998842233903837E-2"/>
          <c:w val="0.92596501623276462"/>
          <c:h val="0.899033331091866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21796,3 тыс. руб.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4.4200597297098824E-3"/>
                  <c:y val="-2.942107309714147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4900,0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B6B-4647-9FD2-ED10BF565AAD}"/>
                </c:ext>
              </c:extLst>
            </c:dLbl>
            <c:dLbl>
              <c:idx val="1"/>
              <c:layout>
                <c:manualLayout>
                  <c:x val="5.6975778585806845E-3"/>
                  <c:y val="-8.472742794660289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156,6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098-4ED8-B5B6-3BB9C24AB218}"/>
                </c:ext>
              </c:extLst>
            </c:dLbl>
            <c:dLbl>
              <c:idx val="2"/>
              <c:layout>
                <c:manualLayout>
                  <c:x val="9.8622124220974858E-3"/>
                  <c:y val="2.246923831075300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10729,3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743440935941205E-2"/>
                      <c:h val="6.992887729823392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9B6B-4647-9FD2-ED10BF565AAD}"/>
                </c:ext>
              </c:extLst>
            </c:dLbl>
            <c:dLbl>
              <c:idx val="3"/>
              <c:layout>
                <c:manualLayout>
                  <c:x val="6.0425254067814384E-3"/>
                  <c:y val="-1.02521503458681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4206,8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B6B-4647-9FD2-ED10BF565AAD}"/>
                </c:ext>
              </c:extLst>
            </c:dLbl>
            <c:dLbl>
              <c:idx val="4"/>
              <c:layout>
                <c:manualLayout>
                  <c:x val="7.4732750974939068E-3"/>
                  <c:y val="-2.088510633321444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1803,6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B6B-4647-9FD2-ED10BF565AAD}"/>
                </c:ext>
              </c:extLst>
            </c:dLbl>
            <c:dLbl>
              <c:idx val="5"/>
              <c:layout>
                <c:manualLayout>
                  <c:x val="5.9402533428489128E-3"/>
                  <c:y val="-2.800310199451523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282,6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B6B-4647-9FD2-ED10BF565A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</c:v>
                </c:pt>
                <c:pt idx="5">
                  <c:v>Прочие неналоговые платежи 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4900</c:v>
                </c:pt>
                <c:pt idx="1">
                  <c:v>156.6</c:v>
                </c:pt>
                <c:pt idx="2">
                  <c:v>10729.3</c:v>
                </c:pt>
                <c:pt idx="3">
                  <c:v>4206.8</c:v>
                </c:pt>
                <c:pt idx="4">
                  <c:v>1803.6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6B-4647-9FD2-ED10BF565A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22007,5 тыс. руб.</c:v>
                </c:pt>
              </c:strCache>
            </c:strRef>
          </c:tx>
          <c:spPr>
            <a:solidFill>
              <a:srgbClr val="99FF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2.5524117847546136E-2"/>
                  <c:y val="-8.0469860074027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6B-4647-9FD2-ED10BF565AAD}"/>
                </c:ext>
              </c:extLst>
            </c:dLbl>
            <c:dLbl>
              <c:idx val="1"/>
              <c:layout>
                <c:manualLayout>
                  <c:x val="1.1995606891136337E-2"/>
                  <c:y val="4.599452400025733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B6B-4647-9FD2-ED10BF565AAD}"/>
                </c:ext>
              </c:extLst>
            </c:dLbl>
            <c:dLbl>
              <c:idx val="2"/>
              <c:layout>
                <c:manualLayout>
                  <c:x val="1.8319056827960735E-2"/>
                  <c:y val="-2.137006706857126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11431,9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679301169926506E-2"/>
                      <c:h val="8.539986785094054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9B6B-4647-9FD2-ED10BF565AAD}"/>
                </c:ext>
              </c:extLst>
            </c:dLbl>
            <c:dLbl>
              <c:idx val="3"/>
              <c:layout>
                <c:manualLayout>
                  <c:x val="1.0705260620759542E-2"/>
                  <c:y val="-5.8637490571223207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4633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B6B-4647-9FD2-ED10BF565AA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B6B-4647-9FD2-ED10BF565AAD}"/>
                </c:ext>
              </c:extLst>
            </c:dLbl>
            <c:dLbl>
              <c:idx val="5"/>
              <c:layout>
                <c:manualLayout>
                  <c:x val="1.8063553202186729E-2"/>
                  <c:y val="1.840986966360383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605,7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9B6B-4647-9FD2-ED10BF565A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6664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</c:v>
                </c:pt>
                <c:pt idx="5">
                  <c:v>Прочие неналоговые платежи </c:v>
                </c:pt>
              </c:strCache>
            </c:str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5993.4</c:v>
                </c:pt>
                <c:pt idx="1">
                  <c:v>24.8</c:v>
                </c:pt>
                <c:pt idx="2">
                  <c:v>11431.9</c:v>
                </c:pt>
                <c:pt idx="3">
                  <c:v>3395.1</c:v>
                </c:pt>
                <c:pt idx="4">
                  <c:v>556.6</c:v>
                </c:pt>
                <c:pt idx="5">
                  <c:v>605.70000000000005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B6B-4647-9FD2-ED10BF565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50"/>
        <c:shape val="cylinder"/>
        <c:axId val="120760576"/>
        <c:axId val="120774656"/>
        <c:axId val="0"/>
      </c:bar3DChart>
      <c:catAx>
        <c:axId val="120760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120774656"/>
        <c:crosses val="autoZero"/>
        <c:auto val="1"/>
        <c:lblAlgn val="ctr"/>
        <c:lblOffset val="100"/>
        <c:noMultiLvlLbl val="0"/>
      </c:catAx>
      <c:valAx>
        <c:axId val="12077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60000"/>
                </a:schemeClr>
              </a:solidFill>
              <a:prstDash val="solid"/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20760576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  <a:alpha val="38000"/>
            </a:schemeClr>
          </a:solidFill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408599923297938"/>
          <c:y val="1.962281968670149E-2"/>
          <c:w val="0.34683559955987336"/>
          <c:h val="0.254252451481998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noFill/>
      <a:prstDash val="solid"/>
    </a:ln>
    <a:effectLst>
      <a:glow>
        <a:schemeClr val="tx2">
          <a:lumMod val="40000"/>
          <a:lumOff val="60000"/>
        </a:schemeClr>
      </a:glow>
      <a:outerShdw blurRad="50800" dist="38100" sx="47000" sy="47000" algn="tl" rotWithShape="0">
        <a:prstClr val="black">
          <a:alpha val="82000"/>
        </a:prstClr>
      </a:outerShdw>
      <a:softEdge rad="0"/>
    </a:effectLst>
    <a:scene3d>
      <a:camera prst="orthographicFront"/>
      <a:lightRig rig="threePt" dir="t"/>
    </a:scene3d>
    <a:sp3d>
      <a:bevelT w="203200" h="50800" prst="coolSlant"/>
    </a:sp3d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59E3E-B553-4CB3-9CF4-5D7B3C42FBC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4CFC2F-5092-45E7-BE00-02B8738CEE04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b="0" i="1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Исполнение бюджета</a:t>
          </a:r>
        </a:p>
      </dgm:t>
    </dgm:pt>
    <dgm:pt modelId="{9028FFAF-387F-48D4-A367-9C915E5DBBE6}" type="parTrans" cxnId="{37B0F53E-AFA6-41C9-B0F6-0AFC218FAF6E}">
      <dgm:prSet/>
      <dgm:spPr/>
      <dgm:t>
        <a:bodyPr/>
        <a:lstStyle/>
        <a:p>
          <a:endParaRPr lang="ru-RU"/>
        </a:p>
      </dgm:t>
    </dgm:pt>
    <dgm:pt modelId="{020E63A9-8DB7-4D47-B292-97F5F4CC8947}" type="sibTrans" cxnId="{37B0F53E-AFA6-41C9-B0F6-0AFC218FAF6E}">
      <dgm:prSet/>
      <dgm:spPr/>
      <dgm:t>
        <a:bodyPr/>
        <a:lstStyle/>
        <a:p>
          <a:endParaRPr lang="ru-RU"/>
        </a:p>
      </dgm:t>
    </dgm:pt>
    <dgm:pt modelId="{ADC4222C-F51B-4188-B969-4F80DB5A38B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доходам</a:t>
          </a:r>
        </a:p>
      </dgm:t>
    </dgm:pt>
    <dgm:pt modelId="{B93C7C4D-2FC1-447A-A564-7BFCAF9390FC}" type="parTrans" cxnId="{FA6B1939-6757-486A-8777-784C8D532949}">
      <dgm:prSet/>
      <dgm:spPr/>
      <dgm:t>
        <a:bodyPr/>
        <a:lstStyle/>
        <a:p>
          <a:endParaRPr lang="ru-RU"/>
        </a:p>
      </dgm:t>
    </dgm:pt>
    <dgm:pt modelId="{C2A8AE73-E513-4A1B-A4B3-86F71C6299E4}" type="sibTrans" cxnId="{FA6B1939-6757-486A-8777-784C8D532949}">
      <dgm:prSet/>
      <dgm:spPr/>
      <dgm:t>
        <a:bodyPr/>
        <a:lstStyle/>
        <a:p>
          <a:endParaRPr lang="ru-RU"/>
        </a:p>
      </dgm:t>
    </dgm:pt>
    <dgm:pt modelId="{EF0772D6-ACAB-43F5-901A-8D2EB4F72D70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и утверждение  отчета об исполнении бюджета</a:t>
          </a:r>
        </a:p>
      </dgm:t>
    </dgm:pt>
    <dgm:pt modelId="{42F2EA33-7358-43D2-B68E-E31EDC82FCEC}" type="parTrans" cxnId="{97230335-CE6E-4AAA-8F1D-80AB151ECA5C}">
      <dgm:prSet/>
      <dgm:spPr/>
      <dgm:t>
        <a:bodyPr/>
        <a:lstStyle/>
        <a:p>
          <a:endParaRPr lang="ru-RU"/>
        </a:p>
      </dgm:t>
    </dgm:pt>
    <dgm:pt modelId="{8EA93B4F-26C1-4DBD-B378-E9E122D84C48}" type="sibTrans" cxnId="{97230335-CE6E-4AAA-8F1D-80AB151ECA5C}">
      <dgm:prSet/>
      <dgm:spPr/>
      <dgm:t>
        <a:bodyPr/>
        <a:lstStyle/>
        <a:p>
          <a:endParaRPr lang="ru-RU"/>
        </a:p>
      </dgm:t>
    </dgm:pt>
    <dgm:pt modelId="{5A02BC7E-CB51-437D-B951-B3E5BB617693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расходам</a:t>
          </a:r>
        </a:p>
      </dgm:t>
    </dgm:pt>
    <dgm:pt modelId="{809E288C-F7EC-4542-B48A-84629FE29509}" type="parTrans" cxnId="{4FD30D85-E05B-4F71-A9D5-182330EAFAA6}">
      <dgm:prSet/>
      <dgm:spPr/>
      <dgm:t>
        <a:bodyPr/>
        <a:lstStyle/>
        <a:p>
          <a:endParaRPr lang="ru-RU"/>
        </a:p>
      </dgm:t>
    </dgm:pt>
    <dgm:pt modelId="{A9245D45-A873-4D80-B12A-264FDAEA9609}" type="sibTrans" cxnId="{4FD30D85-E05B-4F71-A9D5-182330EAFAA6}">
      <dgm:prSet/>
      <dgm:spPr/>
      <dgm:t>
        <a:bodyPr/>
        <a:lstStyle/>
        <a:p>
          <a:endParaRPr lang="ru-RU"/>
        </a:p>
      </dgm:t>
    </dgm:pt>
    <dgm:pt modelId="{7B2DFC8E-94C5-41BB-857D-0E203096B4A5}" type="pres">
      <dgm:prSet presAssocID="{4D459E3E-B553-4CB3-9CF4-5D7B3C42FB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A839C9-72C4-46AA-914B-7DDD5256EB2B}" type="pres">
      <dgm:prSet presAssocID="{7B4CFC2F-5092-45E7-BE00-02B8738CEE04}" presName="hierRoot1" presStyleCnt="0">
        <dgm:presLayoutVars>
          <dgm:hierBranch val="init"/>
        </dgm:presLayoutVars>
      </dgm:prSet>
      <dgm:spPr/>
    </dgm:pt>
    <dgm:pt modelId="{CE16FEA0-1483-4E04-9E7C-1E4A66389AB8}" type="pres">
      <dgm:prSet presAssocID="{7B4CFC2F-5092-45E7-BE00-02B8738CEE04}" presName="rootComposite1" presStyleCnt="0"/>
      <dgm:spPr/>
    </dgm:pt>
    <dgm:pt modelId="{218D45E1-11EC-4D27-B3A3-B4AA5427EC3E}" type="pres">
      <dgm:prSet presAssocID="{7B4CFC2F-5092-45E7-BE00-02B8738CEE04}" presName="rootText1" presStyleLbl="node0" presStyleIdx="0" presStyleCnt="1" custScaleX="330244" custLinFactNeighborX="-3145" custLinFactNeighborY="4021">
        <dgm:presLayoutVars>
          <dgm:chPref val="3"/>
        </dgm:presLayoutVars>
      </dgm:prSet>
      <dgm:spPr/>
    </dgm:pt>
    <dgm:pt modelId="{2074FF52-1867-49E9-87A3-16C3F436AD59}" type="pres">
      <dgm:prSet presAssocID="{7B4CFC2F-5092-45E7-BE00-02B8738CEE04}" presName="rootConnector1" presStyleLbl="node1" presStyleIdx="0" presStyleCnt="0"/>
      <dgm:spPr/>
    </dgm:pt>
    <dgm:pt modelId="{29E45C64-7A27-48F7-ACF2-6E63BD1AF4AA}" type="pres">
      <dgm:prSet presAssocID="{7B4CFC2F-5092-45E7-BE00-02B8738CEE04}" presName="hierChild2" presStyleCnt="0"/>
      <dgm:spPr/>
    </dgm:pt>
    <dgm:pt modelId="{F14B66F3-8824-41A0-A0D2-F5054E3526F0}" type="pres">
      <dgm:prSet presAssocID="{B93C7C4D-2FC1-447A-A564-7BFCAF9390FC}" presName="Name37" presStyleLbl="parChTrans1D2" presStyleIdx="0" presStyleCnt="3"/>
      <dgm:spPr/>
    </dgm:pt>
    <dgm:pt modelId="{3BD4C222-A6BB-406D-A424-8B3D079864C1}" type="pres">
      <dgm:prSet presAssocID="{ADC4222C-F51B-4188-B969-4F80DB5A38BE}" presName="hierRoot2" presStyleCnt="0">
        <dgm:presLayoutVars>
          <dgm:hierBranch val="init"/>
        </dgm:presLayoutVars>
      </dgm:prSet>
      <dgm:spPr/>
    </dgm:pt>
    <dgm:pt modelId="{00BA914F-D21E-4758-B9E9-420B45B0351A}" type="pres">
      <dgm:prSet presAssocID="{ADC4222C-F51B-4188-B969-4F80DB5A38BE}" presName="rootComposite" presStyleCnt="0"/>
      <dgm:spPr/>
    </dgm:pt>
    <dgm:pt modelId="{8C877542-9DE7-45F9-9BDA-F8401D548A16}" type="pres">
      <dgm:prSet presAssocID="{ADC4222C-F51B-4188-B969-4F80DB5A38BE}" presName="rootText" presStyleLbl="node2" presStyleIdx="0" presStyleCnt="3" custScaleX="153570" custScaleY="240838" custLinFactNeighborX="-89115" custLinFactNeighborY="22871">
        <dgm:presLayoutVars>
          <dgm:chPref val="3"/>
        </dgm:presLayoutVars>
      </dgm:prSet>
      <dgm:spPr/>
    </dgm:pt>
    <dgm:pt modelId="{33934BC0-AD90-43D3-9DCD-3C019748A808}" type="pres">
      <dgm:prSet presAssocID="{ADC4222C-F51B-4188-B969-4F80DB5A38BE}" presName="rootConnector" presStyleLbl="node2" presStyleIdx="0" presStyleCnt="3"/>
      <dgm:spPr/>
    </dgm:pt>
    <dgm:pt modelId="{A1694B4C-F805-4D7F-AEE6-EA593FD0D6BF}" type="pres">
      <dgm:prSet presAssocID="{ADC4222C-F51B-4188-B969-4F80DB5A38BE}" presName="hierChild4" presStyleCnt="0"/>
      <dgm:spPr/>
    </dgm:pt>
    <dgm:pt modelId="{F58E1B7A-CB68-4144-A370-EA6597A4A06E}" type="pres">
      <dgm:prSet presAssocID="{ADC4222C-F51B-4188-B969-4F80DB5A38BE}" presName="hierChild5" presStyleCnt="0"/>
      <dgm:spPr/>
    </dgm:pt>
    <dgm:pt modelId="{65F1A386-56C1-482A-9249-B8F73FD37369}" type="pres">
      <dgm:prSet presAssocID="{809E288C-F7EC-4542-B48A-84629FE29509}" presName="Name37" presStyleLbl="parChTrans1D2" presStyleIdx="1" presStyleCnt="3"/>
      <dgm:spPr/>
    </dgm:pt>
    <dgm:pt modelId="{B7951440-38DB-4A5C-BB7C-0EDE3A1E7746}" type="pres">
      <dgm:prSet presAssocID="{5A02BC7E-CB51-437D-B951-B3E5BB617693}" presName="hierRoot2" presStyleCnt="0">
        <dgm:presLayoutVars>
          <dgm:hierBranch val="init"/>
        </dgm:presLayoutVars>
      </dgm:prSet>
      <dgm:spPr/>
    </dgm:pt>
    <dgm:pt modelId="{8037A568-B10A-4E90-A33D-BDEF50D1997E}" type="pres">
      <dgm:prSet presAssocID="{5A02BC7E-CB51-437D-B951-B3E5BB617693}" presName="rootComposite" presStyleCnt="0"/>
      <dgm:spPr/>
    </dgm:pt>
    <dgm:pt modelId="{4F95FF47-7B9A-4DFD-BB6D-1E1A3003CA63}" type="pres">
      <dgm:prSet presAssocID="{5A02BC7E-CB51-437D-B951-B3E5BB617693}" presName="rootText" presStyleLbl="node2" presStyleIdx="1" presStyleCnt="3" custScaleX="203638" custScaleY="208604" custLinFactNeighborX="-7508" custLinFactNeighborY="19200">
        <dgm:presLayoutVars>
          <dgm:chPref val="3"/>
        </dgm:presLayoutVars>
      </dgm:prSet>
      <dgm:spPr/>
    </dgm:pt>
    <dgm:pt modelId="{7E15D334-297B-4557-AB40-0BA4FCBFC6D3}" type="pres">
      <dgm:prSet presAssocID="{5A02BC7E-CB51-437D-B951-B3E5BB617693}" presName="rootConnector" presStyleLbl="node2" presStyleIdx="1" presStyleCnt="3"/>
      <dgm:spPr/>
    </dgm:pt>
    <dgm:pt modelId="{D98D6148-F087-4A69-B8E1-863A3A86DFFC}" type="pres">
      <dgm:prSet presAssocID="{5A02BC7E-CB51-437D-B951-B3E5BB617693}" presName="hierChild4" presStyleCnt="0"/>
      <dgm:spPr/>
    </dgm:pt>
    <dgm:pt modelId="{B9A71AB5-453F-49A3-9822-74F19DA4CF00}" type="pres">
      <dgm:prSet presAssocID="{5A02BC7E-CB51-437D-B951-B3E5BB617693}" presName="hierChild5" presStyleCnt="0"/>
      <dgm:spPr/>
    </dgm:pt>
    <dgm:pt modelId="{34D78702-D9A7-4359-9BF0-47D33157FF95}" type="pres">
      <dgm:prSet presAssocID="{42F2EA33-7358-43D2-B68E-E31EDC82FCEC}" presName="Name37" presStyleLbl="parChTrans1D2" presStyleIdx="2" presStyleCnt="3"/>
      <dgm:spPr/>
    </dgm:pt>
    <dgm:pt modelId="{7F151EA5-606C-4977-93BA-7ED004EE2FD9}" type="pres">
      <dgm:prSet presAssocID="{EF0772D6-ACAB-43F5-901A-8D2EB4F72D70}" presName="hierRoot2" presStyleCnt="0">
        <dgm:presLayoutVars>
          <dgm:hierBranch val="init"/>
        </dgm:presLayoutVars>
      </dgm:prSet>
      <dgm:spPr/>
    </dgm:pt>
    <dgm:pt modelId="{959256E0-0DDD-473F-AC32-849757C75014}" type="pres">
      <dgm:prSet presAssocID="{EF0772D6-ACAB-43F5-901A-8D2EB4F72D70}" presName="rootComposite" presStyleCnt="0"/>
      <dgm:spPr/>
    </dgm:pt>
    <dgm:pt modelId="{4ABF9C19-3238-4093-90F4-219BFE12C913}" type="pres">
      <dgm:prSet presAssocID="{EF0772D6-ACAB-43F5-901A-8D2EB4F72D70}" presName="rootText" presStyleLbl="node2" presStyleIdx="2" presStyleCnt="3" custScaleX="267511" custScaleY="211863" custLinFactNeighborX="92092" custLinFactNeighborY="12695">
        <dgm:presLayoutVars>
          <dgm:chPref val="3"/>
        </dgm:presLayoutVars>
      </dgm:prSet>
      <dgm:spPr/>
    </dgm:pt>
    <dgm:pt modelId="{0F61DD2F-5606-41B3-AFC7-2B91E9E5E533}" type="pres">
      <dgm:prSet presAssocID="{EF0772D6-ACAB-43F5-901A-8D2EB4F72D70}" presName="rootConnector" presStyleLbl="node2" presStyleIdx="2" presStyleCnt="3"/>
      <dgm:spPr/>
    </dgm:pt>
    <dgm:pt modelId="{614386A0-103E-4C9E-A20A-F3A28E553880}" type="pres">
      <dgm:prSet presAssocID="{EF0772D6-ACAB-43F5-901A-8D2EB4F72D70}" presName="hierChild4" presStyleCnt="0"/>
      <dgm:spPr/>
    </dgm:pt>
    <dgm:pt modelId="{006230ED-D5BF-471E-AAD4-14768584C9C6}" type="pres">
      <dgm:prSet presAssocID="{EF0772D6-ACAB-43F5-901A-8D2EB4F72D70}" presName="hierChild5" presStyleCnt="0"/>
      <dgm:spPr/>
    </dgm:pt>
    <dgm:pt modelId="{44B9911D-F9BA-4D12-8AEF-50F3D2AEEC0D}" type="pres">
      <dgm:prSet presAssocID="{7B4CFC2F-5092-45E7-BE00-02B8738CEE04}" presName="hierChild3" presStyleCnt="0"/>
      <dgm:spPr/>
    </dgm:pt>
  </dgm:ptLst>
  <dgm:cxnLst>
    <dgm:cxn modelId="{E421D016-B34F-4DAE-982D-07E35CE0D9E0}" type="presOf" srcId="{ADC4222C-F51B-4188-B969-4F80DB5A38BE}" destId="{8C877542-9DE7-45F9-9BDA-F8401D548A16}" srcOrd="0" destOrd="0" presId="urn:microsoft.com/office/officeart/2005/8/layout/orgChart1"/>
    <dgm:cxn modelId="{97230335-CE6E-4AAA-8F1D-80AB151ECA5C}" srcId="{7B4CFC2F-5092-45E7-BE00-02B8738CEE04}" destId="{EF0772D6-ACAB-43F5-901A-8D2EB4F72D70}" srcOrd="2" destOrd="0" parTransId="{42F2EA33-7358-43D2-B68E-E31EDC82FCEC}" sibTransId="{8EA93B4F-26C1-4DBD-B378-E9E122D84C48}"/>
    <dgm:cxn modelId="{FA6B1939-6757-486A-8777-784C8D532949}" srcId="{7B4CFC2F-5092-45E7-BE00-02B8738CEE04}" destId="{ADC4222C-F51B-4188-B969-4F80DB5A38BE}" srcOrd="0" destOrd="0" parTransId="{B93C7C4D-2FC1-447A-A564-7BFCAF9390FC}" sibTransId="{C2A8AE73-E513-4A1B-A4B3-86F71C6299E4}"/>
    <dgm:cxn modelId="{37B0F53E-AFA6-41C9-B0F6-0AFC218FAF6E}" srcId="{4D459E3E-B553-4CB3-9CF4-5D7B3C42FBC3}" destId="{7B4CFC2F-5092-45E7-BE00-02B8738CEE04}" srcOrd="0" destOrd="0" parTransId="{9028FFAF-387F-48D4-A367-9C915E5DBBE6}" sibTransId="{020E63A9-8DB7-4D47-B292-97F5F4CC8947}"/>
    <dgm:cxn modelId="{133B4040-5D0B-4E49-B45B-1BC85C48C55B}" type="presOf" srcId="{EF0772D6-ACAB-43F5-901A-8D2EB4F72D70}" destId="{0F61DD2F-5606-41B3-AFC7-2B91E9E5E533}" srcOrd="1" destOrd="0" presId="urn:microsoft.com/office/officeart/2005/8/layout/orgChart1"/>
    <dgm:cxn modelId="{4C690D42-2F79-4FAE-B32C-2BC549350AA0}" type="presOf" srcId="{ADC4222C-F51B-4188-B969-4F80DB5A38BE}" destId="{33934BC0-AD90-43D3-9DCD-3C019748A808}" srcOrd="1" destOrd="0" presId="urn:microsoft.com/office/officeart/2005/8/layout/orgChart1"/>
    <dgm:cxn modelId="{F7214B49-9FCE-4BE3-A895-C871C02DDFE3}" type="presOf" srcId="{4D459E3E-B553-4CB3-9CF4-5D7B3C42FBC3}" destId="{7B2DFC8E-94C5-41BB-857D-0E203096B4A5}" srcOrd="0" destOrd="0" presId="urn:microsoft.com/office/officeart/2005/8/layout/orgChart1"/>
    <dgm:cxn modelId="{2EAC9156-00DB-43C1-A5D1-1C66E82DC377}" type="presOf" srcId="{7B4CFC2F-5092-45E7-BE00-02B8738CEE04}" destId="{218D45E1-11EC-4D27-B3A3-B4AA5427EC3E}" srcOrd="0" destOrd="0" presId="urn:microsoft.com/office/officeart/2005/8/layout/orgChart1"/>
    <dgm:cxn modelId="{9B520558-B4E8-4731-942F-E278B2388F6C}" type="presOf" srcId="{7B4CFC2F-5092-45E7-BE00-02B8738CEE04}" destId="{2074FF52-1867-49E9-87A3-16C3F436AD59}" srcOrd="1" destOrd="0" presId="urn:microsoft.com/office/officeart/2005/8/layout/orgChart1"/>
    <dgm:cxn modelId="{4FD30D85-E05B-4F71-A9D5-182330EAFAA6}" srcId="{7B4CFC2F-5092-45E7-BE00-02B8738CEE04}" destId="{5A02BC7E-CB51-437D-B951-B3E5BB617693}" srcOrd="1" destOrd="0" parTransId="{809E288C-F7EC-4542-B48A-84629FE29509}" sibTransId="{A9245D45-A873-4D80-B12A-264FDAEA9609}"/>
    <dgm:cxn modelId="{5C01AE8A-6808-42C6-89FB-5DF942B54338}" type="presOf" srcId="{B93C7C4D-2FC1-447A-A564-7BFCAF9390FC}" destId="{F14B66F3-8824-41A0-A0D2-F5054E3526F0}" srcOrd="0" destOrd="0" presId="urn:microsoft.com/office/officeart/2005/8/layout/orgChart1"/>
    <dgm:cxn modelId="{6D3CF290-976A-43FB-88ED-0638B4E7855B}" type="presOf" srcId="{42F2EA33-7358-43D2-B68E-E31EDC82FCEC}" destId="{34D78702-D9A7-4359-9BF0-47D33157FF95}" srcOrd="0" destOrd="0" presId="urn:microsoft.com/office/officeart/2005/8/layout/orgChart1"/>
    <dgm:cxn modelId="{5DAD38AA-B8C6-4CD6-A22E-FA789FB1E289}" type="presOf" srcId="{EF0772D6-ACAB-43F5-901A-8D2EB4F72D70}" destId="{4ABF9C19-3238-4093-90F4-219BFE12C913}" srcOrd="0" destOrd="0" presId="urn:microsoft.com/office/officeart/2005/8/layout/orgChart1"/>
    <dgm:cxn modelId="{503BBBBC-2935-4869-B40B-A17EF43193E5}" type="presOf" srcId="{5A02BC7E-CB51-437D-B951-B3E5BB617693}" destId="{7E15D334-297B-4557-AB40-0BA4FCBFC6D3}" srcOrd="1" destOrd="0" presId="urn:microsoft.com/office/officeart/2005/8/layout/orgChart1"/>
    <dgm:cxn modelId="{06370BE0-38B9-4B89-8210-6599C838D9F6}" type="presOf" srcId="{809E288C-F7EC-4542-B48A-84629FE29509}" destId="{65F1A386-56C1-482A-9249-B8F73FD37369}" srcOrd="0" destOrd="0" presId="urn:microsoft.com/office/officeart/2005/8/layout/orgChart1"/>
    <dgm:cxn modelId="{0A9454E2-0FAB-4A74-A5E5-016EFDE57994}" type="presOf" srcId="{5A02BC7E-CB51-437D-B951-B3E5BB617693}" destId="{4F95FF47-7B9A-4DFD-BB6D-1E1A3003CA63}" srcOrd="0" destOrd="0" presId="urn:microsoft.com/office/officeart/2005/8/layout/orgChart1"/>
    <dgm:cxn modelId="{EB033BC8-C27C-4B87-AF4D-A8712AE7E96C}" type="presParOf" srcId="{7B2DFC8E-94C5-41BB-857D-0E203096B4A5}" destId="{97A839C9-72C4-46AA-914B-7DDD5256EB2B}" srcOrd="0" destOrd="0" presId="urn:microsoft.com/office/officeart/2005/8/layout/orgChart1"/>
    <dgm:cxn modelId="{D555523E-89CB-4381-B7B8-A4443822F44C}" type="presParOf" srcId="{97A839C9-72C4-46AA-914B-7DDD5256EB2B}" destId="{CE16FEA0-1483-4E04-9E7C-1E4A66389AB8}" srcOrd="0" destOrd="0" presId="urn:microsoft.com/office/officeart/2005/8/layout/orgChart1"/>
    <dgm:cxn modelId="{06F38991-2CAF-4BC3-BAE0-99604F78E82E}" type="presParOf" srcId="{CE16FEA0-1483-4E04-9E7C-1E4A66389AB8}" destId="{218D45E1-11EC-4D27-B3A3-B4AA5427EC3E}" srcOrd="0" destOrd="0" presId="urn:microsoft.com/office/officeart/2005/8/layout/orgChart1"/>
    <dgm:cxn modelId="{27AB3887-E27B-4E87-BA4E-357E39421527}" type="presParOf" srcId="{CE16FEA0-1483-4E04-9E7C-1E4A66389AB8}" destId="{2074FF52-1867-49E9-87A3-16C3F436AD59}" srcOrd="1" destOrd="0" presId="urn:microsoft.com/office/officeart/2005/8/layout/orgChart1"/>
    <dgm:cxn modelId="{1B60CC2D-9FFB-46C7-AE3E-27A0AD55A49B}" type="presParOf" srcId="{97A839C9-72C4-46AA-914B-7DDD5256EB2B}" destId="{29E45C64-7A27-48F7-ACF2-6E63BD1AF4AA}" srcOrd="1" destOrd="0" presId="urn:microsoft.com/office/officeart/2005/8/layout/orgChart1"/>
    <dgm:cxn modelId="{C9A8D803-4EB1-42B7-8F69-92F628A38C68}" type="presParOf" srcId="{29E45C64-7A27-48F7-ACF2-6E63BD1AF4AA}" destId="{F14B66F3-8824-41A0-A0D2-F5054E3526F0}" srcOrd="0" destOrd="0" presId="urn:microsoft.com/office/officeart/2005/8/layout/orgChart1"/>
    <dgm:cxn modelId="{4731857E-5610-4C63-8A5B-62C379170539}" type="presParOf" srcId="{29E45C64-7A27-48F7-ACF2-6E63BD1AF4AA}" destId="{3BD4C222-A6BB-406D-A424-8B3D079864C1}" srcOrd="1" destOrd="0" presId="urn:microsoft.com/office/officeart/2005/8/layout/orgChart1"/>
    <dgm:cxn modelId="{E302CF36-2511-475F-B409-547A65B92B6C}" type="presParOf" srcId="{3BD4C222-A6BB-406D-A424-8B3D079864C1}" destId="{00BA914F-D21E-4758-B9E9-420B45B0351A}" srcOrd="0" destOrd="0" presId="urn:microsoft.com/office/officeart/2005/8/layout/orgChart1"/>
    <dgm:cxn modelId="{8ED38CA4-5690-4861-9736-9A7A19506136}" type="presParOf" srcId="{00BA914F-D21E-4758-B9E9-420B45B0351A}" destId="{8C877542-9DE7-45F9-9BDA-F8401D548A16}" srcOrd="0" destOrd="0" presId="urn:microsoft.com/office/officeart/2005/8/layout/orgChart1"/>
    <dgm:cxn modelId="{99710C44-167E-48AF-BCA1-939AF5AD9B4E}" type="presParOf" srcId="{00BA914F-D21E-4758-B9E9-420B45B0351A}" destId="{33934BC0-AD90-43D3-9DCD-3C019748A808}" srcOrd="1" destOrd="0" presId="urn:microsoft.com/office/officeart/2005/8/layout/orgChart1"/>
    <dgm:cxn modelId="{7B93D1FB-838D-4A5A-8FD7-8FDD8979B180}" type="presParOf" srcId="{3BD4C222-A6BB-406D-A424-8B3D079864C1}" destId="{A1694B4C-F805-4D7F-AEE6-EA593FD0D6BF}" srcOrd="1" destOrd="0" presId="urn:microsoft.com/office/officeart/2005/8/layout/orgChart1"/>
    <dgm:cxn modelId="{F3DA2465-FA4B-472C-929B-E954B515ACCB}" type="presParOf" srcId="{3BD4C222-A6BB-406D-A424-8B3D079864C1}" destId="{F58E1B7A-CB68-4144-A370-EA6597A4A06E}" srcOrd="2" destOrd="0" presId="urn:microsoft.com/office/officeart/2005/8/layout/orgChart1"/>
    <dgm:cxn modelId="{6ED8EE58-0ECF-403F-8352-DA6D3D13EFD0}" type="presParOf" srcId="{29E45C64-7A27-48F7-ACF2-6E63BD1AF4AA}" destId="{65F1A386-56C1-482A-9249-B8F73FD37369}" srcOrd="2" destOrd="0" presId="urn:microsoft.com/office/officeart/2005/8/layout/orgChart1"/>
    <dgm:cxn modelId="{F1B67756-F969-4BD5-8273-B44A93EC5AA5}" type="presParOf" srcId="{29E45C64-7A27-48F7-ACF2-6E63BD1AF4AA}" destId="{B7951440-38DB-4A5C-BB7C-0EDE3A1E7746}" srcOrd="3" destOrd="0" presId="urn:microsoft.com/office/officeart/2005/8/layout/orgChart1"/>
    <dgm:cxn modelId="{0B9D5155-31A1-49B1-AA2A-66541E6964DE}" type="presParOf" srcId="{B7951440-38DB-4A5C-BB7C-0EDE3A1E7746}" destId="{8037A568-B10A-4E90-A33D-BDEF50D1997E}" srcOrd="0" destOrd="0" presId="urn:microsoft.com/office/officeart/2005/8/layout/orgChart1"/>
    <dgm:cxn modelId="{82D136AC-2B3C-4C56-ADEE-D52CF9A3EF0C}" type="presParOf" srcId="{8037A568-B10A-4E90-A33D-BDEF50D1997E}" destId="{4F95FF47-7B9A-4DFD-BB6D-1E1A3003CA63}" srcOrd="0" destOrd="0" presId="urn:microsoft.com/office/officeart/2005/8/layout/orgChart1"/>
    <dgm:cxn modelId="{411B9397-2D3F-4A67-8464-A18F859195EE}" type="presParOf" srcId="{8037A568-B10A-4E90-A33D-BDEF50D1997E}" destId="{7E15D334-297B-4557-AB40-0BA4FCBFC6D3}" srcOrd="1" destOrd="0" presId="urn:microsoft.com/office/officeart/2005/8/layout/orgChart1"/>
    <dgm:cxn modelId="{8FAE6C13-5061-47A1-926A-C9BE6E49A821}" type="presParOf" srcId="{B7951440-38DB-4A5C-BB7C-0EDE3A1E7746}" destId="{D98D6148-F087-4A69-B8E1-863A3A86DFFC}" srcOrd="1" destOrd="0" presId="urn:microsoft.com/office/officeart/2005/8/layout/orgChart1"/>
    <dgm:cxn modelId="{5979C150-94D8-4472-A8A4-45BB755181C8}" type="presParOf" srcId="{B7951440-38DB-4A5C-BB7C-0EDE3A1E7746}" destId="{B9A71AB5-453F-49A3-9822-74F19DA4CF00}" srcOrd="2" destOrd="0" presId="urn:microsoft.com/office/officeart/2005/8/layout/orgChart1"/>
    <dgm:cxn modelId="{3EDAC70F-2E5F-428C-8EA5-11E29A5D1603}" type="presParOf" srcId="{29E45C64-7A27-48F7-ACF2-6E63BD1AF4AA}" destId="{34D78702-D9A7-4359-9BF0-47D33157FF95}" srcOrd="4" destOrd="0" presId="urn:microsoft.com/office/officeart/2005/8/layout/orgChart1"/>
    <dgm:cxn modelId="{00E5B070-BA8A-4D4D-BE25-23ED05AD650E}" type="presParOf" srcId="{29E45C64-7A27-48F7-ACF2-6E63BD1AF4AA}" destId="{7F151EA5-606C-4977-93BA-7ED004EE2FD9}" srcOrd="5" destOrd="0" presId="urn:microsoft.com/office/officeart/2005/8/layout/orgChart1"/>
    <dgm:cxn modelId="{5B2DBB96-85C2-4310-8C0E-483377CD77A7}" type="presParOf" srcId="{7F151EA5-606C-4977-93BA-7ED004EE2FD9}" destId="{959256E0-0DDD-473F-AC32-849757C75014}" srcOrd="0" destOrd="0" presId="urn:microsoft.com/office/officeart/2005/8/layout/orgChart1"/>
    <dgm:cxn modelId="{351779B1-5ECF-47B4-96A2-B46888BAE7FC}" type="presParOf" srcId="{959256E0-0DDD-473F-AC32-849757C75014}" destId="{4ABF9C19-3238-4093-90F4-219BFE12C913}" srcOrd="0" destOrd="0" presId="urn:microsoft.com/office/officeart/2005/8/layout/orgChart1"/>
    <dgm:cxn modelId="{38652C05-07D4-4FA4-8AF1-2E3C663055A9}" type="presParOf" srcId="{959256E0-0DDD-473F-AC32-849757C75014}" destId="{0F61DD2F-5606-41B3-AFC7-2B91E9E5E533}" srcOrd="1" destOrd="0" presId="urn:microsoft.com/office/officeart/2005/8/layout/orgChart1"/>
    <dgm:cxn modelId="{CA6805F5-21AA-4902-A2F0-58F3B8F9E137}" type="presParOf" srcId="{7F151EA5-606C-4977-93BA-7ED004EE2FD9}" destId="{614386A0-103E-4C9E-A20A-F3A28E553880}" srcOrd="1" destOrd="0" presId="urn:microsoft.com/office/officeart/2005/8/layout/orgChart1"/>
    <dgm:cxn modelId="{CC4E3D0A-7988-4236-9EC2-25E87070D784}" type="presParOf" srcId="{7F151EA5-606C-4977-93BA-7ED004EE2FD9}" destId="{006230ED-D5BF-471E-AAD4-14768584C9C6}" srcOrd="2" destOrd="0" presId="urn:microsoft.com/office/officeart/2005/8/layout/orgChart1"/>
    <dgm:cxn modelId="{4F9A6A90-6093-4EFB-BD68-01775F6E1F61}" type="presParOf" srcId="{97A839C9-72C4-46AA-914B-7DDD5256EB2B}" destId="{44B9911D-F9BA-4D12-8AEF-50F3D2AEEC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000" b="1" dirty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chemeClr val="accent3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72E44C-8498-48F8-9652-E5DD6AC5818D}" type="pres">
      <dgm:prSet presAssocID="{6F647F05-65E5-443B-9310-4AF895EEC1B0}" presName="centerShape" presStyleLbl="node0" presStyleIdx="0" presStyleCnt="1" custScaleX="172936" custScaleY="181259" custLinFactNeighborX="-908" custLinFactNeighborY="1704"/>
      <dgm:spPr/>
    </dgm:pt>
    <dgm:pt modelId="{4731EA70-1FA8-49F5-A6BF-4AE9CB97C303}" type="pres">
      <dgm:prSet presAssocID="{8D513BD1-7137-4BB2-A1F4-1B02EFB0F34F}" presName="parTrans" presStyleLbl="sibTrans2D1" presStyleIdx="0" presStyleCnt="10"/>
      <dgm:spPr/>
    </dgm:pt>
    <dgm:pt modelId="{8D15C70B-27DC-4BC4-8B54-1A6B8CC1DBC1}" type="pres">
      <dgm:prSet presAssocID="{8D513BD1-7137-4BB2-A1F4-1B02EFB0F34F}" presName="connectorText" presStyleLbl="sibTrans2D1" presStyleIdx="0" presStyleCnt="10"/>
      <dgm:spPr/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</dgm:pt>
    <dgm:pt modelId="{A0E222DD-64BD-4A89-BBB9-2B80D8318D4A}" type="pres">
      <dgm:prSet presAssocID="{082CE592-953F-441B-B0C2-F864433A8493}" presName="parTrans" presStyleLbl="sibTrans2D1" presStyleIdx="1" presStyleCnt="10"/>
      <dgm:spPr/>
    </dgm:pt>
    <dgm:pt modelId="{839DF450-14DD-4280-9AEE-DA73938E9B9D}" type="pres">
      <dgm:prSet presAssocID="{082CE592-953F-441B-B0C2-F864433A8493}" presName="connectorText" presStyleLbl="sibTrans2D1" presStyleIdx="1" presStyleCnt="10"/>
      <dgm:spPr/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</dgm:pt>
    <dgm:pt modelId="{06F93DE9-E67A-4CE1-BC6B-5C458B1137B0}" type="pres">
      <dgm:prSet presAssocID="{C021BE46-16AF-4372-B2A0-67875E2C82CF}" presName="parTrans" presStyleLbl="sibTrans2D1" presStyleIdx="2" presStyleCnt="10"/>
      <dgm:spPr/>
    </dgm:pt>
    <dgm:pt modelId="{DA660ED5-C4B7-4208-928A-B8DD66837486}" type="pres">
      <dgm:prSet presAssocID="{C021BE46-16AF-4372-B2A0-67875E2C82CF}" presName="connectorText" presStyleLbl="sibTrans2D1" presStyleIdx="2" presStyleCnt="10"/>
      <dgm:spPr/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</dgm:pt>
    <dgm:pt modelId="{E7EAB10C-E176-4610-B2C6-BE8F83AD0F9B}" type="pres">
      <dgm:prSet presAssocID="{A8FC0520-4E1C-47C9-9459-5A566E2A3269}" presName="parTrans" presStyleLbl="sibTrans2D1" presStyleIdx="3" presStyleCnt="10"/>
      <dgm:spPr/>
    </dgm:pt>
    <dgm:pt modelId="{47F0322C-5978-482D-A409-1280E22C6D82}" type="pres">
      <dgm:prSet presAssocID="{A8FC0520-4E1C-47C9-9459-5A566E2A3269}" presName="connectorText" presStyleLbl="sibTrans2D1" presStyleIdx="3" presStyleCnt="10"/>
      <dgm:spPr/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</dgm:pt>
    <dgm:pt modelId="{FA950D33-9BD9-4D37-A533-789F5554AFB5}" type="pres">
      <dgm:prSet presAssocID="{6598F354-400C-439C-BDD5-729D663E252E}" presName="parTrans" presStyleLbl="sibTrans2D1" presStyleIdx="4" presStyleCnt="10"/>
      <dgm:spPr/>
    </dgm:pt>
    <dgm:pt modelId="{F326903B-AF5C-41D9-A950-9DE60C069BDF}" type="pres">
      <dgm:prSet presAssocID="{6598F354-400C-439C-BDD5-729D663E252E}" presName="connectorText" presStyleLbl="sibTrans2D1" presStyleIdx="4" presStyleCnt="10"/>
      <dgm:spPr/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</dgm:pt>
    <dgm:pt modelId="{2F5553CB-2478-4421-B002-5FA728364A78}" type="pres">
      <dgm:prSet presAssocID="{9DEE7B50-C1CB-48D2-999B-DF1098A88396}" presName="parTrans" presStyleLbl="sibTrans2D1" presStyleIdx="5" presStyleCnt="10"/>
      <dgm:spPr/>
    </dgm:pt>
    <dgm:pt modelId="{881BA4B6-6173-4BE7-ACB0-127409627ABA}" type="pres">
      <dgm:prSet presAssocID="{9DEE7B50-C1CB-48D2-999B-DF1098A88396}" presName="connectorText" presStyleLbl="sibTrans2D1" presStyleIdx="5" presStyleCnt="10"/>
      <dgm:spPr/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</dgm:pt>
    <dgm:pt modelId="{A0B7EB92-DF16-476D-BB87-6C0D26E26F61}" type="pres">
      <dgm:prSet presAssocID="{BC4B6763-2F33-4CCB-B9CC-377BBD0F0800}" presName="parTrans" presStyleLbl="sibTrans2D1" presStyleIdx="6" presStyleCnt="10"/>
      <dgm:spPr/>
    </dgm:pt>
    <dgm:pt modelId="{E3A5A4EE-729B-477E-AEA8-7FC61FA6B941}" type="pres">
      <dgm:prSet presAssocID="{BC4B6763-2F33-4CCB-B9CC-377BBD0F0800}" presName="connectorText" presStyleLbl="sibTrans2D1" presStyleIdx="6" presStyleCnt="10"/>
      <dgm:spPr/>
    </dgm:pt>
    <dgm:pt modelId="{69EA0517-EDCB-4CEB-899F-D56DCF7B4404}" type="pres">
      <dgm:prSet presAssocID="{9F96D360-CB55-48DB-9778-BF90DCE1129E}" presName="node" presStyleLbl="node1" presStyleIdx="6" presStyleCnt="10">
        <dgm:presLayoutVars>
          <dgm:bulletEnabled val="1"/>
        </dgm:presLayoutVars>
      </dgm:prSet>
      <dgm:spPr/>
    </dgm:pt>
    <dgm:pt modelId="{7A035AEB-3A20-4DC3-9A60-032AB2743B03}" type="pres">
      <dgm:prSet presAssocID="{77DF95E1-3397-43CE-99EF-E82D1E9B2066}" presName="parTrans" presStyleLbl="sibTrans2D1" presStyleIdx="7" presStyleCnt="10"/>
      <dgm:spPr/>
    </dgm:pt>
    <dgm:pt modelId="{4273F29E-B93C-44D6-A671-FCDC77ED9BA3}" type="pres">
      <dgm:prSet presAssocID="{77DF95E1-3397-43CE-99EF-E82D1E9B2066}" presName="connectorText" presStyleLbl="sibTrans2D1" presStyleIdx="7" presStyleCnt="10"/>
      <dgm:spPr/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</dgm:pt>
    <dgm:pt modelId="{DF27FC25-052B-426A-9E06-117E992234F6}" type="pres">
      <dgm:prSet presAssocID="{08170AFC-8E89-4179-A96D-636AFFD8C3F3}" presName="parTrans" presStyleLbl="sibTrans2D1" presStyleIdx="8" presStyleCnt="10"/>
      <dgm:spPr/>
    </dgm:pt>
    <dgm:pt modelId="{53D78D63-5F88-4163-9535-46A64127BD3A}" type="pres">
      <dgm:prSet presAssocID="{08170AFC-8E89-4179-A96D-636AFFD8C3F3}" presName="connectorText" presStyleLbl="sibTrans2D1" presStyleIdx="8" presStyleCnt="10"/>
      <dgm:spPr/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</dgm:pt>
    <dgm:pt modelId="{553B84E4-4A31-43DB-B3BF-8E8EF2B79F2D}" type="pres">
      <dgm:prSet presAssocID="{66E51CD7-05D6-4658-BDAA-92C6F3E19708}" presName="parTrans" presStyleLbl="sibTrans2D1" presStyleIdx="9" presStyleCnt="10"/>
      <dgm:spPr/>
    </dgm:pt>
    <dgm:pt modelId="{C47D9E4B-AD47-4E79-B529-9B264E8F4F6B}" type="pres">
      <dgm:prSet presAssocID="{66E51CD7-05D6-4658-BDAA-92C6F3E19708}" presName="connectorText" presStyleLbl="sibTrans2D1" presStyleIdx="9" presStyleCnt="10"/>
      <dgm:spPr/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</dgm:pt>
  </dgm:ptLst>
  <dgm:cxnLst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C5F95907-B094-4844-9DE9-93D583E19036}" type="presOf" srcId="{A8FC0520-4E1C-47C9-9459-5A566E2A3269}" destId="{E7EAB10C-E176-4610-B2C6-BE8F83AD0F9B}" srcOrd="0" destOrd="0" presId="urn:microsoft.com/office/officeart/2005/8/layout/radial5"/>
    <dgm:cxn modelId="{8B39550B-C84E-4B41-9D2A-B21C4383EAF7}" type="presOf" srcId="{77DF95E1-3397-43CE-99EF-E82D1E9B2066}" destId="{4273F29E-B93C-44D6-A671-FCDC77ED9BA3}" srcOrd="1" destOrd="0" presId="urn:microsoft.com/office/officeart/2005/8/layout/radial5"/>
    <dgm:cxn modelId="{914BE10C-B36A-4F09-BED6-F7B10742A96D}" type="presOf" srcId="{62E153EB-408C-4CB3-B6CA-2A439518E14B}" destId="{83F11675-07D9-406F-853D-13FD28BBB805}" srcOrd="0" destOrd="0" presId="urn:microsoft.com/office/officeart/2005/8/layout/radial5"/>
    <dgm:cxn modelId="{5627320F-5353-4039-AB9B-A25C83F27F6F}" type="presOf" srcId="{AA0A2BD5-A368-4F17-8E9D-23F1FC377812}" destId="{EB1C3899-7B42-47CD-912B-DD035472498D}" srcOrd="0" destOrd="0" presId="urn:microsoft.com/office/officeart/2005/8/layout/radial5"/>
    <dgm:cxn modelId="{68735618-0E99-4ABC-BE18-D276B7072B3B}" type="presOf" srcId="{D63A74EC-A1EC-4823-AB28-835C2DE63D58}" destId="{E2EC1D87-F728-458A-8AB1-7A3D78F9D25E}" srcOrd="0" destOrd="0" presId="urn:microsoft.com/office/officeart/2005/8/layout/radial5"/>
    <dgm:cxn modelId="{2CD59918-CAF5-42E9-8024-FE7283D5E1F6}" type="presOf" srcId="{3BA0FA79-0F0A-4F39-8C6F-85BF113366C3}" destId="{E0AC84DD-2093-416F-85DE-E547FE520660}" srcOrd="0" destOrd="0" presId="urn:microsoft.com/office/officeart/2005/8/layout/radial5"/>
    <dgm:cxn modelId="{CEDA8D1F-C99B-41C8-B8A2-8CF5AC3FC5AC}" type="presOf" srcId="{77DF95E1-3397-43CE-99EF-E82D1E9B2066}" destId="{7A035AEB-3A20-4DC3-9A60-032AB2743B03}" srcOrd="0" destOrd="0" presId="urn:microsoft.com/office/officeart/2005/8/layout/radial5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DC9F482E-B588-447F-AD58-9B85CD3102F5}" type="presOf" srcId="{420BA717-63F2-4ED1-9193-BDF0AD7BC7EB}" destId="{FFE63D16-C443-42C8-BB30-4CA61876A647}" srcOrd="0" destOrd="0" presId="urn:microsoft.com/office/officeart/2005/8/layout/radial5"/>
    <dgm:cxn modelId="{3466EB34-BC1F-48C6-A2A0-3D9C398E5379}" type="presOf" srcId="{D78F1D4C-A2EF-4C56-940B-FB3F18A7298D}" destId="{EDA34655-9131-4731-957F-5382F53A0660}" srcOrd="0" destOrd="0" presId="urn:microsoft.com/office/officeart/2005/8/layout/radial5"/>
    <dgm:cxn modelId="{CD3DEF3C-89C9-4244-A8A3-AE1718FC1DDA}" type="presOf" srcId="{08170AFC-8E89-4179-A96D-636AFFD8C3F3}" destId="{DF27FC25-052B-426A-9E06-117E992234F6}" srcOrd="0" destOrd="0" presId="urn:microsoft.com/office/officeart/2005/8/layout/radial5"/>
    <dgm:cxn modelId="{A04A583D-CC29-4F10-9BB6-6AAF94A30B84}" type="presOf" srcId="{C021BE46-16AF-4372-B2A0-67875E2C82CF}" destId="{06F93DE9-E67A-4CE1-BC6B-5C458B1137B0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EB89A85C-8CFF-456D-8C1F-A5A80864CE1C}" type="presOf" srcId="{4B1A8440-411B-4A5D-AFC7-3583C59ADD0E}" destId="{73BC26A8-8D0F-45E6-9E3B-37EADD227262}" srcOrd="0" destOrd="0" presId="urn:microsoft.com/office/officeart/2005/8/layout/radial5"/>
    <dgm:cxn modelId="{AD097546-F5BA-4E0F-8DCA-14CBE66861E6}" type="presOf" srcId="{9DEE7B50-C1CB-48D2-999B-DF1098A88396}" destId="{881BA4B6-6173-4BE7-ACB0-127409627ABA}" srcOrd="1" destOrd="0" presId="urn:microsoft.com/office/officeart/2005/8/layout/radial5"/>
    <dgm:cxn modelId="{31FCF84C-BED5-41B5-99B2-61A67BC44333}" type="presOf" srcId="{082CE592-953F-441B-B0C2-F864433A8493}" destId="{A0E222DD-64BD-4A89-BBB9-2B80D8318D4A}" srcOrd="0" destOrd="0" presId="urn:microsoft.com/office/officeart/2005/8/layout/radial5"/>
    <dgm:cxn modelId="{73A88B4F-B86C-4C9A-AC6F-C21203687C94}" type="presOf" srcId="{A8FC0520-4E1C-47C9-9459-5A566E2A3269}" destId="{47F0322C-5978-482D-A409-1280E22C6D82}" srcOrd="1" destOrd="0" presId="urn:microsoft.com/office/officeart/2005/8/layout/radial5"/>
    <dgm:cxn modelId="{8F68EB4F-EDBE-4556-8A58-838220E9623F}" type="presOf" srcId="{637E412C-91EE-486E-8354-15F2384BE3EA}" destId="{D8B200F5-4D07-49B2-A587-C2FE6CEC49F8}" srcOrd="0" destOrd="0" presId="urn:microsoft.com/office/officeart/2005/8/layout/radial5"/>
    <dgm:cxn modelId="{98D0A950-5AD8-4EBC-B02F-B1E3B371C8B0}" type="presOf" srcId="{BC4B6763-2F33-4CCB-B9CC-377BBD0F0800}" destId="{A0B7EB92-DF16-476D-BB87-6C0D26E26F61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79962872-6279-42C7-B2A4-79686055E8E8}" type="presOf" srcId="{D2A69AB7-A0A6-4501-95CD-2902A3384DE3}" destId="{FED909B6-8F19-4D98-AAC2-EBEEF4830C2B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3A9B0288-52A3-4837-B464-EA1615E4CB61}" type="presOf" srcId="{08170AFC-8E89-4179-A96D-636AFFD8C3F3}" destId="{53D78D63-5F88-4163-9535-46A64127BD3A}" srcOrd="1" destOrd="0" presId="urn:microsoft.com/office/officeart/2005/8/layout/radial5"/>
    <dgm:cxn modelId="{9E280A90-EF4B-40DB-AAA3-433A35119293}" type="presOf" srcId="{66E51CD7-05D6-4658-BDAA-92C6F3E19708}" destId="{553B84E4-4A31-43DB-B3BF-8E8EF2B79F2D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3511AD98-858C-4468-ACA0-B0D54DBF0BB0}" type="presOf" srcId="{66E51CD7-05D6-4658-BDAA-92C6F3E19708}" destId="{C47D9E4B-AD47-4E79-B529-9B264E8F4F6B}" srcOrd="1" destOrd="0" presId="urn:microsoft.com/office/officeart/2005/8/layout/radial5"/>
    <dgm:cxn modelId="{0DC49B9A-CF93-4205-BC49-7B6FFCA23904}" type="presOf" srcId="{6598F354-400C-439C-BDD5-729D663E252E}" destId="{FA950D33-9BD9-4D37-A533-789F5554AFB5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012EDDBB-30C3-43AD-98F8-68EEB3CD4BF6}" type="presOf" srcId="{BC4B6763-2F33-4CCB-B9CC-377BBD0F0800}" destId="{E3A5A4EE-729B-477E-AEA8-7FC61FA6B941}" srcOrd="1" destOrd="0" presId="urn:microsoft.com/office/officeart/2005/8/layout/radial5"/>
    <dgm:cxn modelId="{748C50BC-B9D8-45B4-AAD0-A818D595AB1C}" type="presOf" srcId="{9DEE7B50-C1CB-48D2-999B-DF1098A88396}" destId="{2F5553CB-2478-4421-B002-5FA728364A78}" srcOrd="0" destOrd="0" presId="urn:microsoft.com/office/officeart/2005/8/layout/radial5"/>
    <dgm:cxn modelId="{DC87CCBC-86EF-4956-8162-2B56BBB1DEE8}" type="presOf" srcId="{6B4A9C71-5243-4375-98C7-BA189146832B}" destId="{8B82EA68-B59A-424E-9756-C221A13DB47F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C366A8CE-61E5-4304-B3FA-7D81C420D2E7}" type="presOf" srcId="{8D513BD1-7137-4BB2-A1F4-1B02EFB0F34F}" destId="{8D15C70B-27DC-4BC4-8B54-1A6B8CC1DBC1}" srcOrd="1" destOrd="0" presId="urn:microsoft.com/office/officeart/2005/8/layout/radial5"/>
    <dgm:cxn modelId="{2ABF45D2-FEB6-4D70-AF39-3873BE096044}" type="presOf" srcId="{8D513BD1-7137-4BB2-A1F4-1B02EFB0F34F}" destId="{4731EA70-1FA8-49F5-A6BF-4AE9CB97C303}" srcOrd="0" destOrd="0" presId="urn:microsoft.com/office/officeart/2005/8/layout/radial5"/>
    <dgm:cxn modelId="{C2E51FDA-BED5-4151-B61E-6CA3735D8475}" type="presOf" srcId="{6F647F05-65E5-443B-9310-4AF895EEC1B0}" destId="{ED72E44C-8498-48F8-9652-E5DD6AC5818D}" srcOrd="0" destOrd="0" presId="urn:microsoft.com/office/officeart/2005/8/layout/radial5"/>
    <dgm:cxn modelId="{5E38A4DA-12C1-4BF0-BE4E-0E5E8ECF04B9}" type="presOf" srcId="{9F96D360-CB55-48DB-9778-BF90DCE1129E}" destId="{69EA0517-EDCB-4CEB-899F-D56DCF7B4404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6E22D8DE-48A8-4F4E-BC5E-5FA4D201E473}" type="presOf" srcId="{C021BE46-16AF-4372-B2A0-67875E2C82CF}" destId="{DA660ED5-C4B7-4208-928A-B8DD66837486}" srcOrd="1" destOrd="0" presId="urn:microsoft.com/office/officeart/2005/8/layout/radial5"/>
    <dgm:cxn modelId="{D31247F6-B2DD-4ED5-9284-06211249C676}" type="presOf" srcId="{082CE592-953F-441B-B0C2-F864433A8493}" destId="{839DF450-14DD-4280-9AEE-DA73938E9B9D}" srcOrd="1" destOrd="0" presId="urn:microsoft.com/office/officeart/2005/8/layout/radial5"/>
    <dgm:cxn modelId="{8FBC23FA-0322-4A06-BF31-94BB74C8E625}" type="presOf" srcId="{6598F354-400C-439C-BDD5-729D663E252E}" destId="{F326903B-AF5C-41D9-A950-9DE60C069BDF}" srcOrd="1" destOrd="0" presId="urn:microsoft.com/office/officeart/2005/8/layout/radial5"/>
    <dgm:cxn modelId="{5D6A00E1-BEA7-4601-9F57-C4FF362C95E2}" type="presParOf" srcId="{8B82EA68-B59A-424E-9756-C221A13DB47F}" destId="{ED72E44C-8498-48F8-9652-E5DD6AC5818D}" srcOrd="0" destOrd="0" presId="urn:microsoft.com/office/officeart/2005/8/layout/radial5"/>
    <dgm:cxn modelId="{ACA6A1DB-7071-4F32-9E7E-D97111A8F6CC}" type="presParOf" srcId="{8B82EA68-B59A-424E-9756-C221A13DB47F}" destId="{4731EA70-1FA8-49F5-A6BF-4AE9CB97C303}" srcOrd="1" destOrd="0" presId="urn:microsoft.com/office/officeart/2005/8/layout/radial5"/>
    <dgm:cxn modelId="{F9B352C4-A0A2-4CBC-9646-9FADDBFFCA67}" type="presParOf" srcId="{4731EA70-1FA8-49F5-A6BF-4AE9CB97C303}" destId="{8D15C70B-27DC-4BC4-8B54-1A6B8CC1DBC1}" srcOrd="0" destOrd="0" presId="urn:microsoft.com/office/officeart/2005/8/layout/radial5"/>
    <dgm:cxn modelId="{B641A027-3E54-4144-AD1C-E0C77B73E98C}" type="presParOf" srcId="{8B82EA68-B59A-424E-9756-C221A13DB47F}" destId="{E2EC1D87-F728-458A-8AB1-7A3D78F9D25E}" srcOrd="2" destOrd="0" presId="urn:microsoft.com/office/officeart/2005/8/layout/radial5"/>
    <dgm:cxn modelId="{55B606C3-6721-493E-A603-FE57E5F14271}" type="presParOf" srcId="{8B82EA68-B59A-424E-9756-C221A13DB47F}" destId="{A0E222DD-64BD-4A89-BBB9-2B80D8318D4A}" srcOrd="3" destOrd="0" presId="urn:microsoft.com/office/officeart/2005/8/layout/radial5"/>
    <dgm:cxn modelId="{EB4CE743-05FD-4F33-98C6-DD1AC083B30F}" type="presParOf" srcId="{A0E222DD-64BD-4A89-BBB9-2B80D8318D4A}" destId="{839DF450-14DD-4280-9AEE-DA73938E9B9D}" srcOrd="0" destOrd="0" presId="urn:microsoft.com/office/officeart/2005/8/layout/radial5"/>
    <dgm:cxn modelId="{ADAC2F99-E1A9-4F93-837B-23956A71E489}" type="presParOf" srcId="{8B82EA68-B59A-424E-9756-C221A13DB47F}" destId="{73BC26A8-8D0F-45E6-9E3B-37EADD227262}" srcOrd="4" destOrd="0" presId="urn:microsoft.com/office/officeart/2005/8/layout/radial5"/>
    <dgm:cxn modelId="{7D45F39E-87E2-40FF-9435-9FAC2F548745}" type="presParOf" srcId="{8B82EA68-B59A-424E-9756-C221A13DB47F}" destId="{06F93DE9-E67A-4CE1-BC6B-5C458B1137B0}" srcOrd="5" destOrd="0" presId="urn:microsoft.com/office/officeart/2005/8/layout/radial5"/>
    <dgm:cxn modelId="{C7F1AEB6-D1F2-4161-AF31-3D23FD28C925}" type="presParOf" srcId="{06F93DE9-E67A-4CE1-BC6B-5C458B1137B0}" destId="{DA660ED5-C4B7-4208-928A-B8DD66837486}" srcOrd="0" destOrd="0" presId="urn:microsoft.com/office/officeart/2005/8/layout/radial5"/>
    <dgm:cxn modelId="{AA580D77-609D-4A75-B1EF-AD4D03445936}" type="presParOf" srcId="{8B82EA68-B59A-424E-9756-C221A13DB47F}" destId="{D8B200F5-4D07-49B2-A587-C2FE6CEC49F8}" srcOrd="6" destOrd="0" presId="urn:microsoft.com/office/officeart/2005/8/layout/radial5"/>
    <dgm:cxn modelId="{4EC34F25-6CFF-46CC-8B66-71FDA66C9061}" type="presParOf" srcId="{8B82EA68-B59A-424E-9756-C221A13DB47F}" destId="{E7EAB10C-E176-4610-B2C6-BE8F83AD0F9B}" srcOrd="7" destOrd="0" presId="urn:microsoft.com/office/officeart/2005/8/layout/radial5"/>
    <dgm:cxn modelId="{B615D0AF-5002-46DB-8E02-BBB8D748D653}" type="presParOf" srcId="{E7EAB10C-E176-4610-B2C6-BE8F83AD0F9B}" destId="{47F0322C-5978-482D-A409-1280E22C6D82}" srcOrd="0" destOrd="0" presId="urn:microsoft.com/office/officeart/2005/8/layout/radial5"/>
    <dgm:cxn modelId="{4F9DFBA1-989F-4454-86CE-E3C8807D0784}" type="presParOf" srcId="{8B82EA68-B59A-424E-9756-C221A13DB47F}" destId="{FFE63D16-C443-42C8-BB30-4CA61876A647}" srcOrd="8" destOrd="0" presId="urn:microsoft.com/office/officeart/2005/8/layout/radial5"/>
    <dgm:cxn modelId="{9C438132-54BC-4D0F-8D9B-B0578369B43B}" type="presParOf" srcId="{8B82EA68-B59A-424E-9756-C221A13DB47F}" destId="{FA950D33-9BD9-4D37-A533-789F5554AFB5}" srcOrd="9" destOrd="0" presId="urn:microsoft.com/office/officeart/2005/8/layout/radial5"/>
    <dgm:cxn modelId="{F90F5CA5-E2E1-4515-8879-E2FBC133C42A}" type="presParOf" srcId="{FA950D33-9BD9-4D37-A533-789F5554AFB5}" destId="{F326903B-AF5C-41D9-A950-9DE60C069BDF}" srcOrd="0" destOrd="0" presId="urn:microsoft.com/office/officeart/2005/8/layout/radial5"/>
    <dgm:cxn modelId="{6D05D8CD-516B-41A4-A456-A313A450E8C4}" type="presParOf" srcId="{8B82EA68-B59A-424E-9756-C221A13DB47F}" destId="{EB1C3899-7B42-47CD-912B-DD035472498D}" srcOrd="10" destOrd="0" presId="urn:microsoft.com/office/officeart/2005/8/layout/radial5"/>
    <dgm:cxn modelId="{CE775121-9203-4799-885E-8C51CE60FB54}" type="presParOf" srcId="{8B82EA68-B59A-424E-9756-C221A13DB47F}" destId="{2F5553CB-2478-4421-B002-5FA728364A78}" srcOrd="11" destOrd="0" presId="urn:microsoft.com/office/officeart/2005/8/layout/radial5"/>
    <dgm:cxn modelId="{BBB91EB2-17DF-4BB0-AD48-C95DA12CC269}" type="presParOf" srcId="{2F5553CB-2478-4421-B002-5FA728364A78}" destId="{881BA4B6-6173-4BE7-ACB0-127409627ABA}" srcOrd="0" destOrd="0" presId="urn:microsoft.com/office/officeart/2005/8/layout/radial5"/>
    <dgm:cxn modelId="{203164EB-F10D-4FB8-B0C4-00E238E65DA8}" type="presParOf" srcId="{8B82EA68-B59A-424E-9756-C221A13DB47F}" destId="{FED909B6-8F19-4D98-AAC2-EBEEF4830C2B}" srcOrd="12" destOrd="0" presId="urn:microsoft.com/office/officeart/2005/8/layout/radial5"/>
    <dgm:cxn modelId="{D99754FD-11DE-49F3-9EBD-F80333F99478}" type="presParOf" srcId="{8B82EA68-B59A-424E-9756-C221A13DB47F}" destId="{A0B7EB92-DF16-476D-BB87-6C0D26E26F61}" srcOrd="13" destOrd="0" presId="urn:microsoft.com/office/officeart/2005/8/layout/radial5"/>
    <dgm:cxn modelId="{358E7CA8-D550-4063-BC66-DC2F121B057C}" type="presParOf" srcId="{A0B7EB92-DF16-476D-BB87-6C0D26E26F61}" destId="{E3A5A4EE-729B-477E-AEA8-7FC61FA6B941}" srcOrd="0" destOrd="0" presId="urn:microsoft.com/office/officeart/2005/8/layout/radial5"/>
    <dgm:cxn modelId="{3E0FA835-FA00-4A3A-95F3-89A9A4C36F13}" type="presParOf" srcId="{8B82EA68-B59A-424E-9756-C221A13DB47F}" destId="{69EA0517-EDCB-4CEB-899F-D56DCF7B4404}" srcOrd="14" destOrd="0" presId="urn:microsoft.com/office/officeart/2005/8/layout/radial5"/>
    <dgm:cxn modelId="{D81A2571-AF09-41C2-BC5B-627EC265B120}" type="presParOf" srcId="{8B82EA68-B59A-424E-9756-C221A13DB47F}" destId="{7A035AEB-3A20-4DC3-9A60-032AB2743B03}" srcOrd="15" destOrd="0" presId="urn:microsoft.com/office/officeart/2005/8/layout/radial5"/>
    <dgm:cxn modelId="{7D611846-8996-4DFE-A5A7-152CAE0EFC4B}" type="presParOf" srcId="{7A035AEB-3A20-4DC3-9A60-032AB2743B03}" destId="{4273F29E-B93C-44D6-A671-FCDC77ED9BA3}" srcOrd="0" destOrd="0" presId="urn:microsoft.com/office/officeart/2005/8/layout/radial5"/>
    <dgm:cxn modelId="{0735D3E8-1D14-46A5-A4B4-07190B443482}" type="presParOf" srcId="{8B82EA68-B59A-424E-9756-C221A13DB47F}" destId="{83F11675-07D9-406F-853D-13FD28BBB805}" srcOrd="16" destOrd="0" presId="urn:microsoft.com/office/officeart/2005/8/layout/radial5"/>
    <dgm:cxn modelId="{D84B4DDF-FAFE-4201-B7D5-AC162643D3D3}" type="presParOf" srcId="{8B82EA68-B59A-424E-9756-C221A13DB47F}" destId="{DF27FC25-052B-426A-9E06-117E992234F6}" srcOrd="17" destOrd="0" presId="urn:microsoft.com/office/officeart/2005/8/layout/radial5"/>
    <dgm:cxn modelId="{A6252E31-33DF-4526-8385-BB4DC041FBBB}" type="presParOf" srcId="{DF27FC25-052B-426A-9E06-117E992234F6}" destId="{53D78D63-5F88-4163-9535-46A64127BD3A}" srcOrd="0" destOrd="0" presId="urn:microsoft.com/office/officeart/2005/8/layout/radial5"/>
    <dgm:cxn modelId="{85877A51-46DF-4AD7-8E71-57AE13DD1178}" type="presParOf" srcId="{8B82EA68-B59A-424E-9756-C221A13DB47F}" destId="{EDA34655-9131-4731-957F-5382F53A0660}" srcOrd="18" destOrd="0" presId="urn:microsoft.com/office/officeart/2005/8/layout/radial5"/>
    <dgm:cxn modelId="{43D9E3AC-CDAB-4B31-83DA-B6FA987B15D4}" type="presParOf" srcId="{8B82EA68-B59A-424E-9756-C221A13DB47F}" destId="{553B84E4-4A31-43DB-B3BF-8E8EF2B79F2D}" srcOrd="19" destOrd="0" presId="urn:microsoft.com/office/officeart/2005/8/layout/radial5"/>
    <dgm:cxn modelId="{624BB050-7C83-49C3-9723-9B202C3DB909}" type="presParOf" srcId="{553B84E4-4A31-43DB-B3BF-8E8EF2B79F2D}" destId="{C47D9E4B-AD47-4E79-B529-9B264E8F4F6B}" srcOrd="0" destOrd="0" presId="urn:microsoft.com/office/officeart/2005/8/layout/radial5"/>
    <dgm:cxn modelId="{1854B6D4-4924-4227-8BEB-00170B41DE84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CBE113-85D9-4C23-8100-560CA64B1D2A}" type="doc">
      <dgm:prSet loTypeId="urn:microsoft.com/office/officeart/2005/8/layout/vList4#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D3884AC-1142-419C-B444-8689260536D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600" b="0" dirty="0"/>
            <a:t>-</a:t>
          </a:r>
          <a:endParaRPr lang="ru-RU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автомобильных дорог общего пользовании местного значения - 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21729,0 тысяч рублей (п. Восточный, ул. Парковая). </a:t>
          </a:r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участка автомобильной дороги – 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подъезд к п. Восточный – 19903,1 тысяч рублей </a:t>
          </a:r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(субсидии областного бюджета).</a:t>
          </a:r>
          <a:endParaRPr lang="ru-RU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ECA47B-E3A4-4757-A4BB-FB7C96409992}" type="parTrans" cxnId="{72C5341F-8AEF-4422-8A13-310418DF259D}">
      <dgm:prSet/>
      <dgm:spPr/>
      <dgm:t>
        <a:bodyPr/>
        <a:lstStyle/>
        <a:p>
          <a:endParaRPr lang="ru-RU"/>
        </a:p>
      </dgm:t>
    </dgm:pt>
    <dgm:pt modelId="{648D9521-C4AB-48F5-9D4E-5416574B4436}" type="sibTrans" cxnId="{72C5341F-8AEF-4422-8A13-310418DF259D}">
      <dgm:prSet/>
      <dgm:spPr/>
      <dgm:t>
        <a:bodyPr/>
        <a:lstStyle/>
        <a:p>
          <a:endParaRPr lang="ru-RU"/>
        </a:p>
      </dgm:t>
    </dgm:pt>
    <dgm:pt modelId="{BF4DE1F8-E393-46A5-84C7-0751A013E89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Уборка территории, исправление профиля, благоустройство придорожной полосы -7302,1 тысяч рублей, приобретение щебня – 2988,5 тысяч рублей; укладка водопроводных труб на внутри поселковых автомобильных дорогах  - 1473,4 тысяч рублей</a:t>
          </a:r>
        </a:p>
        <a:p>
          <a:pPr algn="just"/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Устройство ледовых переправ –100 тысяч рублей</a:t>
          </a:r>
        </a:p>
        <a:p>
          <a:pPr algn="just"/>
          <a:endParaRPr lang="ru-RU" sz="1600" dirty="0"/>
        </a:p>
      </dgm:t>
    </dgm:pt>
    <dgm:pt modelId="{73ED0ED9-009F-461E-A4F8-7D559A00435F}" type="parTrans" cxnId="{1E3C1785-A74B-4C77-A6E4-00AFF3FCCBFD}">
      <dgm:prSet/>
      <dgm:spPr/>
      <dgm:t>
        <a:bodyPr/>
        <a:lstStyle/>
        <a:p>
          <a:endParaRPr lang="ru-RU"/>
        </a:p>
      </dgm:t>
    </dgm:pt>
    <dgm:pt modelId="{9420F89E-71FA-46DF-9919-D606E039B105}" type="sibTrans" cxnId="{1E3C1785-A74B-4C77-A6E4-00AFF3FCCBFD}">
      <dgm:prSet/>
      <dgm:spPr/>
      <dgm:t>
        <a:bodyPr/>
        <a:lstStyle/>
        <a:p>
          <a:endParaRPr lang="ru-RU"/>
        </a:p>
      </dgm:t>
    </dgm:pt>
    <dgm:pt modelId="{17DE0BD9-CED1-4B8B-A765-FEFB03971C5F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Дорожного фонда произведены в  сумме </a:t>
          </a:r>
          <a:r>
            <a: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57187,1 тысяч рублей </a:t>
          </a:r>
          <a:r>
            <a: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(предусмотрено – 64026,8 тысяч рублей), в том числе:</a:t>
          </a:r>
        </a:p>
      </dgm:t>
    </dgm:pt>
    <dgm:pt modelId="{BB3A14AD-E687-48BA-9633-62A826EC25BF}" type="sibTrans" cxnId="{8D9A7A7E-AD27-41BA-96D7-0C36A1729DBF}">
      <dgm:prSet/>
      <dgm:spPr/>
      <dgm:t>
        <a:bodyPr/>
        <a:lstStyle/>
        <a:p>
          <a:endParaRPr lang="ru-RU"/>
        </a:p>
      </dgm:t>
    </dgm:pt>
    <dgm:pt modelId="{3BE6204A-AF5F-4508-9CEB-B76BBC3ED24F}" type="parTrans" cxnId="{8D9A7A7E-AD27-41BA-96D7-0C36A1729DBF}">
      <dgm:prSet/>
      <dgm:spPr/>
      <dgm:t>
        <a:bodyPr/>
        <a:lstStyle/>
        <a:p>
          <a:endParaRPr lang="ru-RU"/>
        </a:p>
      </dgm:t>
    </dgm:pt>
    <dgm:pt modelId="{5BEA91BE-F72B-4DEA-811C-D893D0A0BEC4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безопасности дорожного движения – 3690,9 тысяч рублей -  обустройство маршрутов следования «Дом- Школа – Дом» </a:t>
          </a:r>
        </a:p>
      </dgm:t>
    </dgm:pt>
    <dgm:pt modelId="{F442A120-2999-4E84-B872-576D69FB0AF9}" type="parTrans" cxnId="{7A3AC95F-42C2-49ED-AC86-B48E49D94BF6}">
      <dgm:prSet/>
      <dgm:spPr/>
      <dgm:t>
        <a:bodyPr/>
        <a:lstStyle/>
        <a:p>
          <a:endParaRPr lang="ru-RU"/>
        </a:p>
      </dgm:t>
    </dgm:pt>
    <dgm:pt modelId="{1FCE3187-EBA0-4728-AA7F-D99A16F67F5C}" type="sibTrans" cxnId="{7A3AC95F-42C2-49ED-AC86-B48E49D94BF6}">
      <dgm:prSet/>
      <dgm:spPr/>
      <dgm:t>
        <a:bodyPr/>
        <a:lstStyle/>
        <a:p>
          <a:endParaRPr lang="ru-RU"/>
        </a:p>
      </dgm:t>
    </dgm:pt>
    <dgm:pt modelId="{005AFDEC-6B15-4D54-BF7D-B5D3AD9628BA}" type="pres">
      <dgm:prSet presAssocID="{78CBE113-85D9-4C23-8100-560CA64B1D2A}" presName="linear" presStyleCnt="0">
        <dgm:presLayoutVars>
          <dgm:dir/>
          <dgm:resizeHandles val="exact"/>
        </dgm:presLayoutVars>
      </dgm:prSet>
      <dgm:spPr/>
    </dgm:pt>
    <dgm:pt modelId="{50B2F8D0-BE5A-426A-AD12-F8661D025B00}" type="pres">
      <dgm:prSet presAssocID="{17DE0BD9-CED1-4B8B-A765-FEFB03971C5F}" presName="comp" presStyleCnt="0"/>
      <dgm:spPr/>
    </dgm:pt>
    <dgm:pt modelId="{2C6B1532-3E1D-4153-81B1-1E424D9A4340}" type="pres">
      <dgm:prSet presAssocID="{17DE0BD9-CED1-4B8B-A765-FEFB03971C5F}" presName="box" presStyleLbl="node1" presStyleIdx="0" presStyleCnt="4" custScaleY="439069" custLinFactNeighborX="0" custLinFactNeighborY="-24511"/>
      <dgm:spPr/>
    </dgm:pt>
    <dgm:pt modelId="{7F3CDDCE-A36A-450D-9161-16EA0ECDAFCE}" type="pres">
      <dgm:prSet presAssocID="{17DE0BD9-CED1-4B8B-A765-FEFB03971C5F}" presName="img" presStyleLbl="fgImgPlace1" presStyleIdx="0" presStyleCnt="4" custScaleX="90478" custScaleY="407603" custLinFactNeighborX="-30523" custLinFactNeighborY="23346"/>
      <dgm:spPr>
        <a:blipFill rotWithShape="1">
          <a:blip xmlns:r="http://schemas.openxmlformats.org/officeDocument/2006/relationships" r:embed="rId1" cstate="print"/>
          <a:srcRect/>
          <a:stretch>
            <a:fillRect l="-5000" r="-5000"/>
          </a:stretch>
        </a:blipFill>
      </dgm:spPr>
    </dgm:pt>
    <dgm:pt modelId="{A71A6EB5-B229-481E-808C-0B9E5AF44B2C}" type="pres">
      <dgm:prSet presAssocID="{17DE0BD9-CED1-4B8B-A765-FEFB03971C5F}" presName="text" presStyleLbl="node1" presStyleIdx="0" presStyleCnt="4">
        <dgm:presLayoutVars>
          <dgm:bulletEnabled val="1"/>
        </dgm:presLayoutVars>
      </dgm:prSet>
      <dgm:spPr/>
    </dgm:pt>
    <dgm:pt modelId="{3E414653-A908-471E-8333-033AC2119500}" type="pres">
      <dgm:prSet presAssocID="{BB3A14AD-E687-48BA-9633-62A826EC25BF}" presName="spacer" presStyleCnt="0"/>
      <dgm:spPr/>
    </dgm:pt>
    <dgm:pt modelId="{ED86A20B-B8A5-42C2-87E5-7417ECE7272A}" type="pres">
      <dgm:prSet presAssocID="{4D3884AC-1142-419C-B444-8689260536D6}" presName="comp" presStyleCnt="0"/>
      <dgm:spPr/>
    </dgm:pt>
    <dgm:pt modelId="{E683F002-88E7-41F2-BBD7-E3B851FCF30C}" type="pres">
      <dgm:prSet presAssocID="{4D3884AC-1142-419C-B444-8689260536D6}" presName="box" presStyleLbl="node1" presStyleIdx="1" presStyleCnt="4" custScaleY="541556" custLinFactNeighborX="0" custLinFactNeighborY="9743"/>
      <dgm:spPr/>
    </dgm:pt>
    <dgm:pt modelId="{FAE7C2F1-25ED-4E3B-9997-746B0F7B9B80}" type="pres">
      <dgm:prSet presAssocID="{4D3884AC-1142-419C-B444-8689260536D6}" presName="img" presStyleLbl="fgImgPlace1" presStyleIdx="1" presStyleCnt="4" custScaleX="91571" custScaleY="419124" custLinFactNeighborX="-5138" custLinFactNeighborY="1238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3942E44-AD72-49FF-8AC2-1F7849A75D3E}" type="pres">
      <dgm:prSet presAssocID="{4D3884AC-1142-419C-B444-8689260536D6}" presName="text" presStyleLbl="node1" presStyleIdx="1" presStyleCnt="4">
        <dgm:presLayoutVars>
          <dgm:bulletEnabled val="1"/>
        </dgm:presLayoutVars>
      </dgm:prSet>
      <dgm:spPr/>
    </dgm:pt>
    <dgm:pt modelId="{DE761FFE-3395-4B6B-8662-B32AF686B4A8}" type="pres">
      <dgm:prSet presAssocID="{648D9521-C4AB-48F5-9D4E-5416574B4436}" presName="spacer" presStyleCnt="0"/>
      <dgm:spPr/>
    </dgm:pt>
    <dgm:pt modelId="{52E8A37C-1236-4A29-BBCD-ED5CE287E796}" type="pres">
      <dgm:prSet presAssocID="{BF4DE1F8-E393-46A5-84C7-0751A013E89A}" presName="comp" presStyleCnt="0"/>
      <dgm:spPr/>
    </dgm:pt>
    <dgm:pt modelId="{9F680188-F82A-452C-B788-0205FF94DFED}" type="pres">
      <dgm:prSet presAssocID="{BF4DE1F8-E393-46A5-84C7-0751A013E89A}" presName="box" presStyleLbl="node1" presStyleIdx="2" presStyleCnt="4" custScaleY="520080" custLinFactNeighborX="-381" custLinFactNeighborY="-37808"/>
      <dgm:spPr/>
    </dgm:pt>
    <dgm:pt modelId="{A7BECF33-9903-4E9C-8A9C-D6A62C80C47F}" type="pres">
      <dgm:prSet presAssocID="{BF4DE1F8-E393-46A5-84C7-0751A013E89A}" presName="img" presStyleLbl="fgImgPlace1" presStyleIdx="2" presStyleCnt="4" custScaleX="89368" custScaleY="433357" custLinFactNeighborX="-1699" custLinFactNeighborY="-20050"/>
      <dgm:spPr>
        <a:blipFill rotWithShape="1">
          <a:blip xmlns:r="http://schemas.openxmlformats.org/officeDocument/2006/relationships" r:embed="rId3"/>
          <a:srcRect/>
          <a:stretch>
            <a:fillRect t="-12000" b="-12000"/>
          </a:stretch>
        </a:blipFill>
      </dgm:spPr>
    </dgm:pt>
    <dgm:pt modelId="{8E10F517-0E19-43E5-9B84-F01CB6E85308}" type="pres">
      <dgm:prSet presAssocID="{BF4DE1F8-E393-46A5-84C7-0751A013E89A}" presName="text" presStyleLbl="node1" presStyleIdx="2" presStyleCnt="4">
        <dgm:presLayoutVars>
          <dgm:bulletEnabled val="1"/>
        </dgm:presLayoutVars>
      </dgm:prSet>
      <dgm:spPr/>
    </dgm:pt>
    <dgm:pt modelId="{A1F8E690-CE65-4F81-BCD1-7084CC580C3C}" type="pres">
      <dgm:prSet presAssocID="{9420F89E-71FA-46DF-9919-D606E039B105}" presName="spacer" presStyleCnt="0"/>
      <dgm:spPr/>
    </dgm:pt>
    <dgm:pt modelId="{97BC1F98-FF87-47B0-BE38-56D81C169355}" type="pres">
      <dgm:prSet presAssocID="{5BEA91BE-F72B-4DEA-811C-D893D0A0BEC4}" presName="comp" presStyleCnt="0"/>
      <dgm:spPr/>
    </dgm:pt>
    <dgm:pt modelId="{371C7783-5D24-4777-9379-A3EBD8913E8B}" type="pres">
      <dgm:prSet presAssocID="{5BEA91BE-F72B-4DEA-811C-D893D0A0BEC4}" presName="box" presStyleLbl="node1" presStyleIdx="3" presStyleCnt="4" custScaleY="698287" custLinFactNeighborY="-38854"/>
      <dgm:spPr/>
    </dgm:pt>
    <dgm:pt modelId="{C6ED0C23-125D-4C0E-8D66-99BAFECA552B}" type="pres">
      <dgm:prSet presAssocID="{5BEA91BE-F72B-4DEA-811C-D893D0A0BEC4}" presName="img" presStyleLbl="fgImgPlace1" presStyleIdx="3" presStyleCnt="4" custScaleX="98480" custScaleY="422347" custLinFactNeighborX="2530" custLinFactNeighborY="-233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B5693663-0989-496B-8C2C-8452CFE17EB6}" type="pres">
      <dgm:prSet presAssocID="{5BEA91BE-F72B-4DEA-811C-D893D0A0BEC4}" presName="text" presStyleLbl="node1" presStyleIdx="3" presStyleCnt="4">
        <dgm:presLayoutVars>
          <dgm:bulletEnabled val="1"/>
        </dgm:presLayoutVars>
      </dgm:prSet>
      <dgm:spPr/>
    </dgm:pt>
  </dgm:ptLst>
  <dgm:cxnLst>
    <dgm:cxn modelId="{72C5341F-8AEF-4422-8A13-310418DF259D}" srcId="{78CBE113-85D9-4C23-8100-560CA64B1D2A}" destId="{4D3884AC-1142-419C-B444-8689260536D6}" srcOrd="1" destOrd="0" parTransId="{FAECA47B-E3A4-4757-A4BB-FB7C96409992}" sibTransId="{648D9521-C4AB-48F5-9D4E-5416574B4436}"/>
    <dgm:cxn modelId="{6E3AB129-5A32-46BF-90B2-30DA42C8B369}" type="presOf" srcId="{17DE0BD9-CED1-4B8B-A765-FEFB03971C5F}" destId="{2C6B1532-3E1D-4153-81B1-1E424D9A4340}" srcOrd="0" destOrd="0" presId="urn:microsoft.com/office/officeart/2005/8/layout/vList4#1"/>
    <dgm:cxn modelId="{7A3AC95F-42C2-49ED-AC86-B48E49D94BF6}" srcId="{78CBE113-85D9-4C23-8100-560CA64B1D2A}" destId="{5BEA91BE-F72B-4DEA-811C-D893D0A0BEC4}" srcOrd="3" destOrd="0" parTransId="{F442A120-2999-4E84-B872-576D69FB0AF9}" sibTransId="{1FCE3187-EBA0-4728-AA7F-D99A16F67F5C}"/>
    <dgm:cxn modelId="{4BBC614D-F53B-4CCB-A147-2A8F2E75D32E}" type="presOf" srcId="{5BEA91BE-F72B-4DEA-811C-D893D0A0BEC4}" destId="{B5693663-0989-496B-8C2C-8452CFE17EB6}" srcOrd="1" destOrd="0" presId="urn:microsoft.com/office/officeart/2005/8/layout/vList4#1"/>
    <dgm:cxn modelId="{E9D3D154-0F04-4FC8-8C39-0244B8D25476}" type="presOf" srcId="{BF4DE1F8-E393-46A5-84C7-0751A013E89A}" destId="{9F680188-F82A-452C-B788-0205FF94DFED}" srcOrd="0" destOrd="0" presId="urn:microsoft.com/office/officeart/2005/8/layout/vList4#1"/>
    <dgm:cxn modelId="{8D9A7A7E-AD27-41BA-96D7-0C36A1729DBF}" srcId="{78CBE113-85D9-4C23-8100-560CA64B1D2A}" destId="{17DE0BD9-CED1-4B8B-A765-FEFB03971C5F}" srcOrd="0" destOrd="0" parTransId="{3BE6204A-AF5F-4508-9CEB-B76BBC3ED24F}" sibTransId="{BB3A14AD-E687-48BA-9633-62A826EC25BF}"/>
    <dgm:cxn modelId="{1E3C1785-A74B-4C77-A6E4-00AFF3FCCBFD}" srcId="{78CBE113-85D9-4C23-8100-560CA64B1D2A}" destId="{BF4DE1F8-E393-46A5-84C7-0751A013E89A}" srcOrd="2" destOrd="0" parTransId="{73ED0ED9-009F-461E-A4F8-7D559A00435F}" sibTransId="{9420F89E-71FA-46DF-9919-D606E039B105}"/>
    <dgm:cxn modelId="{A3E4AB99-339F-42C7-B044-7ED1B41F404A}" type="presOf" srcId="{4D3884AC-1142-419C-B444-8689260536D6}" destId="{53942E44-AD72-49FF-8AC2-1F7849A75D3E}" srcOrd="1" destOrd="0" presId="urn:microsoft.com/office/officeart/2005/8/layout/vList4#1"/>
    <dgm:cxn modelId="{8DD671C7-E472-4CEB-864B-8634C529F00C}" type="presOf" srcId="{17DE0BD9-CED1-4B8B-A765-FEFB03971C5F}" destId="{A71A6EB5-B229-481E-808C-0B9E5AF44B2C}" srcOrd="1" destOrd="0" presId="urn:microsoft.com/office/officeart/2005/8/layout/vList4#1"/>
    <dgm:cxn modelId="{B45CD1DD-6C17-4E91-83B4-8E5BDC677C1C}" type="presOf" srcId="{BF4DE1F8-E393-46A5-84C7-0751A013E89A}" destId="{8E10F517-0E19-43E5-9B84-F01CB6E85308}" srcOrd="1" destOrd="0" presId="urn:microsoft.com/office/officeart/2005/8/layout/vList4#1"/>
    <dgm:cxn modelId="{6467CEE3-9B81-46C8-ABA1-63F4E6543819}" type="presOf" srcId="{4D3884AC-1142-419C-B444-8689260536D6}" destId="{E683F002-88E7-41F2-BBD7-E3B851FCF30C}" srcOrd="0" destOrd="0" presId="urn:microsoft.com/office/officeart/2005/8/layout/vList4#1"/>
    <dgm:cxn modelId="{DCC411E9-C205-4955-A30D-E788EFDCA494}" type="presOf" srcId="{78CBE113-85D9-4C23-8100-560CA64B1D2A}" destId="{005AFDEC-6B15-4D54-BF7D-B5D3AD9628BA}" srcOrd="0" destOrd="0" presId="urn:microsoft.com/office/officeart/2005/8/layout/vList4#1"/>
    <dgm:cxn modelId="{0D4F81FD-AB86-4E9C-9236-094AB130B759}" type="presOf" srcId="{5BEA91BE-F72B-4DEA-811C-D893D0A0BEC4}" destId="{371C7783-5D24-4777-9379-A3EBD8913E8B}" srcOrd="0" destOrd="0" presId="urn:microsoft.com/office/officeart/2005/8/layout/vList4#1"/>
    <dgm:cxn modelId="{F1326691-8CA2-445B-B7DE-EE2DA739B76D}" type="presParOf" srcId="{005AFDEC-6B15-4D54-BF7D-B5D3AD9628BA}" destId="{50B2F8D0-BE5A-426A-AD12-F8661D025B00}" srcOrd="0" destOrd="0" presId="urn:microsoft.com/office/officeart/2005/8/layout/vList4#1"/>
    <dgm:cxn modelId="{29B33E8E-955A-40C0-B235-77D584EEC2E6}" type="presParOf" srcId="{50B2F8D0-BE5A-426A-AD12-F8661D025B00}" destId="{2C6B1532-3E1D-4153-81B1-1E424D9A4340}" srcOrd="0" destOrd="0" presId="urn:microsoft.com/office/officeart/2005/8/layout/vList4#1"/>
    <dgm:cxn modelId="{AE606984-5F15-4D87-9634-198CC608D1EA}" type="presParOf" srcId="{50B2F8D0-BE5A-426A-AD12-F8661D025B00}" destId="{7F3CDDCE-A36A-450D-9161-16EA0ECDAFCE}" srcOrd="1" destOrd="0" presId="urn:microsoft.com/office/officeart/2005/8/layout/vList4#1"/>
    <dgm:cxn modelId="{EF4881C1-0EC6-4BAF-BCA0-C56894A613B5}" type="presParOf" srcId="{50B2F8D0-BE5A-426A-AD12-F8661D025B00}" destId="{A71A6EB5-B229-481E-808C-0B9E5AF44B2C}" srcOrd="2" destOrd="0" presId="urn:microsoft.com/office/officeart/2005/8/layout/vList4#1"/>
    <dgm:cxn modelId="{717A7D14-E8D3-4B78-A54A-A6E59EC3D3D6}" type="presParOf" srcId="{005AFDEC-6B15-4D54-BF7D-B5D3AD9628BA}" destId="{3E414653-A908-471E-8333-033AC2119500}" srcOrd="1" destOrd="0" presId="urn:microsoft.com/office/officeart/2005/8/layout/vList4#1"/>
    <dgm:cxn modelId="{39B6A9A2-912E-4618-BCCD-A0EB45201797}" type="presParOf" srcId="{005AFDEC-6B15-4D54-BF7D-B5D3AD9628BA}" destId="{ED86A20B-B8A5-42C2-87E5-7417ECE7272A}" srcOrd="2" destOrd="0" presId="urn:microsoft.com/office/officeart/2005/8/layout/vList4#1"/>
    <dgm:cxn modelId="{94D0B4DA-DE00-4339-A79F-DA901B5892BE}" type="presParOf" srcId="{ED86A20B-B8A5-42C2-87E5-7417ECE7272A}" destId="{E683F002-88E7-41F2-BBD7-E3B851FCF30C}" srcOrd="0" destOrd="0" presId="urn:microsoft.com/office/officeart/2005/8/layout/vList4#1"/>
    <dgm:cxn modelId="{86876C62-9A1D-4DB5-99BE-6BB593BC0EC2}" type="presParOf" srcId="{ED86A20B-B8A5-42C2-87E5-7417ECE7272A}" destId="{FAE7C2F1-25ED-4E3B-9997-746B0F7B9B80}" srcOrd="1" destOrd="0" presId="urn:microsoft.com/office/officeart/2005/8/layout/vList4#1"/>
    <dgm:cxn modelId="{105532E1-B1E0-4581-AF0A-A456EFC86199}" type="presParOf" srcId="{ED86A20B-B8A5-42C2-87E5-7417ECE7272A}" destId="{53942E44-AD72-49FF-8AC2-1F7849A75D3E}" srcOrd="2" destOrd="0" presId="urn:microsoft.com/office/officeart/2005/8/layout/vList4#1"/>
    <dgm:cxn modelId="{98A6727E-0FD1-4B9C-8DF1-E6B1A5E4DA5D}" type="presParOf" srcId="{005AFDEC-6B15-4D54-BF7D-B5D3AD9628BA}" destId="{DE761FFE-3395-4B6B-8662-B32AF686B4A8}" srcOrd="3" destOrd="0" presId="urn:microsoft.com/office/officeart/2005/8/layout/vList4#1"/>
    <dgm:cxn modelId="{1396B79C-7604-4BB5-B01B-AED2E019E9E1}" type="presParOf" srcId="{005AFDEC-6B15-4D54-BF7D-B5D3AD9628BA}" destId="{52E8A37C-1236-4A29-BBCD-ED5CE287E796}" srcOrd="4" destOrd="0" presId="urn:microsoft.com/office/officeart/2005/8/layout/vList4#1"/>
    <dgm:cxn modelId="{FCA687DA-CB23-496B-B35C-8D898D4F03CC}" type="presParOf" srcId="{52E8A37C-1236-4A29-BBCD-ED5CE287E796}" destId="{9F680188-F82A-452C-B788-0205FF94DFED}" srcOrd="0" destOrd="0" presId="urn:microsoft.com/office/officeart/2005/8/layout/vList4#1"/>
    <dgm:cxn modelId="{C67723DA-30A0-416A-8D88-08AE969461AA}" type="presParOf" srcId="{52E8A37C-1236-4A29-BBCD-ED5CE287E796}" destId="{A7BECF33-9903-4E9C-8A9C-D6A62C80C47F}" srcOrd="1" destOrd="0" presId="urn:microsoft.com/office/officeart/2005/8/layout/vList4#1"/>
    <dgm:cxn modelId="{4D6E99EC-8C16-41BE-8DB5-4A11F3B19AA8}" type="presParOf" srcId="{52E8A37C-1236-4A29-BBCD-ED5CE287E796}" destId="{8E10F517-0E19-43E5-9B84-F01CB6E85308}" srcOrd="2" destOrd="0" presId="urn:microsoft.com/office/officeart/2005/8/layout/vList4#1"/>
    <dgm:cxn modelId="{7F225B10-AD99-4F3C-A368-FD577DEF471A}" type="presParOf" srcId="{005AFDEC-6B15-4D54-BF7D-B5D3AD9628BA}" destId="{A1F8E690-CE65-4F81-BCD1-7084CC580C3C}" srcOrd="5" destOrd="0" presId="urn:microsoft.com/office/officeart/2005/8/layout/vList4#1"/>
    <dgm:cxn modelId="{DF8266B2-598D-4042-93F4-74CC497A9E68}" type="presParOf" srcId="{005AFDEC-6B15-4D54-BF7D-B5D3AD9628BA}" destId="{97BC1F98-FF87-47B0-BE38-56D81C169355}" srcOrd="6" destOrd="0" presId="urn:microsoft.com/office/officeart/2005/8/layout/vList4#1"/>
    <dgm:cxn modelId="{A5BB3E4E-3A08-4A46-B3CB-53F1DFEE04DC}" type="presParOf" srcId="{97BC1F98-FF87-47B0-BE38-56D81C169355}" destId="{371C7783-5D24-4777-9379-A3EBD8913E8B}" srcOrd="0" destOrd="0" presId="urn:microsoft.com/office/officeart/2005/8/layout/vList4#1"/>
    <dgm:cxn modelId="{55652861-D5AF-4821-84A6-E0214BA709CF}" type="presParOf" srcId="{97BC1F98-FF87-47B0-BE38-56D81C169355}" destId="{C6ED0C23-125D-4C0E-8D66-99BAFECA552B}" srcOrd="1" destOrd="0" presId="urn:microsoft.com/office/officeart/2005/8/layout/vList4#1"/>
    <dgm:cxn modelId="{4FEA11B9-9FA5-4D0D-AC6C-9AC0A8764EBF}" type="presParOf" srcId="{97BC1F98-FF87-47B0-BE38-56D81C169355}" destId="{B5693663-0989-496B-8C2C-8452CFE17EB6}" srcOrd="2" destOrd="0" presId="urn:microsoft.com/office/officeart/2005/8/layout/vList4#1"/>
  </dgm:cxnLst>
  <dgm:bg>
    <a:blipFill>
      <a:blip xmlns:r="http://schemas.openxmlformats.org/officeDocument/2006/relationships" r:embed="rId3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8305A6-E9E0-46D0-8E11-FEF2B28FF5C5}" type="doc">
      <dgm:prSet loTypeId="urn:microsoft.com/office/officeart/2005/8/layout/radial5" loCatId="cycle" qsTypeId="urn:microsoft.com/office/officeart/2005/8/quickstyle/3d2#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262A075-8147-4969-A52D-C17C4DA910C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pPr algn="ctr"/>
          <a:r>
            <a:rPr lang="ru-RU" sz="1600" b="1" baseline="0" dirty="0"/>
            <a:t>Жилищно-коммунальное хозяйство </a:t>
          </a:r>
        </a:p>
      </dgm:t>
    </dgm:pt>
    <dgm:pt modelId="{AA5F2436-70E1-4BB4-A9E5-E00BD5A0C7C8}" type="parTrans" cxnId="{CAEE4C0A-38BB-4290-9F09-7146A11ECCE1}">
      <dgm:prSet/>
      <dgm:spPr/>
      <dgm:t>
        <a:bodyPr/>
        <a:lstStyle/>
        <a:p>
          <a:pPr algn="ctr"/>
          <a:endParaRPr lang="ru-RU"/>
        </a:p>
      </dgm:t>
    </dgm:pt>
    <dgm:pt modelId="{A34CFE78-7DF4-45A4-8EAB-F8786CA4CB6A}" type="sibTrans" cxnId="{CAEE4C0A-38BB-4290-9F09-7146A11ECCE1}">
      <dgm:prSet/>
      <dgm:spPr/>
      <dgm:t>
        <a:bodyPr/>
        <a:lstStyle/>
        <a:p>
          <a:pPr algn="ctr"/>
          <a:endParaRPr lang="ru-RU"/>
        </a:p>
      </dgm:t>
    </dgm:pt>
    <dgm:pt modelId="{7B87C6A4-EE2A-48FC-92B0-A0FD0699DC3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66FFCC"/>
        </a:solidFill>
      </dgm:spPr>
      <dgm:t>
        <a:bodyPr/>
        <a:lstStyle/>
        <a:p>
          <a:pPr algn="ctr"/>
          <a:r>
            <a:rPr lang="ru-RU" sz="1600" b="1" baseline="0" dirty="0"/>
            <a:t>Мероприятия в области</a:t>
          </a:r>
        </a:p>
        <a:p>
          <a:pPr algn="ctr"/>
          <a:r>
            <a:rPr lang="ru-RU" sz="1600" b="1" baseline="0" dirty="0"/>
            <a:t> жилищного хозяйства  </a:t>
          </a:r>
        </a:p>
        <a:p>
          <a:pPr algn="ctr"/>
          <a:r>
            <a:rPr lang="ru-RU" sz="1600" b="1" baseline="0" dirty="0"/>
            <a:t>70,0 %</a:t>
          </a:r>
        </a:p>
      </dgm:t>
    </dgm:pt>
    <dgm:pt modelId="{B17B1B2B-17AF-4814-8940-715F9B86536C}" type="parTrans" cxnId="{D0D60385-5741-4943-80D3-275E40499084}">
      <dgm:prSet/>
      <dgm:spPr/>
      <dgm:t>
        <a:bodyPr/>
        <a:lstStyle/>
        <a:p>
          <a:pPr algn="ctr"/>
          <a:endParaRPr lang="ru-RU" dirty="0"/>
        </a:p>
      </dgm:t>
    </dgm:pt>
    <dgm:pt modelId="{82F83436-856A-4864-866A-BF1969C265B4}" type="sibTrans" cxnId="{D0D60385-5741-4943-80D3-275E40499084}">
      <dgm:prSet/>
      <dgm:spPr/>
      <dgm:t>
        <a:bodyPr/>
        <a:lstStyle/>
        <a:p>
          <a:pPr algn="ctr"/>
          <a:endParaRPr lang="ru-RU"/>
        </a:p>
      </dgm:t>
    </dgm:pt>
    <dgm:pt modelId="{AE29DFA1-BF4B-4FD0-9CCB-DFEEC2D7E50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baseline="0" dirty="0"/>
            <a:t>Мероприятия в области коммунального хозяйства -24,5 %</a:t>
          </a:r>
        </a:p>
      </dgm:t>
    </dgm:pt>
    <dgm:pt modelId="{7A6E36A0-A6E1-4697-8D86-AB018A3C5679}" type="parTrans" cxnId="{DFA1E8DC-1C94-4750-9117-038728A9738E}">
      <dgm:prSet/>
      <dgm:spPr/>
      <dgm:t>
        <a:bodyPr/>
        <a:lstStyle/>
        <a:p>
          <a:pPr algn="ctr"/>
          <a:endParaRPr lang="ru-RU" dirty="0"/>
        </a:p>
      </dgm:t>
    </dgm:pt>
    <dgm:pt modelId="{F414DEDE-3D46-41AD-9A8E-E1825E839C1A}" type="sibTrans" cxnId="{DFA1E8DC-1C94-4750-9117-038728A9738E}">
      <dgm:prSet/>
      <dgm:spPr/>
      <dgm:t>
        <a:bodyPr/>
        <a:lstStyle/>
        <a:p>
          <a:pPr algn="ctr"/>
          <a:endParaRPr lang="ru-RU"/>
        </a:p>
      </dgm:t>
    </dgm:pt>
    <dgm:pt modelId="{8C29D6EA-0946-4F89-A4BF-2CB888FA3D0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baseline="0" dirty="0">
              <a:solidFill>
                <a:schemeClr val="tx1"/>
              </a:solidFill>
            </a:rPr>
            <a:t>Благоустройство -      </a:t>
          </a:r>
        </a:p>
        <a:p>
          <a:pPr algn="ctr"/>
          <a:r>
            <a:rPr lang="ru-RU" sz="1600" b="1" baseline="0" dirty="0">
              <a:solidFill>
                <a:schemeClr val="tx1"/>
              </a:solidFill>
            </a:rPr>
            <a:t>5,1%</a:t>
          </a:r>
        </a:p>
      </dgm:t>
    </dgm:pt>
    <dgm:pt modelId="{6BB75452-7382-4A31-AD57-4B0BB117B7B4}" type="parTrans" cxnId="{37663180-2E48-4DE4-B5D6-242E63440246}">
      <dgm:prSet/>
      <dgm:spPr/>
      <dgm:t>
        <a:bodyPr/>
        <a:lstStyle/>
        <a:p>
          <a:pPr algn="ctr"/>
          <a:endParaRPr lang="ru-RU" dirty="0"/>
        </a:p>
      </dgm:t>
    </dgm:pt>
    <dgm:pt modelId="{30BDB7BE-6DBF-4731-AB27-D705D349A65A}" type="sibTrans" cxnId="{37663180-2E48-4DE4-B5D6-242E63440246}">
      <dgm:prSet/>
      <dgm:spPr/>
      <dgm:t>
        <a:bodyPr/>
        <a:lstStyle/>
        <a:p>
          <a:pPr algn="ctr"/>
          <a:endParaRPr lang="ru-RU"/>
        </a:p>
      </dgm:t>
    </dgm:pt>
    <dgm:pt modelId="{311D3392-190B-42B4-8434-05FA8C9A889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66FFCC"/>
        </a:solidFill>
      </dgm:spPr>
      <dgm:t>
        <a:bodyPr/>
        <a:lstStyle/>
        <a:p>
          <a:pPr algn="ctr"/>
          <a:endParaRPr lang="ru-RU" sz="1200" b="1" baseline="0" dirty="0"/>
        </a:p>
      </dgm:t>
    </dgm:pt>
    <dgm:pt modelId="{61210CA9-7BFB-4ECC-9B02-8873E8000705}" type="parTrans" cxnId="{071B1EC6-3056-47C5-9802-BBF507E520FF}">
      <dgm:prSet/>
      <dgm:spPr/>
      <dgm:t>
        <a:bodyPr/>
        <a:lstStyle/>
        <a:p>
          <a:pPr algn="ctr"/>
          <a:endParaRPr lang="ru-RU"/>
        </a:p>
      </dgm:t>
    </dgm:pt>
    <dgm:pt modelId="{37CCC1C8-FDE0-4A27-B1DF-B697014E5009}" type="sibTrans" cxnId="{071B1EC6-3056-47C5-9802-BBF507E520FF}">
      <dgm:prSet/>
      <dgm:spPr/>
      <dgm:t>
        <a:bodyPr/>
        <a:lstStyle/>
        <a:p>
          <a:pPr algn="ctr"/>
          <a:endParaRPr lang="ru-RU"/>
        </a:p>
      </dgm:t>
    </dgm:pt>
    <dgm:pt modelId="{C4E16FDF-A00A-46EF-919C-88A7AEE0D482}" type="pres">
      <dgm:prSet presAssocID="{FC8305A6-E9E0-46D0-8E11-FEF2B28FF5C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BFAE5C4-FC8E-4CF7-9479-0803FDFF1C28}" type="pres">
      <dgm:prSet presAssocID="{7262A075-8147-4969-A52D-C17C4DA910C5}" presName="centerShape" presStyleLbl="node0" presStyleIdx="0" presStyleCnt="1" custScaleX="206118" custScaleY="133263" custLinFactNeighborX="1212" custLinFactNeighborY="8805"/>
      <dgm:spPr/>
    </dgm:pt>
    <dgm:pt modelId="{89914B90-9694-4787-8D04-DC3FFA5DAB3D}" type="pres">
      <dgm:prSet presAssocID="{B17B1B2B-17AF-4814-8940-715F9B86536C}" presName="parTrans" presStyleLbl="sibTrans2D1" presStyleIdx="0" presStyleCnt="3"/>
      <dgm:spPr/>
    </dgm:pt>
    <dgm:pt modelId="{F94868C6-7D6F-421D-AAFC-AABB7C38A443}" type="pres">
      <dgm:prSet presAssocID="{B17B1B2B-17AF-4814-8940-715F9B86536C}" presName="connectorText" presStyleLbl="sibTrans2D1" presStyleIdx="0" presStyleCnt="3"/>
      <dgm:spPr/>
    </dgm:pt>
    <dgm:pt modelId="{C03A8C22-0F0D-4918-9651-775401A6E4F0}" type="pres">
      <dgm:prSet presAssocID="{7B87C6A4-EE2A-48FC-92B0-A0FD0699DC38}" presName="node" presStyleLbl="node1" presStyleIdx="0" presStyleCnt="3" custScaleX="229929" custScaleY="131029" custRadScaleRad="72566" custRadScaleInc="3594">
        <dgm:presLayoutVars>
          <dgm:bulletEnabled val="1"/>
        </dgm:presLayoutVars>
      </dgm:prSet>
      <dgm:spPr/>
    </dgm:pt>
    <dgm:pt modelId="{72B44983-02DA-4E02-A0B7-8166FBECF753}" type="pres">
      <dgm:prSet presAssocID="{7A6E36A0-A6E1-4697-8D86-AB018A3C5679}" presName="parTrans" presStyleLbl="sibTrans2D1" presStyleIdx="1" presStyleCnt="3"/>
      <dgm:spPr/>
    </dgm:pt>
    <dgm:pt modelId="{025574FB-C664-42EC-8E0F-E29BEA2B9EA1}" type="pres">
      <dgm:prSet presAssocID="{7A6E36A0-A6E1-4697-8D86-AB018A3C5679}" presName="connectorText" presStyleLbl="sibTrans2D1" presStyleIdx="1" presStyleCnt="3"/>
      <dgm:spPr/>
    </dgm:pt>
    <dgm:pt modelId="{2550CC62-F452-4A1D-88DD-67878C89B4EA}" type="pres">
      <dgm:prSet presAssocID="{AE29DFA1-BF4B-4FD0-9CCB-DFEEC2D7E506}" presName="node" presStyleLbl="node1" presStyleIdx="1" presStyleCnt="3" custScaleX="174107" custScaleY="197139" custRadScaleRad="120315" custRadScaleInc="-59856">
        <dgm:presLayoutVars>
          <dgm:bulletEnabled val="1"/>
        </dgm:presLayoutVars>
      </dgm:prSet>
      <dgm:spPr/>
    </dgm:pt>
    <dgm:pt modelId="{AC0FDAE7-E03B-41F8-B20B-173D8D679262}" type="pres">
      <dgm:prSet presAssocID="{6BB75452-7382-4A31-AD57-4B0BB117B7B4}" presName="parTrans" presStyleLbl="sibTrans2D1" presStyleIdx="2" presStyleCnt="3"/>
      <dgm:spPr/>
    </dgm:pt>
    <dgm:pt modelId="{F2234AD4-481B-468F-91DF-9726466C3909}" type="pres">
      <dgm:prSet presAssocID="{6BB75452-7382-4A31-AD57-4B0BB117B7B4}" presName="connectorText" presStyleLbl="sibTrans2D1" presStyleIdx="2" presStyleCnt="3"/>
      <dgm:spPr/>
    </dgm:pt>
    <dgm:pt modelId="{F4D439E6-BE96-4B51-9572-B083C3081BEC}" type="pres">
      <dgm:prSet presAssocID="{8C29D6EA-0946-4F89-A4BF-2CB888FA3D08}" presName="node" presStyleLbl="node1" presStyleIdx="2" presStyleCnt="3" custScaleX="196426" custScaleY="201586" custRadScaleRad="111434" custRadScaleInc="56367">
        <dgm:presLayoutVars>
          <dgm:bulletEnabled val="1"/>
        </dgm:presLayoutVars>
      </dgm:prSet>
      <dgm:spPr/>
    </dgm:pt>
  </dgm:ptLst>
  <dgm:cxnLst>
    <dgm:cxn modelId="{CAEE4C0A-38BB-4290-9F09-7146A11ECCE1}" srcId="{FC8305A6-E9E0-46D0-8E11-FEF2B28FF5C5}" destId="{7262A075-8147-4969-A52D-C17C4DA910C5}" srcOrd="0" destOrd="0" parTransId="{AA5F2436-70E1-4BB4-A9E5-E00BD5A0C7C8}" sibTransId="{A34CFE78-7DF4-45A4-8EAB-F8786CA4CB6A}"/>
    <dgm:cxn modelId="{2ABAAD25-0D77-4A22-912C-78BB499B5DAF}" type="presOf" srcId="{7A6E36A0-A6E1-4697-8D86-AB018A3C5679}" destId="{72B44983-02DA-4E02-A0B7-8166FBECF753}" srcOrd="0" destOrd="0" presId="urn:microsoft.com/office/officeart/2005/8/layout/radial5"/>
    <dgm:cxn modelId="{FDC79D32-7D42-4D3B-ABC2-21FE80286EFF}" type="presOf" srcId="{B17B1B2B-17AF-4814-8940-715F9B86536C}" destId="{89914B90-9694-4787-8D04-DC3FFA5DAB3D}" srcOrd="0" destOrd="0" presId="urn:microsoft.com/office/officeart/2005/8/layout/radial5"/>
    <dgm:cxn modelId="{F6D30B60-7370-4287-958A-42495FA2FA69}" type="presOf" srcId="{FC8305A6-E9E0-46D0-8E11-FEF2B28FF5C5}" destId="{C4E16FDF-A00A-46EF-919C-88A7AEE0D482}" srcOrd="0" destOrd="0" presId="urn:microsoft.com/office/officeart/2005/8/layout/radial5"/>
    <dgm:cxn modelId="{07A5C152-6D91-42CD-8F69-553234C97E5E}" type="presOf" srcId="{AE29DFA1-BF4B-4FD0-9CCB-DFEEC2D7E506}" destId="{2550CC62-F452-4A1D-88DD-67878C89B4EA}" srcOrd="0" destOrd="0" presId="urn:microsoft.com/office/officeart/2005/8/layout/radial5"/>
    <dgm:cxn modelId="{AD9A0854-3AC6-4A11-8E1C-8BC85D7AE58A}" type="presOf" srcId="{7A6E36A0-A6E1-4697-8D86-AB018A3C5679}" destId="{025574FB-C664-42EC-8E0F-E29BEA2B9EA1}" srcOrd="1" destOrd="0" presId="urn:microsoft.com/office/officeart/2005/8/layout/radial5"/>
    <dgm:cxn modelId="{53195C77-953E-4F2D-9725-ABF93BF95226}" type="presOf" srcId="{6BB75452-7382-4A31-AD57-4B0BB117B7B4}" destId="{F2234AD4-481B-468F-91DF-9726466C3909}" srcOrd="1" destOrd="0" presId="urn:microsoft.com/office/officeart/2005/8/layout/radial5"/>
    <dgm:cxn modelId="{77F31F79-1678-438A-8CB9-80E9C2880E16}" type="presOf" srcId="{6BB75452-7382-4A31-AD57-4B0BB117B7B4}" destId="{AC0FDAE7-E03B-41F8-B20B-173D8D679262}" srcOrd="0" destOrd="0" presId="urn:microsoft.com/office/officeart/2005/8/layout/radial5"/>
    <dgm:cxn modelId="{37663180-2E48-4DE4-B5D6-242E63440246}" srcId="{7262A075-8147-4969-A52D-C17C4DA910C5}" destId="{8C29D6EA-0946-4F89-A4BF-2CB888FA3D08}" srcOrd="2" destOrd="0" parTransId="{6BB75452-7382-4A31-AD57-4B0BB117B7B4}" sibTransId="{30BDB7BE-6DBF-4731-AB27-D705D349A65A}"/>
    <dgm:cxn modelId="{D0D60385-5741-4943-80D3-275E40499084}" srcId="{7262A075-8147-4969-A52D-C17C4DA910C5}" destId="{7B87C6A4-EE2A-48FC-92B0-A0FD0699DC38}" srcOrd="0" destOrd="0" parTransId="{B17B1B2B-17AF-4814-8940-715F9B86536C}" sibTransId="{82F83436-856A-4864-866A-BF1969C265B4}"/>
    <dgm:cxn modelId="{5937F2B2-4C1E-4633-AD3B-D41644BA1412}" type="presOf" srcId="{7262A075-8147-4969-A52D-C17C4DA910C5}" destId="{FBFAE5C4-FC8E-4CF7-9479-0803FDFF1C28}" srcOrd="0" destOrd="0" presId="urn:microsoft.com/office/officeart/2005/8/layout/radial5"/>
    <dgm:cxn modelId="{6EBC91B3-85C8-4D94-BD30-8BFB348BC732}" type="presOf" srcId="{7B87C6A4-EE2A-48FC-92B0-A0FD0699DC38}" destId="{C03A8C22-0F0D-4918-9651-775401A6E4F0}" srcOrd="0" destOrd="0" presId="urn:microsoft.com/office/officeart/2005/8/layout/radial5"/>
    <dgm:cxn modelId="{071B1EC6-3056-47C5-9802-BBF507E520FF}" srcId="{7B87C6A4-EE2A-48FC-92B0-A0FD0699DC38}" destId="{311D3392-190B-42B4-8434-05FA8C9A8899}" srcOrd="0" destOrd="0" parTransId="{61210CA9-7BFB-4ECC-9B02-8873E8000705}" sibTransId="{37CCC1C8-FDE0-4A27-B1DF-B697014E5009}"/>
    <dgm:cxn modelId="{953C2BC6-EDBF-441B-8A8D-78A61D8B1A79}" type="presOf" srcId="{8C29D6EA-0946-4F89-A4BF-2CB888FA3D08}" destId="{F4D439E6-BE96-4B51-9572-B083C3081BEC}" srcOrd="0" destOrd="0" presId="urn:microsoft.com/office/officeart/2005/8/layout/radial5"/>
    <dgm:cxn modelId="{B29130CE-661F-463E-98E7-6C8483299C8B}" type="presOf" srcId="{311D3392-190B-42B4-8434-05FA8C9A8899}" destId="{C03A8C22-0F0D-4918-9651-775401A6E4F0}" srcOrd="0" destOrd="1" presId="urn:microsoft.com/office/officeart/2005/8/layout/radial5"/>
    <dgm:cxn modelId="{DFA1E8DC-1C94-4750-9117-038728A9738E}" srcId="{7262A075-8147-4969-A52D-C17C4DA910C5}" destId="{AE29DFA1-BF4B-4FD0-9CCB-DFEEC2D7E506}" srcOrd="1" destOrd="0" parTransId="{7A6E36A0-A6E1-4697-8D86-AB018A3C5679}" sibTransId="{F414DEDE-3D46-41AD-9A8E-E1825E839C1A}"/>
    <dgm:cxn modelId="{E5BCAEFD-52A8-408C-B0CE-FB1044E354AE}" type="presOf" srcId="{B17B1B2B-17AF-4814-8940-715F9B86536C}" destId="{F94868C6-7D6F-421D-AAFC-AABB7C38A443}" srcOrd="1" destOrd="0" presId="urn:microsoft.com/office/officeart/2005/8/layout/radial5"/>
    <dgm:cxn modelId="{308B2132-9D52-4803-8794-3CA9E508DFC1}" type="presParOf" srcId="{C4E16FDF-A00A-46EF-919C-88A7AEE0D482}" destId="{FBFAE5C4-FC8E-4CF7-9479-0803FDFF1C28}" srcOrd="0" destOrd="0" presId="urn:microsoft.com/office/officeart/2005/8/layout/radial5"/>
    <dgm:cxn modelId="{30C71B29-90FE-4F8C-94CF-144E6CA247AD}" type="presParOf" srcId="{C4E16FDF-A00A-46EF-919C-88A7AEE0D482}" destId="{89914B90-9694-4787-8D04-DC3FFA5DAB3D}" srcOrd="1" destOrd="0" presId="urn:microsoft.com/office/officeart/2005/8/layout/radial5"/>
    <dgm:cxn modelId="{507847D9-9D60-4FC6-8485-2AF5CEC0158F}" type="presParOf" srcId="{89914B90-9694-4787-8D04-DC3FFA5DAB3D}" destId="{F94868C6-7D6F-421D-AAFC-AABB7C38A443}" srcOrd="0" destOrd="0" presId="urn:microsoft.com/office/officeart/2005/8/layout/radial5"/>
    <dgm:cxn modelId="{C1262632-3A57-45C7-9D89-A63D1E509BB4}" type="presParOf" srcId="{C4E16FDF-A00A-46EF-919C-88A7AEE0D482}" destId="{C03A8C22-0F0D-4918-9651-775401A6E4F0}" srcOrd="2" destOrd="0" presId="urn:microsoft.com/office/officeart/2005/8/layout/radial5"/>
    <dgm:cxn modelId="{BB3194FF-3168-42C9-8EF2-D79023B443F2}" type="presParOf" srcId="{C4E16FDF-A00A-46EF-919C-88A7AEE0D482}" destId="{72B44983-02DA-4E02-A0B7-8166FBECF753}" srcOrd="3" destOrd="0" presId="urn:microsoft.com/office/officeart/2005/8/layout/radial5"/>
    <dgm:cxn modelId="{661BFCB7-540D-4179-9591-BE4D9DF50C79}" type="presParOf" srcId="{72B44983-02DA-4E02-A0B7-8166FBECF753}" destId="{025574FB-C664-42EC-8E0F-E29BEA2B9EA1}" srcOrd="0" destOrd="0" presId="urn:microsoft.com/office/officeart/2005/8/layout/radial5"/>
    <dgm:cxn modelId="{5BA98B2C-5488-4FF2-B7D6-266BD23A5F93}" type="presParOf" srcId="{C4E16FDF-A00A-46EF-919C-88A7AEE0D482}" destId="{2550CC62-F452-4A1D-88DD-67878C89B4EA}" srcOrd="4" destOrd="0" presId="urn:microsoft.com/office/officeart/2005/8/layout/radial5"/>
    <dgm:cxn modelId="{350A100A-4EBA-45E1-BC68-235A22E90068}" type="presParOf" srcId="{C4E16FDF-A00A-46EF-919C-88A7AEE0D482}" destId="{AC0FDAE7-E03B-41F8-B20B-173D8D679262}" srcOrd="5" destOrd="0" presId="urn:microsoft.com/office/officeart/2005/8/layout/radial5"/>
    <dgm:cxn modelId="{E6506981-AEC5-44BF-93F4-EC43EBE89943}" type="presParOf" srcId="{AC0FDAE7-E03B-41F8-B20B-173D8D679262}" destId="{F2234AD4-481B-468F-91DF-9726466C3909}" srcOrd="0" destOrd="0" presId="urn:microsoft.com/office/officeart/2005/8/layout/radial5"/>
    <dgm:cxn modelId="{9D50533E-A5BA-43FA-99F1-3CB04D318C8C}" type="presParOf" srcId="{C4E16FDF-A00A-46EF-919C-88A7AEE0D482}" destId="{F4D439E6-BE96-4B51-9572-B083C3081BEC}" srcOrd="6" destOrd="0" presId="urn:microsoft.com/office/officeart/2005/8/layout/radial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CBE113-85D9-4C23-8100-560CA64B1D2A}" type="doc">
      <dgm:prSet loTypeId="urn:microsoft.com/office/officeart/2005/8/layout/vList4#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A459AC7-003C-484D-B240-1EDB140E855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субсидий предприятиям ЖКХ Сосьвинского городского округа в рамках концессионного соглашения -3000,0 тысяч рублей, </a:t>
          </a:r>
        </a:p>
      </dgm:t>
    </dgm:pt>
    <dgm:pt modelId="{E25DE939-10DC-4A0A-BB90-416EE7FA1480}" type="parTrans" cxnId="{52AD3465-0F88-4A46-BA96-59E7F1A0371A}">
      <dgm:prSet/>
      <dgm:spPr/>
      <dgm:t>
        <a:bodyPr/>
        <a:lstStyle/>
        <a:p>
          <a:endParaRPr lang="ru-RU"/>
        </a:p>
      </dgm:t>
    </dgm:pt>
    <dgm:pt modelId="{60465475-7AFA-41E7-BFCB-D1F239C6A733}" type="sibTrans" cxnId="{52AD3465-0F88-4A46-BA96-59E7F1A0371A}">
      <dgm:prSet/>
      <dgm:spPr/>
      <dgm:t>
        <a:bodyPr/>
        <a:lstStyle/>
        <a:p>
          <a:endParaRPr lang="ru-RU"/>
        </a:p>
      </dgm:t>
    </dgm:pt>
    <dgm:pt modelId="{378C80C9-8D36-4E9D-B2F2-A853F5470B3B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Резервный фонд  Правительства Свердловской области  - 102 751,6 тысяч рублей, резервный фонд администрации  - 318,2 тысяч рублей</a:t>
          </a:r>
        </a:p>
      </dgm:t>
    </dgm:pt>
    <dgm:pt modelId="{2DB2E37F-E903-413E-8127-0EBDF04B7462}" type="parTrans" cxnId="{CC3A3B0D-D2CA-4A45-B28B-469EB88A9014}">
      <dgm:prSet/>
      <dgm:spPr/>
      <dgm:t>
        <a:bodyPr/>
        <a:lstStyle/>
        <a:p>
          <a:endParaRPr lang="ru-RU"/>
        </a:p>
      </dgm:t>
    </dgm:pt>
    <dgm:pt modelId="{2575307B-D73B-43B9-85CF-F909EBE0C50C}" type="sibTrans" cxnId="{CC3A3B0D-D2CA-4A45-B28B-469EB88A9014}">
      <dgm:prSet/>
      <dgm:spPr/>
      <dgm:t>
        <a:bodyPr/>
        <a:lstStyle/>
        <a:p>
          <a:endParaRPr lang="ru-RU"/>
        </a:p>
      </dgm:t>
    </dgm:pt>
    <dgm:pt modelId="{3A5BECAA-6642-40E0-A786-8DD47AC2CCBE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очистных сооружений хозяйственно – бытовых сточных вод п. Восточный – 51 550,0 тысяч рублей</a:t>
          </a:r>
        </a:p>
      </dgm:t>
    </dgm:pt>
    <dgm:pt modelId="{FCE8CF8D-DE8B-442A-9DDD-627E9AF7E872}" type="parTrans" cxnId="{E3C2CEEB-6124-44B1-9FE8-6654317CFB3E}">
      <dgm:prSet/>
      <dgm:spPr/>
      <dgm:t>
        <a:bodyPr/>
        <a:lstStyle/>
        <a:p>
          <a:endParaRPr lang="ru-RU"/>
        </a:p>
      </dgm:t>
    </dgm:pt>
    <dgm:pt modelId="{E8B7CEFB-685B-4689-B90B-1881F9A4E5E9}" type="sibTrans" cxnId="{E3C2CEEB-6124-44B1-9FE8-6654317CFB3E}">
      <dgm:prSet/>
      <dgm:spPr/>
      <dgm:t>
        <a:bodyPr/>
        <a:lstStyle/>
        <a:p>
          <a:endParaRPr lang="ru-RU"/>
        </a:p>
      </dgm:t>
    </dgm:pt>
    <dgm:pt modelId="{F16829E4-D473-4F7D-8E82-00AF3E9D3F0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здания артезианской  скважины п. Восточный, </a:t>
          </a:r>
        </a:p>
        <a:p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Ремонт водонапорной станции с. Кошай, капитальный ремонт бани п. Восточный – 1195,7 тысяч рублей</a:t>
          </a:r>
        </a:p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Проектно – изыскательские работы по капитальному ремонту канализационных сетей в п. Восточный – 1191 тысяч рублей, капитальный ремонт водопроводной сети – 600,0 тысяч рублей</a:t>
          </a:r>
        </a:p>
        <a:p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346C7C-830D-4391-9F5F-E4C4B9D1886B}" type="parTrans" cxnId="{BF0D8F68-09D9-4CDE-B7BB-B6F32322C734}">
      <dgm:prSet/>
      <dgm:spPr/>
      <dgm:t>
        <a:bodyPr/>
        <a:lstStyle/>
        <a:p>
          <a:endParaRPr lang="ru-RU"/>
        </a:p>
      </dgm:t>
    </dgm:pt>
    <dgm:pt modelId="{C890CDFA-8C2B-4157-B075-43DB3FE02B24}" type="sibTrans" cxnId="{BF0D8F68-09D9-4CDE-B7BB-B6F32322C734}">
      <dgm:prSet/>
      <dgm:spPr/>
      <dgm:t>
        <a:bodyPr/>
        <a:lstStyle/>
        <a:p>
          <a:endParaRPr lang="ru-RU"/>
        </a:p>
      </dgm:t>
    </dgm:pt>
    <dgm:pt modelId="{005AFDEC-6B15-4D54-BF7D-B5D3AD9628BA}" type="pres">
      <dgm:prSet presAssocID="{78CBE113-85D9-4C23-8100-560CA64B1D2A}" presName="linear" presStyleCnt="0">
        <dgm:presLayoutVars>
          <dgm:dir/>
          <dgm:resizeHandles val="exact"/>
        </dgm:presLayoutVars>
      </dgm:prSet>
      <dgm:spPr/>
    </dgm:pt>
    <dgm:pt modelId="{D950C55B-F588-4EEC-A9F5-BEE56B204DE7}" type="pres">
      <dgm:prSet presAssocID="{F16829E4-D473-4F7D-8E82-00AF3E9D3F08}" presName="comp" presStyleCnt="0"/>
      <dgm:spPr/>
    </dgm:pt>
    <dgm:pt modelId="{806656F5-0BD5-4A68-8685-3D2D744FC5D5}" type="pres">
      <dgm:prSet presAssocID="{F16829E4-D473-4F7D-8E82-00AF3E9D3F08}" presName="box" presStyleLbl="node1" presStyleIdx="0" presStyleCnt="4" custScaleY="944047" custLinFactNeighborX="1782" custLinFactNeighborY="-55762"/>
      <dgm:spPr/>
    </dgm:pt>
    <dgm:pt modelId="{99A6A14A-96F2-4607-9598-B10B6DF22D3A}" type="pres">
      <dgm:prSet presAssocID="{F16829E4-D473-4F7D-8E82-00AF3E9D3F08}" presName="img" presStyleLbl="fgImgPlace1" presStyleIdx="0" presStyleCnt="4" custScaleY="1286632" custLinFactNeighborX="-6579" custLinFactNeighborY="-6118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235BBF84-9ED9-415F-A0DB-FDE3D6E30568}" type="pres">
      <dgm:prSet presAssocID="{F16829E4-D473-4F7D-8E82-00AF3E9D3F08}" presName="text" presStyleLbl="node1" presStyleIdx="0" presStyleCnt="4">
        <dgm:presLayoutVars>
          <dgm:bulletEnabled val="1"/>
        </dgm:presLayoutVars>
      </dgm:prSet>
      <dgm:spPr/>
    </dgm:pt>
    <dgm:pt modelId="{DC754668-2C08-4E94-A4B4-5A4176B849A4}" type="pres">
      <dgm:prSet presAssocID="{C890CDFA-8C2B-4157-B075-43DB3FE02B24}" presName="spacer" presStyleCnt="0"/>
      <dgm:spPr/>
    </dgm:pt>
    <dgm:pt modelId="{E51C924E-0D4F-475B-A80E-EE86308CA1F0}" type="pres">
      <dgm:prSet presAssocID="{3A5BECAA-6642-40E0-A786-8DD47AC2CCBE}" presName="comp" presStyleCnt="0"/>
      <dgm:spPr/>
    </dgm:pt>
    <dgm:pt modelId="{AA5F258F-81BC-42B6-9F59-B6EF132712CE}" type="pres">
      <dgm:prSet presAssocID="{3A5BECAA-6642-40E0-A786-8DD47AC2CCBE}" presName="box" presStyleLbl="node1" presStyleIdx="1" presStyleCnt="4" custAng="0" custScaleY="1283316" custLinFactY="66707" custLinFactNeighborX="-239" custLinFactNeighborY="100000"/>
      <dgm:spPr/>
    </dgm:pt>
    <dgm:pt modelId="{C86D29EF-B0C9-424D-8877-55DD0427266A}" type="pres">
      <dgm:prSet presAssocID="{3A5BECAA-6642-40E0-A786-8DD47AC2CCBE}" presName="img" presStyleLbl="fgImgPlace1" presStyleIdx="1" presStyleCnt="4" custScaleX="95986" custScaleY="1117808" custLinFactY="-100000" custLinFactNeighborX="-2212" custLinFactNeighborY="-110761"/>
      <dgm:spPr>
        <a:blipFill rotWithShape="1">
          <a:blip xmlns:r="http://schemas.openxmlformats.org/officeDocument/2006/relationships" r:embed="rId2"/>
          <a:srcRect/>
          <a:stretch>
            <a:fillRect t="-36000" b="-36000"/>
          </a:stretch>
        </a:blipFill>
      </dgm:spPr>
    </dgm:pt>
    <dgm:pt modelId="{BC36AA17-C1C9-43A5-81A0-455FC214E7CF}" type="pres">
      <dgm:prSet presAssocID="{3A5BECAA-6642-40E0-A786-8DD47AC2CCBE}" presName="text" presStyleLbl="node1" presStyleIdx="1" presStyleCnt="4">
        <dgm:presLayoutVars>
          <dgm:bulletEnabled val="1"/>
        </dgm:presLayoutVars>
      </dgm:prSet>
      <dgm:spPr/>
    </dgm:pt>
    <dgm:pt modelId="{2729D935-A264-46FA-AABF-1816375B826F}" type="pres">
      <dgm:prSet presAssocID="{E8B7CEFB-685B-4689-B90B-1881F9A4E5E9}" presName="spacer" presStyleCnt="0"/>
      <dgm:spPr/>
    </dgm:pt>
    <dgm:pt modelId="{ECB382C6-A84B-4F14-B293-2A4DBC172A40}" type="pres">
      <dgm:prSet presAssocID="{1A459AC7-003C-484D-B240-1EDB140E8557}" presName="comp" presStyleCnt="0"/>
      <dgm:spPr/>
    </dgm:pt>
    <dgm:pt modelId="{93328EAF-B92F-417D-A0D0-A6F9CEF94CC1}" type="pres">
      <dgm:prSet presAssocID="{1A459AC7-003C-484D-B240-1EDB140E8557}" presName="box" presStyleLbl="node1" presStyleIdx="2" presStyleCnt="4" custScaleY="1431558" custLinFactNeighborX="1200" custLinFactNeighborY="-78777"/>
      <dgm:spPr/>
    </dgm:pt>
    <dgm:pt modelId="{1702C8A0-0BAA-49EF-B932-F4D59FD7EBCE}" type="pres">
      <dgm:prSet presAssocID="{1A459AC7-003C-484D-B240-1EDB140E8557}" presName="img" presStyleLbl="fgImgPlace1" presStyleIdx="2" presStyleCnt="4" custScaleY="1219030" custLinFactY="-87537" custLinFactNeighborX="-510" custLinFactNeighborY="-100000"/>
      <dgm:spPr>
        <a:blipFill rotWithShape="1">
          <a:blip xmlns:r="http://schemas.openxmlformats.org/officeDocument/2006/relationships" r:embed="rId3"/>
          <a:srcRect/>
          <a:stretch>
            <a:fillRect l="-11000" r="-11000"/>
          </a:stretch>
        </a:blipFill>
      </dgm:spPr>
    </dgm:pt>
    <dgm:pt modelId="{E17AA7C9-B069-470A-A34C-B5523B6C23E3}" type="pres">
      <dgm:prSet presAssocID="{1A459AC7-003C-484D-B240-1EDB140E8557}" presName="text" presStyleLbl="node1" presStyleIdx="2" presStyleCnt="4">
        <dgm:presLayoutVars>
          <dgm:bulletEnabled val="1"/>
        </dgm:presLayoutVars>
      </dgm:prSet>
      <dgm:spPr/>
    </dgm:pt>
    <dgm:pt modelId="{24EB5F5F-44AF-450D-9924-447BFC0F4A1B}" type="pres">
      <dgm:prSet presAssocID="{60465475-7AFA-41E7-BFCB-D1F239C6A733}" presName="spacer" presStyleCnt="0"/>
      <dgm:spPr/>
    </dgm:pt>
    <dgm:pt modelId="{9FFCE963-97DA-4839-8258-4711B20A7F58}" type="pres">
      <dgm:prSet presAssocID="{378C80C9-8D36-4E9D-B2F2-A853F5470B3B}" presName="comp" presStyleCnt="0"/>
      <dgm:spPr/>
    </dgm:pt>
    <dgm:pt modelId="{496D2295-3F27-4E9F-9C80-8E5B649BFA85}" type="pres">
      <dgm:prSet presAssocID="{378C80C9-8D36-4E9D-B2F2-A853F5470B3B}" presName="box" presStyleLbl="node1" presStyleIdx="3" presStyleCnt="4" custScaleY="1030172" custLinFactNeighborX="1985" custLinFactNeighborY="-2884"/>
      <dgm:spPr/>
    </dgm:pt>
    <dgm:pt modelId="{26157C5C-0432-470E-A4B7-5A15DC4CF88E}" type="pres">
      <dgm:prSet presAssocID="{378C80C9-8D36-4E9D-B2F2-A853F5470B3B}" presName="img" presStyleLbl="fgImgPlace1" presStyleIdx="3" presStyleCnt="4" custScaleY="1121193" custLinFactY="-1379" custLinFactNeighborX="-886" custLinFactNeighborY="-100000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EEBAF6EE-DF7C-4A31-8421-8868A2508DBE}" type="pres">
      <dgm:prSet presAssocID="{378C80C9-8D36-4E9D-B2F2-A853F5470B3B}" presName="text" presStyleLbl="node1" presStyleIdx="3" presStyleCnt="4">
        <dgm:presLayoutVars>
          <dgm:bulletEnabled val="1"/>
        </dgm:presLayoutVars>
      </dgm:prSet>
      <dgm:spPr/>
    </dgm:pt>
  </dgm:ptLst>
  <dgm:cxnLst>
    <dgm:cxn modelId="{CC3A3B0D-D2CA-4A45-B28B-469EB88A9014}" srcId="{78CBE113-85D9-4C23-8100-560CA64B1D2A}" destId="{378C80C9-8D36-4E9D-B2F2-A853F5470B3B}" srcOrd="3" destOrd="0" parTransId="{2DB2E37F-E903-413E-8127-0EBDF04B7462}" sibTransId="{2575307B-D73B-43B9-85CF-F909EBE0C50C}"/>
    <dgm:cxn modelId="{BC09EC2F-2592-4BB3-B8C7-A670A15A2D7F}" type="presOf" srcId="{3A5BECAA-6642-40E0-A786-8DD47AC2CCBE}" destId="{AA5F258F-81BC-42B6-9F59-B6EF132712CE}" srcOrd="0" destOrd="0" presId="urn:microsoft.com/office/officeart/2005/8/layout/vList4#2"/>
    <dgm:cxn modelId="{4E21C744-F4EF-4F55-9DA4-CD257BAB7357}" type="presOf" srcId="{3A5BECAA-6642-40E0-A786-8DD47AC2CCBE}" destId="{BC36AA17-C1C9-43A5-81A0-455FC214E7CF}" srcOrd="1" destOrd="0" presId="urn:microsoft.com/office/officeart/2005/8/layout/vList4#2"/>
    <dgm:cxn modelId="{52AD3465-0F88-4A46-BA96-59E7F1A0371A}" srcId="{78CBE113-85D9-4C23-8100-560CA64B1D2A}" destId="{1A459AC7-003C-484D-B240-1EDB140E8557}" srcOrd="2" destOrd="0" parTransId="{E25DE939-10DC-4A0A-BB90-416EE7FA1480}" sibTransId="{60465475-7AFA-41E7-BFCB-D1F239C6A733}"/>
    <dgm:cxn modelId="{BF0D8F68-09D9-4CDE-B7BB-B6F32322C734}" srcId="{78CBE113-85D9-4C23-8100-560CA64B1D2A}" destId="{F16829E4-D473-4F7D-8E82-00AF3E9D3F08}" srcOrd="0" destOrd="0" parTransId="{A2346C7C-830D-4391-9F5F-E4C4B9D1886B}" sibTransId="{C890CDFA-8C2B-4157-B075-43DB3FE02B24}"/>
    <dgm:cxn modelId="{307DD26C-E35B-4D2E-B002-A938489D635C}" type="presOf" srcId="{378C80C9-8D36-4E9D-B2F2-A853F5470B3B}" destId="{496D2295-3F27-4E9F-9C80-8E5B649BFA85}" srcOrd="0" destOrd="0" presId="urn:microsoft.com/office/officeart/2005/8/layout/vList4#2"/>
    <dgm:cxn modelId="{739F1874-CDC1-4433-87BE-D59B15AF2CEB}" type="presOf" srcId="{378C80C9-8D36-4E9D-B2F2-A853F5470B3B}" destId="{EEBAF6EE-DF7C-4A31-8421-8868A2508DBE}" srcOrd="1" destOrd="0" presId="urn:microsoft.com/office/officeart/2005/8/layout/vList4#2"/>
    <dgm:cxn modelId="{93B99596-7D73-475A-B8F6-3E9AD2FFC8E3}" type="presOf" srcId="{F16829E4-D473-4F7D-8E82-00AF3E9D3F08}" destId="{806656F5-0BD5-4A68-8685-3D2D744FC5D5}" srcOrd="0" destOrd="0" presId="urn:microsoft.com/office/officeart/2005/8/layout/vList4#2"/>
    <dgm:cxn modelId="{B3CC779B-0D26-4B60-85AB-13AC61EFD7BD}" type="presOf" srcId="{F16829E4-D473-4F7D-8E82-00AF3E9D3F08}" destId="{235BBF84-9ED9-415F-A0DB-FDE3D6E30568}" srcOrd="1" destOrd="0" presId="urn:microsoft.com/office/officeart/2005/8/layout/vList4#2"/>
    <dgm:cxn modelId="{89C671BA-BA01-4B93-A6B1-AEEFA8B494BD}" type="presOf" srcId="{78CBE113-85D9-4C23-8100-560CA64B1D2A}" destId="{005AFDEC-6B15-4D54-BF7D-B5D3AD9628BA}" srcOrd="0" destOrd="0" presId="urn:microsoft.com/office/officeart/2005/8/layout/vList4#2"/>
    <dgm:cxn modelId="{0374DCD5-AEA6-45A3-AE9A-A79EBE75FA3F}" type="presOf" srcId="{1A459AC7-003C-484D-B240-1EDB140E8557}" destId="{93328EAF-B92F-417D-A0D0-A6F9CEF94CC1}" srcOrd="0" destOrd="0" presId="urn:microsoft.com/office/officeart/2005/8/layout/vList4#2"/>
    <dgm:cxn modelId="{E3C2CEEB-6124-44B1-9FE8-6654317CFB3E}" srcId="{78CBE113-85D9-4C23-8100-560CA64B1D2A}" destId="{3A5BECAA-6642-40E0-A786-8DD47AC2CCBE}" srcOrd="1" destOrd="0" parTransId="{FCE8CF8D-DE8B-442A-9DDD-627E9AF7E872}" sibTransId="{E8B7CEFB-685B-4689-B90B-1881F9A4E5E9}"/>
    <dgm:cxn modelId="{4EA581FC-95A9-4BA4-9247-A48846F0BD83}" type="presOf" srcId="{1A459AC7-003C-484D-B240-1EDB140E8557}" destId="{E17AA7C9-B069-470A-A34C-B5523B6C23E3}" srcOrd="1" destOrd="0" presId="urn:microsoft.com/office/officeart/2005/8/layout/vList4#2"/>
    <dgm:cxn modelId="{4249307F-7250-4B43-82C7-228779C32753}" type="presParOf" srcId="{005AFDEC-6B15-4D54-BF7D-B5D3AD9628BA}" destId="{D950C55B-F588-4EEC-A9F5-BEE56B204DE7}" srcOrd="0" destOrd="0" presId="urn:microsoft.com/office/officeart/2005/8/layout/vList4#2"/>
    <dgm:cxn modelId="{33C857AC-2814-4965-BB46-717310EEE09E}" type="presParOf" srcId="{D950C55B-F588-4EEC-A9F5-BEE56B204DE7}" destId="{806656F5-0BD5-4A68-8685-3D2D744FC5D5}" srcOrd="0" destOrd="0" presId="urn:microsoft.com/office/officeart/2005/8/layout/vList4#2"/>
    <dgm:cxn modelId="{0C03949B-B327-4ADC-8AB8-DC14AD312E08}" type="presParOf" srcId="{D950C55B-F588-4EEC-A9F5-BEE56B204DE7}" destId="{99A6A14A-96F2-4607-9598-B10B6DF22D3A}" srcOrd="1" destOrd="0" presId="urn:microsoft.com/office/officeart/2005/8/layout/vList4#2"/>
    <dgm:cxn modelId="{7851F07F-E788-40B3-95A5-192C0DC82045}" type="presParOf" srcId="{D950C55B-F588-4EEC-A9F5-BEE56B204DE7}" destId="{235BBF84-9ED9-415F-A0DB-FDE3D6E30568}" srcOrd="2" destOrd="0" presId="urn:microsoft.com/office/officeart/2005/8/layout/vList4#2"/>
    <dgm:cxn modelId="{E260D99B-FF69-469D-BA45-01FA85B2052E}" type="presParOf" srcId="{005AFDEC-6B15-4D54-BF7D-B5D3AD9628BA}" destId="{DC754668-2C08-4E94-A4B4-5A4176B849A4}" srcOrd="1" destOrd="0" presId="urn:microsoft.com/office/officeart/2005/8/layout/vList4#2"/>
    <dgm:cxn modelId="{026BF87C-053E-4D1A-8420-A5744CDB2114}" type="presParOf" srcId="{005AFDEC-6B15-4D54-BF7D-B5D3AD9628BA}" destId="{E51C924E-0D4F-475B-A80E-EE86308CA1F0}" srcOrd="2" destOrd="0" presId="urn:microsoft.com/office/officeart/2005/8/layout/vList4#2"/>
    <dgm:cxn modelId="{0D8A255D-D48B-42E9-ADB4-A089DC4D1EE3}" type="presParOf" srcId="{E51C924E-0D4F-475B-A80E-EE86308CA1F0}" destId="{AA5F258F-81BC-42B6-9F59-B6EF132712CE}" srcOrd="0" destOrd="0" presId="urn:microsoft.com/office/officeart/2005/8/layout/vList4#2"/>
    <dgm:cxn modelId="{25197911-F8CF-4120-A866-ED2BB86C9A21}" type="presParOf" srcId="{E51C924E-0D4F-475B-A80E-EE86308CA1F0}" destId="{C86D29EF-B0C9-424D-8877-55DD0427266A}" srcOrd="1" destOrd="0" presId="urn:microsoft.com/office/officeart/2005/8/layout/vList4#2"/>
    <dgm:cxn modelId="{AF8F0E9E-EA65-4D15-BD18-318E5CC98C2F}" type="presParOf" srcId="{E51C924E-0D4F-475B-A80E-EE86308CA1F0}" destId="{BC36AA17-C1C9-43A5-81A0-455FC214E7CF}" srcOrd="2" destOrd="0" presId="urn:microsoft.com/office/officeart/2005/8/layout/vList4#2"/>
    <dgm:cxn modelId="{F1F09964-B8AF-492B-B5C9-2C5E76DF6493}" type="presParOf" srcId="{005AFDEC-6B15-4D54-BF7D-B5D3AD9628BA}" destId="{2729D935-A264-46FA-AABF-1816375B826F}" srcOrd="3" destOrd="0" presId="urn:microsoft.com/office/officeart/2005/8/layout/vList4#2"/>
    <dgm:cxn modelId="{E675D04F-0486-4824-BB93-C32BB3E454AE}" type="presParOf" srcId="{005AFDEC-6B15-4D54-BF7D-B5D3AD9628BA}" destId="{ECB382C6-A84B-4F14-B293-2A4DBC172A40}" srcOrd="4" destOrd="0" presId="urn:microsoft.com/office/officeart/2005/8/layout/vList4#2"/>
    <dgm:cxn modelId="{28626F33-4B9F-49FC-9198-E9CB6C4A3AEA}" type="presParOf" srcId="{ECB382C6-A84B-4F14-B293-2A4DBC172A40}" destId="{93328EAF-B92F-417D-A0D0-A6F9CEF94CC1}" srcOrd="0" destOrd="0" presId="urn:microsoft.com/office/officeart/2005/8/layout/vList4#2"/>
    <dgm:cxn modelId="{1C42674E-1C57-4F7D-B89B-FD325C9BFBD3}" type="presParOf" srcId="{ECB382C6-A84B-4F14-B293-2A4DBC172A40}" destId="{1702C8A0-0BAA-49EF-B932-F4D59FD7EBCE}" srcOrd="1" destOrd="0" presId="urn:microsoft.com/office/officeart/2005/8/layout/vList4#2"/>
    <dgm:cxn modelId="{9C08844A-21BC-4661-ADCB-7ED87BFE1C81}" type="presParOf" srcId="{ECB382C6-A84B-4F14-B293-2A4DBC172A40}" destId="{E17AA7C9-B069-470A-A34C-B5523B6C23E3}" srcOrd="2" destOrd="0" presId="urn:microsoft.com/office/officeart/2005/8/layout/vList4#2"/>
    <dgm:cxn modelId="{80DAC2C1-B2EC-48F3-AC15-CC2AA8388BC2}" type="presParOf" srcId="{005AFDEC-6B15-4D54-BF7D-B5D3AD9628BA}" destId="{24EB5F5F-44AF-450D-9924-447BFC0F4A1B}" srcOrd="5" destOrd="0" presId="urn:microsoft.com/office/officeart/2005/8/layout/vList4#2"/>
    <dgm:cxn modelId="{A0AB8121-7016-4B66-9838-B5C9ABA6F3B1}" type="presParOf" srcId="{005AFDEC-6B15-4D54-BF7D-B5D3AD9628BA}" destId="{9FFCE963-97DA-4839-8258-4711B20A7F58}" srcOrd="6" destOrd="0" presId="urn:microsoft.com/office/officeart/2005/8/layout/vList4#2"/>
    <dgm:cxn modelId="{ADE9F50B-B575-4ACE-BFBD-5E1DAA608FEA}" type="presParOf" srcId="{9FFCE963-97DA-4839-8258-4711B20A7F58}" destId="{496D2295-3F27-4E9F-9C80-8E5B649BFA85}" srcOrd="0" destOrd="0" presId="urn:microsoft.com/office/officeart/2005/8/layout/vList4#2"/>
    <dgm:cxn modelId="{51CC76A7-4774-4626-BFD6-AC0681E9AFFC}" type="presParOf" srcId="{9FFCE963-97DA-4839-8258-4711B20A7F58}" destId="{26157C5C-0432-470E-A4B7-5A15DC4CF88E}" srcOrd="1" destOrd="0" presId="urn:microsoft.com/office/officeart/2005/8/layout/vList4#2"/>
    <dgm:cxn modelId="{57C24834-2FF7-443F-A265-EC3444F17EF4}" type="presParOf" srcId="{9FFCE963-97DA-4839-8258-4711B20A7F58}" destId="{EEBAF6EE-DF7C-4A31-8421-8868A2508DBE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CBE113-85D9-4C23-8100-560CA64B1D2A}" type="doc">
      <dgm:prSet loTypeId="urn:microsoft.com/office/officeart/2005/8/layout/vList4#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7DE0BD9-CED1-4B8B-A765-FEFB03971C5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600" i="1" dirty="0"/>
            <a:t> </a:t>
          </a:r>
        </a:p>
        <a:p>
          <a:pPr algn="just"/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на  уличное освещение (содержание, оплата электроэнергии) – 7663,5  тысяч рублей;</a:t>
          </a:r>
        </a:p>
        <a:p>
          <a:pPr algn="just"/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энергетической эффективности уличного освещения – 10 355,7 тысяч рублей</a:t>
          </a:r>
        </a:p>
        <a:p>
          <a:pPr algn="just"/>
          <a:endParaRPr lang="ru-RU" sz="16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6204A-AF5F-4508-9CEB-B76BBC3ED24F}" type="parTrans" cxnId="{8D9A7A7E-AD27-41BA-96D7-0C36A1729DBF}">
      <dgm:prSet/>
      <dgm:spPr/>
      <dgm:t>
        <a:bodyPr/>
        <a:lstStyle/>
        <a:p>
          <a:endParaRPr lang="ru-RU"/>
        </a:p>
      </dgm:t>
    </dgm:pt>
    <dgm:pt modelId="{BB3A14AD-E687-48BA-9633-62A826EC25BF}" type="sibTrans" cxnId="{8D9A7A7E-AD27-41BA-96D7-0C36A1729DBF}">
      <dgm:prSet/>
      <dgm:spPr/>
      <dgm:t>
        <a:bodyPr/>
        <a:lstStyle/>
        <a:p>
          <a:endParaRPr lang="ru-RU"/>
        </a:p>
      </dgm:t>
    </dgm:pt>
    <dgm:pt modelId="{BF4DE1F8-E393-46A5-84C7-0751A013E89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just"/>
          <a:endParaRPr lang="ru-RU" sz="16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специализированной техники (экскаватор – погрузчик ) – 4 215,0 тысяч рублей</a:t>
          </a:r>
        </a:p>
      </dgm:t>
    </dgm:pt>
    <dgm:pt modelId="{73ED0ED9-009F-461E-A4F8-7D559A00435F}" type="parTrans" cxnId="{1E3C1785-A74B-4C77-A6E4-00AFF3FCCBFD}">
      <dgm:prSet/>
      <dgm:spPr/>
      <dgm:t>
        <a:bodyPr/>
        <a:lstStyle/>
        <a:p>
          <a:endParaRPr lang="ru-RU"/>
        </a:p>
      </dgm:t>
    </dgm:pt>
    <dgm:pt modelId="{9420F89E-71FA-46DF-9919-D606E039B105}" type="sibTrans" cxnId="{1E3C1785-A74B-4C77-A6E4-00AFF3FCCBFD}">
      <dgm:prSet/>
      <dgm:spPr/>
      <dgm:t>
        <a:bodyPr/>
        <a:lstStyle/>
        <a:p>
          <a:endParaRPr lang="ru-RU"/>
        </a:p>
      </dgm:t>
    </dgm:pt>
    <dgm:pt modelId="{07D1D2EA-BB66-4683-AF11-D3D2799F3E8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обрезка деревьев, скос травы, озеленение  – 550,0 тысяч рублей,</a:t>
          </a:r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 очистка улиц от бытовых отходов- 300,0  тысяч рублей, приобретение хоз. инвентаря – 50,0 тысяч рублей, акарицидная обработка территории – 50,0 тысяч рублей</a:t>
          </a:r>
          <a:endParaRPr lang="ru-RU" sz="16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BC35EF-D273-4ADA-A1DB-581C1E9A7778}" type="parTrans" cxnId="{A56CC5FB-9E67-41B8-B3BD-E0F904BB37D9}">
      <dgm:prSet/>
      <dgm:spPr/>
      <dgm:t>
        <a:bodyPr/>
        <a:lstStyle/>
        <a:p>
          <a:endParaRPr lang="ru-RU"/>
        </a:p>
      </dgm:t>
    </dgm:pt>
    <dgm:pt modelId="{D2B4A471-BF8A-4EDB-8F56-0675FAEEA6BF}" type="sibTrans" cxnId="{A56CC5FB-9E67-41B8-B3BD-E0F904BB37D9}">
      <dgm:prSet/>
      <dgm:spPr/>
      <dgm:t>
        <a:bodyPr/>
        <a:lstStyle/>
        <a:p>
          <a:endParaRPr lang="ru-RU"/>
        </a:p>
      </dgm:t>
    </dgm:pt>
    <dgm:pt modelId="{BFE56DC2-D485-4316-BD67-920977C905A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благоустройство общественных территорий  - 4047,8 ( Парк Победы  </a:t>
          </a:r>
          <a:r>
            <a:rPr lang="ru-RU" sz="16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п.г.т</a:t>
          </a:r>
          <a:r>
            <a: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Сосьва  -1177,5, тысяч рублей; Парк молодежи п. Восточный- 2237,5 тысяч рублей; памятник 400- </a:t>
          </a:r>
          <a:r>
            <a:rPr lang="ru-RU" sz="16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</a:t>
          </a:r>
          <a:endParaRPr lang="ru-RU" sz="16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sz="16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тию</a:t>
          </a:r>
          <a:r>
            <a: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с. Кошай – 582,5тысяч рублей)</a:t>
          </a:r>
        </a:p>
      </dgm:t>
    </dgm:pt>
    <dgm:pt modelId="{9933A96D-F47E-4FC0-8559-528C908D7E60}" type="parTrans" cxnId="{125C4160-DDC3-4DE4-8AA5-F7E4BB4F99EA}">
      <dgm:prSet/>
      <dgm:spPr/>
      <dgm:t>
        <a:bodyPr/>
        <a:lstStyle/>
        <a:p>
          <a:endParaRPr lang="ru-RU"/>
        </a:p>
      </dgm:t>
    </dgm:pt>
    <dgm:pt modelId="{8B558C8B-E6AB-4019-85ED-2746D5A304C5}" type="sibTrans" cxnId="{125C4160-DDC3-4DE4-8AA5-F7E4BB4F99EA}">
      <dgm:prSet/>
      <dgm:spPr/>
      <dgm:t>
        <a:bodyPr/>
        <a:lstStyle/>
        <a:p>
          <a:endParaRPr lang="ru-RU"/>
        </a:p>
      </dgm:t>
    </dgm:pt>
    <dgm:pt modelId="{EB28EBDA-8FEE-48B0-B125-B96ED00C923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Резервный фонд администрации  Сосьвинского городского округа, Правительства Свердловской области -  6139,1 тысяч рублей</a:t>
          </a:r>
        </a:p>
      </dgm:t>
    </dgm:pt>
    <dgm:pt modelId="{7FD32531-A857-42FA-AC50-BD14BB803B1B}" type="sibTrans" cxnId="{1E5CF70C-41C9-4351-B0DC-958D79A23D02}">
      <dgm:prSet/>
      <dgm:spPr/>
      <dgm:t>
        <a:bodyPr/>
        <a:lstStyle/>
        <a:p>
          <a:endParaRPr lang="ru-RU"/>
        </a:p>
      </dgm:t>
    </dgm:pt>
    <dgm:pt modelId="{77C5DEC3-62E4-425E-808E-8F1ACFA8F00D}" type="parTrans" cxnId="{1E5CF70C-41C9-4351-B0DC-958D79A23D02}">
      <dgm:prSet/>
      <dgm:spPr/>
      <dgm:t>
        <a:bodyPr/>
        <a:lstStyle/>
        <a:p>
          <a:endParaRPr lang="ru-RU"/>
        </a:p>
      </dgm:t>
    </dgm:pt>
    <dgm:pt modelId="{005AFDEC-6B15-4D54-BF7D-B5D3AD9628BA}" type="pres">
      <dgm:prSet presAssocID="{78CBE113-85D9-4C23-8100-560CA64B1D2A}" presName="linear" presStyleCnt="0">
        <dgm:presLayoutVars>
          <dgm:dir/>
          <dgm:resizeHandles val="exact"/>
        </dgm:presLayoutVars>
      </dgm:prSet>
      <dgm:spPr/>
    </dgm:pt>
    <dgm:pt modelId="{50B2F8D0-BE5A-426A-AD12-F8661D025B00}" type="pres">
      <dgm:prSet presAssocID="{17DE0BD9-CED1-4B8B-A765-FEFB03971C5F}" presName="comp" presStyleCnt="0"/>
      <dgm:spPr/>
    </dgm:pt>
    <dgm:pt modelId="{2C6B1532-3E1D-4153-81B1-1E424D9A4340}" type="pres">
      <dgm:prSet presAssocID="{17DE0BD9-CED1-4B8B-A765-FEFB03971C5F}" presName="box" presStyleLbl="node1" presStyleIdx="0" presStyleCnt="5" custScaleY="355145" custLinFactNeighborX="1672" custLinFactNeighborY="-14293"/>
      <dgm:spPr/>
    </dgm:pt>
    <dgm:pt modelId="{7F3CDDCE-A36A-450D-9161-16EA0ECDAFCE}" type="pres">
      <dgm:prSet presAssocID="{17DE0BD9-CED1-4B8B-A765-FEFB03971C5F}" presName="img" presStyleLbl="fgImgPlace1" presStyleIdx="0" presStyleCnt="5" custScaleY="394858" custLinFactNeighborX="-10815" custLinFactNeighborY="-23728"/>
      <dgm:spPr>
        <a:blipFill rotWithShape="1">
          <a:blip xmlns:r="http://schemas.openxmlformats.org/officeDocument/2006/relationships" r:embed="rId1" cstate="print"/>
          <a:srcRect/>
          <a:stretch>
            <a:fillRect t="-65000" b="-65000"/>
          </a:stretch>
        </a:blipFill>
        <a:effectLst>
          <a:glow rad="228600">
            <a:schemeClr val="accent2">
              <a:satMod val="175000"/>
              <a:alpha val="40000"/>
            </a:schemeClr>
          </a:glow>
        </a:effectLst>
      </dgm:spPr>
    </dgm:pt>
    <dgm:pt modelId="{A71A6EB5-B229-481E-808C-0B9E5AF44B2C}" type="pres">
      <dgm:prSet presAssocID="{17DE0BD9-CED1-4B8B-A765-FEFB03971C5F}" presName="text" presStyleLbl="node1" presStyleIdx="0" presStyleCnt="5">
        <dgm:presLayoutVars>
          <dgm:bulletEnabled val="1"/>
        </dgm:presLayoutVars>
      </dgm:prSet>
      <dgm:spPr/>
    </dgm:pt>
    <dgm:pt modelId="{3E414653-A908-471E-8333-033AC2119500}" type="pres">
      <dgm:prSet presAssocID="{BB3A14AD-E687-48BA-9633-62A826EC25BF}" presName="spacer" presStyleCnt="0"/>
      <dgm:spPr/>
    </dgm:pt>
    <dgm:pt modelId="{1F39847A-099E-4BED-982B-314C48A56F5A}" type="pres">
      <dgm:prSet presAssocID="{07D1D2EA-BB66-4683-AF11-D3D2799F3E83}" presName="comp" presStyleCnt="0"/>
      <dgm:spPr/>
    </dgm:pt>
    <dgm:pt modelId="{24CA2AB0-0B83-48C6-8A80-0A4F49AB0483}" type="pres">
      <dgm:prSet presAssocID="{07D1D2EA-BB66-4683-AF11-D3D2799F3E83}" presName="box" presStyleLbl="node1" presStyleIdx="1" presStyleCnt="5" custScaleY="307669" custLinFactNeighborX="4214" custLinFactNeighborY="1359"/>
      <dgm:spPr/>
    </dgm:pt>
    <dgm:pt modelId="{8C403381-B91B-473A-A88B-FE355DA7E560}" type="pres">
      <dgm:prSet presAssocID="{07D1D2EA-BB66-4683-AF11-D3D2799F3E83}" presName="img" presStyleLbl="fgImgPlace1" presStyleIdx="1" presStyleCnt="5" custScaleY="330015" custLinFactNeighborX="-817" custLinFactNeighborY="-317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732B1BE6-0614-492B-9715-EB8B39A72026}" type="pres">
      <dgm:prSet presAssocID="{07D1D2EA-BB66-4683-AF11-D3D2799F3E83}" presName="text" presStyleLbl="node1" presStyleIdx="1" presStyleCnt="5">
        <dgm:presLayoutVars>
          <dgm:bulletEnabled val="1"/>
        </dgm:presLayoutVars>
      </dgm:prSet>
      <dgm:spPr/>
    </dgm:pt>
    <dgm:pt modelId="{55CF715F-12B1-4840-B7DE-1588682B9228}" type="pres">
      <dgm:prSet presAssocID="{D2B4A471-BF8A-4EDB-8F56-0675FAEEA6BF}" presName="spacer" presStyleCnt="0"/>
      <dgm:spPr/>
    </dgm:pt>
    <dgm:pt modelId="{225A4BC7-EBA0-4FAB-9442-80BBC4CF2C90}" type="pres">
      <dgm:prSet presAssocID="{BFE56DC2-D485-4316-BD67-920977C905AF}" presName="comp" presStyleCnt="0"/>
      <dgm:spPr/>
    </dgm:pt>
    <dgm:pt modelId="{B2FBA6D4-88EE-4D60-B982-B215C43A793E}" type="pres">
      <dgm:prSet presAssocID="{BFE56DC2-D485-4316-BD67-920977C905AF}" presName="box" presStyleLbl="node1" presStyleIdx="2" presStyleCnt="5" custScaleY="413231" custLinFactNeighborY="-33260"/>
      <dgm:spPr/>
    </dgm:pt>
    <dgm:pt modelId="{67A933CC-CA3C-4FBB-9A80-D4A4CA41C7FA}" type="pres">
      <dgm:prSet presAssocID="{BFE56DC2-D485-4316-BD67-920977C905AF}" presName="img" presStyleLbl="fgImgPlace1" presStyleIdx="2" presStyleCnt="5" custScaleY="548491" custLinFactNeighborX="-2298" custLinFactNeighborY="-4670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</dgm:spPr>
    </dgm:pt>
    <dgm:pt modelId="{4BFCC082-064A-4201-92F4-F513095FC01C}" type="pres">
      <dgm:prSet presAssocID="{BFE56DC2-D485-4316-BD67-920977C905AF}" presName="text" presStyleLbl="node1" presStyleIdx="2" presStyleCnt="5">
        <dgm:presLayoutVars>
          <dgm:bulletEnabled val="1"/>
        </dgm:presLayoutVars>
      </dgm:prSet>
      <dgm:spPr/>
    </dgm:pt>
    <dgm:pt modelId="{58AB8FEF-D395-49A4-9406-1C1B55114AE7}" type="pres">
      <dgm:prSet presAssocID="{8B558C8B-E6AB-4019-85ED-2746D5A304C5}" presName="spacer" presStyleCnt="0"/>
      <dgm:spPr/>
    </dgm:pt>
    <dgm:pt modelId="{52E8A37C-1236-4A29-BBCD-ED5CE287E796}" type="pres">
      <dgm:prSet presAssocID="{BF4DE1F8-E393-46A5-84C7-0751A013E89A}" presName="comp" presStyleCnt="0"/>
      <dgm:spPr/>
    </dgm:pt>
    <dgm:pt modelId="{9F680188-F82A-452C-B788-0205FF94DFED}" type="pres">
      <dgm:prSet presAssocID="{BF4DE1F8-E393-46A5-84C7-0751A013E89A}" presName="box" presStyleLbl="node1" presStyleIdx="3" presStyleCnt="5" custScaleY="404589" custLinFactNeighborY="-30830"/>
      <dgm:spPr/>
    </dgm:pt>
    <dgm:pt modelId="{A7BECF33-9903-4E9C-8A9C-D6A62C80C47F}" type="pres">
      <dgm:prSet presAssocID="{BF4DE1F8-E393-46A5-84C7-0751A013E89A}" presName="img" presStyleLbl="fgImgPlace1" presStyleIdx="3" presStyleCnt="5" custScaleX="87390" custScaleY="404114" custLinFactNeighborX="-8603" custLinFactNeighborY="1769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effectLst>
          <a:glow rad="228600">
            <a:schemeClr val="accent2">
              <a:satMod val="175000"/>
              <a:alpha val="40000"/>
            </a:schemeClr>
          </a:glow>
        </a:effectLst>
      </dgm:spPr>
    </dgm:pt>
    <dgm:pt modelId="{8E10F517-0E19-43E5-9B84-F01CB6E85308}" type="pres">
      <dgm:prSet presAssocID="{BF4DE1F8-E393-46A5-84C7-0751A013E89A}" presName="text" presStyleLbl="node1" presStyleIdx="3" presStyleCnt="5">
        <dgm:presLayoutVars>
          <dgm:bulletEnabled val="1"/>
        </dgm:presLayoutVars>
      </dgm:prSet>
      <dgm:spPr/>
    </dgm:pt>
    <dgm:pt modelId="{86DE25CB-A0BC-4D41-8AF9-B7403F4489F4}" type="pres">
      <dgm:prSet presAssocID="{9420F89E-71FA-46DF-9919-D606E039B105}" presName="spacer" presStyleCnt="0"/>
      <dgm:spPr/>
    </dgm:pt>
    <dgm:pt modelId="{5B6AE9E8-2421-4BE3-A4C0-54456D565C37}" type="pres">
      <dgm:prSet presAssocID="{EB28EBDA-8FEE-48B0-B125-B96ED00C9234}" presName="comp" presStyleCnt="0"/>
      <dgm:spPr/>
    </dgm:pt>
    <dgm:pt modelId="{424B9310-3471-4107-8B87-CA8B09FEE762}" type="pres">
      <dgm:prSet presAssocID="{EB28EBDA-8FEE-48B0-B125-B96ED00C9234}" presName="box" presStyleLbl="node1" presStyleIdx="4" presStyleCnt="5" custScaleY="444967" custLinFactNeighborX="-401" custLinFactNeighborY="-27540"/>
      <dgm:spPr/>
    </dgm:pt>
    <dgm:pt modelId="{A828B553-A48F-4D76-8E50-44C9711E8335}" type="pres">
      <dgm:prSet presAssocID="{EB28EBDA-8FEE-48B0-B125-B96ED00C9234}" presName="img" presStyleLbl="fgImgPlace1" presStyleIdx="4" presStyleCnt="5" custScaleY="563731" custLinFactNeighborX="-8589" custLinFactNeighborY="-6442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AF3F78D5-85AE-46FE-87EB-E964771C2708}" type="pres">
      <dgm:prSet presAssocID="{EB28EBDA-8FEE-48B0-B125-B96ED00C9234}" presName="text" presStyleLbl="node1" presStyleIdx="4" presStyleCnt="5">
        <dgm:presLayoutVars>
          <dgm:bulletEnabled val="1"/>
        </dgm:presLayoutVars>
      </dgm:prSet>
      <dgm:spPr/>
    </dgm:pt>
  </dgm:ptLst>
  <dgm:cxnLst>
    <dgm:cxn modelId="{28358C07-E482-4052-AB85-EBBE3FFC0785}" type="presOf" srcId="{78CBE113-85D9-4C23-8100-560CA64B1D2A}" destId="{005AFDEC-6B15-4D54-BF7D-B5D3AD9628BA}" srcOrd="0" destOrd="0" presId="urn:microsoft.com/office/officeart/2005/8/layout/vList4#3"/>
    <dgm:cxn modelId="{1E5CF70C-41C9-4351-B0DC-958D79A23D02}" srcId="{78CBE113-85D9-4C23-8100-560CA64B1D2A}" destId="{EB28EBDA-8FEE-48B0-B125-B96ED00C9234}" srcOrd="4" destOrd="0" parTransId="{77C5DEC3-62E4-425E-808E-8F1ACFA8F00D}" sibTransId="{7FD32531-A857-42FA-AC50-BD14BB803B1B}"/>
    <dgm:cxn modelId="{2FD26D0D-477F-455B-B427-3EC8860500B6}" type="presOf" srcId="{BFE56DC2-D485-4316-BD67-920977C905AF}" destId="{4BFCC082-064A-4201-92F4-F513095FC01C}" srcOrd="1" destOrd="0" presId="urn:microsoft.com/office/officeart/2005/8/layout/vList4#3"/>
    <dgm:cxn modelId="{81ADD429-0F4B-487D-AD7F-99E3ACF9020F}" type="presOf" srcId="{EB28EBDA-8FEE-48B0-B125-B96ED00C9234}" destId="{AF3F78D5-85AE-46FE-87EB-E964771C2708}" srcOrd="1" destOrd="0" presId="urn:microsoft.com/office/officeart/2005/8/layout/vList4#3"/>
    <dgm:cxn modelId="{125C4160-DDC3-4DE4-8AA5-F7E4BB4F99EA}" srcId="{78CBE113-85D9-4C23-8100-560CA64B1D2A}" destId="{BFE56DC2-D485-4316-BD67-920977C905AF}" srcOrd="2" destOrd="0" parTransId="{9933A96D-F47E-4FC0-8559-528C908D7E60}" sibTransId="{8B558C8B-E6AB-4019-85ED-2746D5A304C5}"/>
    <dgm:cxn modelId="{350BC369-9733-4DDF-8D8D-CAB6FA231B4E}" type="presOf" srcId="{EB28EBDA-8FEE-48B0-B125-B96ED00C9234}" destId="{424B9310-3471-4107-8B87-CA8B09FEE762}" srcOrd="0" destOrd="0" presId="urn:microsoft.com/office/officeart/2005/8/layout/vList4#3"/>
    <dgm:cxn modelId="{8D9A7A7E-AD27-41BA-96D7-0C36A1729DBF}" srcId="{78CBE113-85D9-4C23-8100-560CA64B1D2A}" destId="{17DE0BD9-CED1-4B8B-A765-FEFB03971C5F}" srcOrd="0" destOrd="0" parTransId="{3BE6204A-AF5F-4508-9CEB-B76BBC3ED24F}" sibTransId="{BB3A14AD-E687-48BA-9633-62A826EC25BF}"/>
    <dgm:cxn modelId="{1E3C1785-A74B-4C77-A6E4-00AFF3FCCBFD}" srcId="{78CBE113-85D9-4C23-8100-560CA64B1D2A}" destId="{BF4DE1F8-E393-46A5-84C7-0751A013E89A}" srcOrd="3" destOrd="0" parTransId="{73ED0ED9-009F-461E-A4F8-7D559A00435F}" sibTransId="{9420F89E-71FA-46DF-9919-D606E039B105}"/>
    <dgm:cxn modelId="{AF2798A1-76B4-4401-A259-C9AE53889DF3}" type="presOf" srcId="{BFE56DC2-D485-4316-BD67-920977C905AF}" destId="{B2FBA6D4-88EE-4D60-B982-B215C43A793E}" srcOrd="0" destOrd="0" presId="urn:microsoft.com/office/officeart/2005/8/layout/vList4#3"/>
    <dgm:cxn modelId="{AA244CA5-BD53-46C7-8EF8-341AC2B91CED}" type="presOf" srcId="{07D1D2EA-BB66-4683-AF11-D3D2799F3E83}" destId="{732B1BE6-0614-492B-9715-EB8B39A72026}" srcOrd="1" destOrd="0" presId="urn:microsoft.com/office/officeart/2005/8/layout/vList4#3"/>
    <dgm:cxn modelId="{0CD55BBF-5F29-42F0-949B-98E3F667CF8E}" type="presOf" srcId="{17DE0BD9-CED1-4B8B-A765-FEFB03971C5F}" destId="{2C6B1532-3E1D-4153-81B1-1E424D9A4340}" srcOrd="0" destOrd="0" presId="urn:microsoft.com/office/officeart/2005/8/layout/vList4#3"/>
    <dgm:cxn modelId="{1CBC96DD-318F-471F-B31B-2D9D782C8FEA}" type="presOf" srcId="{BF4DE1F8-E393-46A5-84C7-0751A013E89A}" destId="{8E10F517-0E19-43E5-9B84-F01CB6E85308}" srcOrd="1" destOrd="0" presId="urn:microsoft.com/office/officeart/2005/8/layout/vList4#3"/>
    <dgm:cxn modelId="{95245DE1-804C-4AC8-A759-D9D214E68134}" type="presOf" srcId="{17DE0BD9-CED1-4B8B-A765-FEFB03971C5F}" destId="{A71A6EB5-B229-481E-808C-0B9E5AF44B2C}" srcOrd="1" destOrd="0" presId="urn:microsoft.com/office/officeart/2005/8/layout/vList4#3"/>
    <dgm:cxn modelId="{4FA047EA-EDEB-4391-A97C-EDE16D93491F}" type="presOf" srcId="{BF4DE1F8-E393-46A5-84C7-0751A013E89A}" destId="{9F680188-F82A-452C-B788-0205FF94DFED}" srcOrd="0" destOrd="0" presId="urn:microsoft.com/office/officeart/2005/8/layout/vList4#3"/>
    <dgm:cxn modelId="{067EE8EC-CEB9-4C62-ADB1-D660E9FD673C}" type="presOf" srcId="{07D1D2EA-BB66-4683-AF11-D3D2799F3E83}" destId="{24CA2AB0-0B83-48C6-8A80-0A4F49AB0483}" srcOrd="0" destOrd="0" presId="urn:microsoft.com/office/officeart/2005/8/layout/vList4#3"/>
    <dgm:cxn modelId="{A56CC5FB-9E67-41B8-B3BD-E0F904BB37D9}" srcId="{78CBE113-85D9-4C23-8100-560CA64B1D2A}" destId="{07D1D2EA-BB66-4683-AF11-D3D2799F3E83}" srcOrd="1" destOrd="0" parTransId="{28BC35EF-D273-4ADA-A1DB-581C1E9A7778}" sibTransId="{D2B4A471-BF8A-4EDB-8F56-0675FAEEA6BF}"/>
    <dgm:cxn modelId="{49CABC35-D64D-4F47-B593-6CF3F7E62065}" type="presParOf" srcId="{005AFDEC-6B15-4D54-BF7D-B5D3AD9628BA}" destId="{50B2F8D0-BE5A-426A-AD12-F8661D025B00}" srcOrd="0" destOrd="0" presId="urn:microsoft.com/office/officeart/2005/8/layout/vList4#3"/>
    <dgm:cxn modelId="{CB76834A-1DB6-4BB7-B358-D20D00D192EB}" type="presParOf" srcId="{50B2F8D0-BE5A-426A-AD12-F8661D025B00}" destId="{2C6B1532-3E1D-4153-81B1-1E424D9A4340}" srcOrd="0" destOrd="0" presId="urn:microsoft.com/office/officeart/2005/8/layout/vList4#3"/>
    <dgm:cxn modelId="{839B77E0-6616-43C8-8BEE-4D86D5C56F4A}" type="presParOf" srcId="{50B2F8D0-BE5A-426A-AD12-F8661D025B00}" destId="{7F3CDDCE-A36A-450D-9161-16EA0ECDAFCE}" srcOrd="1" destOrd="0" presId="urn:microsoft.com/office/officeart/2005/8/layout/vList4#3"/>
    <dgm:cxn modelId="{44672379-D9C5-4178-84E5-A3EB68076B6A}" type="presParOf" srcId="{50B2F8D0-BE5A-426A-AD12-F8661D025B00}" destId="{A71A6EB5-B229-481E-808C-0B9E5AF44B2C}" srcOrd="2" destOrd="0" presId="urn:microsoft.com/office/officeart/2005/8/layout/vList4#3"/>
    <dgm:cxn modelId="{8EDB3B8A-FF30-4383-AAC9-A7A2C69D6DCD}" type="presParOf" srcId="{005AFDEC-6B15-4D54-BF7D-B5D3AD9628BA}" destId="{3E414653-A908-471E-8333-033AC2119500}" srcOrd="1" destOrd="0" presId="urn:microsoft.com/office/officeart/2005/8/layout/vList4#3"/>
    <dgm:cxn modelId="{0C7622A3-3750-4783-A2D0-54AE9710AAD6}" type="presParOf" srcId="{005AFDEC-6B15-4D54-BF7D-B5D3AD9628BA}" destId="{1F39847A-099E-4BED-982B-314C48A56F5A}" srcOrd="2" destOrd="0" presId="urn:microsoft.com/office/officeart/2005/8/layout/vList4#3"/>
    <dgm:cxn modelId="{926F8821-4F4C-4324-BB8C-953FBF321CE9}" type="presParOf" srcId="{1F39847A-099E-4BED-982B-314C48A56F5A}" destId="{24CA2AB0-0B83-48C6-8A80-0A4F49AB0483}" srcOrd="0" destOrd="0" presId="urn:microsoft.com/office/officeart/2005/8/layout/vList4#3"/>
    <dgm:cxn modelId="{1B464F97-D8CE-44AC-A4A5-FDB144C4EBDF}" type="presParOf" srcId="{1F39847A-099E-4BED-982B-314C48A56F5A}" destId="{8C403381-B91B-473A-A88B-FE355DA7E560}" srcOrd="1" destOrd="0" presId="urn:microsoft.com/office/officeart/2005/8/layout/vList4#3"/>
    <dgm:cxn modelId="{4BFCF548-9AEE-4777-8BA3-7209CD7AF215}" type="presParOf" srcId="{1F39847A-099E-4BED-982B-314C48A56F5A}" destId="{732B1BE6-0614-492B-9715-EB8B39A72026}" srcOrd="2" destOrd="0" presId="urn:microsoft.com/office/officeart/2005/8/layout/vList4#3"/>
    <dgm:cxn modelId="{28705F3C-8A31-42DA-833C-49262AABFCDB}" type="presParOf" srcId="{005AFDEC-6B15-4D54-BF7D-B5D3AD9628BA}" destId="{55CF715F-12B1-4840-B7DE-1588682B9228}" srcOrd="3" destOrd="0" presId="urn:microsoft.com/office/officeart/2005/8/layout/vList4#3"/>
    <dgm:cxn modelId="{ED919472-94DF-4CBF-AEBA-DD2533375C9F}" type="presParOf" srcId="{005AFDEC-6B15-4D54-BF7D-B5D3AD9628BA}" destId="{225A4BC7-EBA0-4FAB-9442-80BBC4CF2C90}" srcOrd="4" destOrd="0" presId="urn:microsoft.com/office/officeart/2005/8/layout/vList4#3"/>
    <dgm:cxn modelId="{D8756C87-8AD5-4810-8A8A-5F51F9EF0F9E}" type="presParOf" srcId="{225A4BC7-EBA0-4FAB-9442-80BBC4CF2C90}" destId="{B2FBA6D4-88EE-4D60-B982-B215C43A793E}" srcOrd="0" destOrd="0" presId="urn:microsoft.com/office/officeart/2005/8/layout/vList4#3"/>
    <dgm:cxn modelId="{F1D2D2B6-75CE-423E-9F85-DC3BDADF5A0B}" type="presParOf" srcId="{225A4BC7-EBA0-4FAB-9442-80BBC4CF2C90}" destId="{67A933CC-CA3C-4FBB-9A80-D4A4CA41C7FA}" srcOrd="1" destOrd="0" presId="urn:microsoft.com/office/officeart/2005/8/layout/vList4#3"/>
    <dgm:cxn modelId="{4DB6B001-361C-4DFE-9EC9-CF122142D341}" type="presParOf" srcId="{225A4BC7-EBA0-4FAB-9442-80BBC4CF2C90}" destId="{4BFCC082-064A-4201-92F4-F513095FC01C}" srcOrd="2" destOrd="0" presId="urn:microsoft.com/office/officeart/2005/8/layout/vList4#3"/>
    <dgm:cxn modelId="{25BE08C2-9344-4AB5-9E62-043E06673E33}" type="presParOf" srcId="{005AFDEC-6B15-4D54-BF7D-B5D3AD9628BA}" destId="{58AB8FEF-D395-49A4-9406-1C1B55114AE7}" srcOrd="5" destOrd="0" presId="urn:microsoft.com/office/officeart/2005/8/layout/vList4#3"/>
    <dgm:cxn modelId="{9E91208A-377B-4518-915B-1C5C86FFF93F}" type="presParOf" srcId="{005AFDEC-6B15-4D54-BF7D-B5D3AD9628BA}" destId="{52E8A37C-1236-4A29-BBCD-ED5CE287E796}" srcOrd="6" destOrd="0" presId="urn:microsoft.com/office/officeart/2005/8/layout/vList4#3"/>
    <dgm:cxn modelId="{FEB1AEA1-4D01-4317-BA71-D1E9370B1599}" type="presParOf" srcId="{52E8A37C-1236-4A29-BBCD-ED5CE287E796}" destId="{9F680188-F82A-452C-B788-0205FF94DFED}" srcOrd="0" destOrd="0" presId="urn:microsoft.com/office/officeart/2005/8/layout/vList4#3"/>
    <dgm:cxn modelId="{2A7A12E3-FBFF-4A97-9F0E-DAC4119402B8}" type="presParOf" srcId="{52E8A37C-1236-4A29-BBCD-ED5CE287E796}" destId="{A7BECF33-9903-4E9C-8A9C-D6A62C80C47F}" srcOrd="1" destOrd="0" presId="urn:microsoft.com/office/officeart/2005/8/layout/vList4#3"/>
    <dgm:cxn modelId="{9DDA3827-59A2-4ADC-97A8-1C0700278CF8}" type="presParOf" srcId="{52E8A37C-1236-4A29-BBCD-ED5CE287E796}" destId="{8E10F517-0E19-43E5-9B84-F01CB6E85308}" srcOrd="2" destOrd="0" presId="urn:microsoft.com/office/officeart/2005/8/layout/vList4#3"/>
    <dgm:cxn modelId="{4CC52572-D42F-4F32-88DF-1F8172EBC342}" type="presParOf" srcId="{005AFDEC-6B15-4D54-BF7D-B5D3AD9628BA}" destId="{86DE25CB-A0BC-4D41-8AF9-B7403F4489F4}" srcOrd="7" destOrd="0" presId="urn:microsoft.com/office/officeart/2005/8/layout/vList4#3"/>
    <dgm:cxn modelId="{7F79EDBE-267B-47DB-AB2A-8138BDFEBB70}" type="presParOf" srcId="{005AFDEC-6B15-4D54-BF7D-B5D3AD9628BA}" destId="{5B6AE9E8-2421-4BE3-A4C0-54456D565C37}" srcOrd="8" destOrd="0" presId="urn:microsoft.com/office/officeart/2005/8/layout/vList4#3"/>
    <dgm:cxn modelId="{1610EF76-23B5-435B-9768-2CA9C8739F31}" type="presParOf" srcId="{5B6AE9E8-2421-4BE3-A4C0-54456D565C37}" destId="{424B9310-3471-4107-8B87-CA8B09FEE762}" srcOrd="0" destOrd="0" presId="urn:microsoft.com/office/officeart/2005/8/layout/vList4#3"/>
    <dgm:cxn modelId="{A1C75B97-3B57-4B0F-9A57-367C47291D88}" type="presParOf" srcId="{5B6AE9E8-2421-4BE3-A4C0-54456D565C37}" destId="{A828B553-A48F-4D76-8E50-44C9711E8335}" srcOrd="1" destOrd="0" presId="urn:microsoft.com/office/officeart/2005/8/layout/vList4#3"/>
    <dgm:cxn modelId="{E957EDBE-553C-4112-8426-CA8563D20FC4}" type="presParOf" srcId="{5B6AE9E8-2421-4BE3-A4C0-54456D565C37}" destId="{AF3F78D5-85AE-46FE-87EB-E964771C2708}" srcOrd="2" destOrd="0" presId="urn:microsoft.com/office/officeart/2005/8/layout/vList4#3"/>
  </dgm:cxnLst>
  <dgm:bg>
    <a:blipFill>
      <a:blip xmlns:r="http://schemas.openxmlformats.org/officeDocument/2006/relationships" r:embed="rId6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CBE113-85D9-4C23-8100-560CA64B1D2A}" type="doc">
      <dgm:prSet loTypeId="urn:microsoft.com/office/officeart/2005/8/layout/vList4#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7DE0BD9-CED1-4B8B-A765-FEFB03971C5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000" i="1" dirty="0"/>
            <a:t> </a:t>
          </a:r>
          <a:endParaRPr lang="ru-RU" sz="2000" i="1" dirty="0">
            <a:latin typeface="+mj-lt"/>
          </a:endParaRPr>
        </a:p>
        <a:p>
          <a:pPr algn="ctr"/>
          <a:r>
            <a:rPr lang="ru-RU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Услуги по уборке несанкционированных свалок на территории округа – 461,2 тысяч рублей</a:t>
          </a:r>
        </a:p>
      </dgm:t>
    </dgm:pt>
    <dgm:pt modelId="{3BE6204A-AF5F-4508-9CEB-B76BBC3ED24F}" type="parTrans" cxnId="{8D9A7A7E-AD27-41BA-96D7-0C36A1729DBF}">
      <dgm:prSet/>
      <dgm:spPr/>
      <dgm:t>
        <a:bodyPr/>
        <a:lstStyle/>
        <a:p>
          <a:endParaRPr lang="ru-RU"/>
        </a:p>
      </dgm:t>
    </dgm:pt>
    <dgm:pt modelId="{BB3A14AD-E687-48BA-9633-62A826EC25BF}" type="sibTrans" cxnId="{8D9A7A7E-AD27-41BA-96D7-0C36A1729DBF}">
      <dgm:prSet/>
      <dgm:spPr/>
      <dgm:t>
        <a:bodyPr/>
        <a:lstStyle/>
        <a:p>
          <a:endParaRPr lang="ru-RU"/>
        </a:p>
      </dgm:t>
    </dgm:pt>
    <dgm:pt modelId="{07D1D2EA-BB66-4683-AF11-D3D2799F3E8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0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Ремонт  и обустройство источников нецентрализованного водоснабжения -650,0 тысяч рублей</a:t>
          </a:r>
        </a:p>
      </dgm:t>
    </dgm:pt>
    <dgm:pt modelId="{28BC35EF-D273-4ADA-A1DB-581C1E9A7778}" type="parTrans" cxnId="{A56CC5FB-9E67-41B8-B3BD-E0F904BB37D9}">
      <dgm:prSet/>
      <dgm:spPr/>
      <dgm:t>
        <a:bodyPr/>
        <a:lstStyle/>
        <a:p>
          <a:endParaRPr lang="ru-RU"/>
        </a:p>
      </dgm:t>
    </dgm:pt>
    <dgm:pt modelId="{D2B4A471-BF8A-4EDB-8F56-0675FAEEA6BF}" type="sibTrans" cxnId="{A56CC5FB-9E67-41B8-B3BD-E0F904BB37D9}">
      <dgm:prSet/>
      <dgm:spPr/>
      <dgm:t>
        <a:bodyPr/>
        <a:lstStyle/>
        <a:p>
          <a:endParaRPr lang="ru-RU"/>
        </a:p>
      </dgm:t>
    </dgm:pt>
    <dgm:pt modelId="{4EFAEA02-A6F3-4664-B2D4-9BC3BC11E59B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1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Средства  резервного фонда  Правительства Свердловской области  -   устройство, капитальный ремонт колодцев (источников нецентрализованного водоснабжения) в пгт. Сосьва 4 270,5 тысяч  рублей, резервный фонд администрации – 39,2 тысяч рублей</a:t>
          </a:r>
        </a:p>
      </dgm:t>
    </dgm:pt>
    <dgm:pt modelId="{B7E9D161-454B-4B33-B348-039754E07789}" type="parTrans" cxnId="{9C8BB9CD-3D77-4267-9103-26F1640022BE}">
      <dgm:prSet/>
      <dgm:spPr/>
      <dgm:t>
        <a:bodyPr/>
        <a:lstStyle/>
        <a:p>
          <a:endParaRPr lang="ru-RU"/>
        </a:p>
      </dgm:t>
    </dgm:pt>
    <dgm:pt modelId="{DB4D04FD-AD9A-4107-9C18-9995B7428FB5}" type="sibTrans" cxnId="{9C8BB9CD-3D77-4267-9103-26F1640022BE}">
      <dgm:prSet/>
      <dgm:spPr/>
      <dgm:t>
        <a:bodyPr/>
        <a:lstStyle/>
        <a:p>
          <a:endParaRPr lang="ru-RU"/>
        </a:p>
      </dgm:t>
    </dgm:pt>
    <dgm:pt modelId="{005AFDEC-6B15-4D54-BF7D-B5D3AD9628BA}" type="pres">
      <dgm:prSet presAssocID="{78CBE113-85D9-4C23-8100-560CA64B1D2A}" presName="linear" presStyleCnt="0">
        <dgm:presLayoutVars>
          <dgm:dir/>
          <dgm:resizeHandles val="exact"/>
        </dgm:presLayoutVars>
      </dgm:prSet>
      <dgm:spPr/>
    </dgm:pt>
    <dgm:pt modelId="{50B2F8D0-BE5A-426A-AD12-F8661D025B00}" type="pres">
      <dgm:prSet presAssocID="{17DE0BD9-CED1-4B8B-A765-FEFB03971C5F}" presName="comp" presStyleCnt="0"/>
      <dgm:spPr/>
    </dgm:pt>
    <dgm:pt modelId="{2C6B1532-3E1D-4153-81B1-1E424D9A4340}" type="pres">
      <dgm:prSet presAssocID="{17DE0BD9-CED1-4B8B-A765-FEFB03971C5F}" presName="box" presStyleLbl="node1" presStyleIdx="0" presStyleCnt="3" custScaleY="211844" custLinFactNeighborX="2" custLinFactNeighborY="-29842"/>
      <dgm:spPr/>
    </dgm:pt>
    <dgm:pt modelId="{7F3CDDCE-A36A-450D-9161-16EA0ECDAFCE}" type="pres">
      <dgm:prSet presAssocID="{17DE0BD9-CED1-4B8B-A765-FEFB03971C5F}" presName="img" presStyleLbl="fgImgPlace1" presStyleIdx="0" presStyleCnt="3" custScaleX="132247" custScaleY="209091" custLinFactNeighborX="15839" custLinFactNeighborY="869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effectLst>
          <a:glow rad="228600">
            <a:schemeClr val="accent2">
              <a:satMod val="175000"/>
              <a:alpha val="40000"/>
            </a:schemeClr>
          </a:glow>
        </a:effectLst>
      </dgm:spPr>
    </dgm:pt>
    <dgm:pt modelId="{A71A6EB5-B229-481E-808C-0B9E5AF44B2C}" type="pres">
      <dgm:prSet presAssocID="{17DE0BD9-CED1-4B8B-A765-FEFB03971C5F}" presName="text" presStyleLbl="node1" presStyleIdx="0" presStyleCnt="3">
        <dgm:presLayoutVars>
          <dgm:bulletEnabled val="1"/>
        </dgm:presLayoutVars>
      </dgm:prSet>
      <dgm:spPr/>
    </dgm:pt>
    <dgm:pt modelId="{3E414653-A908-471E-8333-033AC2119500}" type="pres">
      <dgm:prSet presAssocID="{BB3A14AD-E687-48BA-9633-62A826EC25BF}" presName="spacer" presStyleCnt="0"/>
      <dgm:spPr/>
    </dgm:pt>
    <dgm:pt modelId="{1F39847A-099E-4BED-982B-314C48A56F5A}" type="pres">
      <dgm:prSet presAssocID="{07D1D2EA-BB66-4683-AF11-D3D2799F3E83}" presName="comp" presStyleCnt="0"/>
      <dgm:spPr/>
    </dgm:pt>
    <dgm:pt modelId="{24CA2AB0-0B83-48C6-8A80-0A4F49AB0483}" type="pres">
      <dgm:prSet presAssocID="{07D1D2EA-BB66-4683-AF11-D3D2799F3E83}" presName="box" presStyleLbl="node1" presStyleIdx="1" presStyleCnt="3" custScaleY="141273" custLinFactNeighborY="-10233"/>
      <dgm:spPr/>
    </dgm:pt>
    <dgm:pt modelId="{8C403381-B91B-473A-A88B-FE355DA7E560}" type="pres">
      <dgm:prSet presAssocID="{07D1D2EA-BB66-4683-AF11-D3D2799F3E83}" presName="img" presStyleLbl="fgImgPlace1" presStyleIdx="1" presStyleCnt="3" custScaleX="105567" custScaleY="175305" custLinFactNeighborX="-2570" custLinFactNeighborY="-1248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  <dgm:pt modelId="{732B1BE6-0614-492B-9715-EB8B39A72026}" type="pres">
      <dgm:prSet presAssocID="{07D1D2EA-BB66-4683-AF11-D3D2799F3E83}" presName="text" presStyleLbl="node1" presStyleIdx="1" presStyleCnt="3">
        <dgm:presLayoutVars>
          <dgm:bulletEnabled val="1"/>
        </dgm:presLayoutVars>
      </dgm:prSet>
      <dgm:spPr/>
    </dgm:pt>
    <dgm:pt modelId="{480D0B69-C24D-4DC0-B67E-54EBCC2C05B6}" type="pres">
      <dgm:prSet presAssocID="{D2B4A471-BF8A-4EDB-8F56-0675FAEEA6BF}" presName="spacer" presStyleCnt="0"/>
      <dgm:spPr/>
    </dgm:pt>
    <dgm:pt modelId="{1ECA3F8F-99D9-482D-B328-F84DF2F25264}" type="pres">
      <dgm:prSet presAssocID="{4EFAEA02-A6F3-4664-B2D4-9BC3BC11E59B}" presName="comp" presStyleCnt="0"/>
      <dgm:spPr/>
    </dgm:pt>
    <dgm:pt modelId="{48ADBF7A-730F-4422-912F-7375721F4466}" type="pres">
      <dgm:prSet presAssocID="{4EFAEA02-A6F3-4664-B2D4-9BC3BC11E59B}" presName="box" presStyleLbl="node1" presStyleIdx="2" presStyleCnt="3" custLinFactNeighborY="-11484"/>
      <dgm:spPr/>
    </dgm:pt>
    <dgm:pt modelId="{3F10100D-9B95-434A-A386-99A96B6C699D}" type="pres">
      <dgm:prSet presAssocID="{4EFAEA02-A6F3-4664-B2D4-9BC3BC11E59B}" presName="img" presStyleLbl="fgImgPlace1" presStyleIdx="2" presStyleCnt="3" custScaleY="146237" custLinFactNeighborX="-5328" custLinFactNeighborY="-1506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1299548B-B457-490B-AAED-9CF0663708F5}" type="pres">
      <dgm:prSet presAssocID="{4EFAEA02-A6F3-4664-B2D4-9BC3BC11E59B}" presName="text" presStyleLbl="node1" presStyleIdx="2" presStyleCnt="3">
        <dgm:presLayoutVars>
          <dgm:bulletEnabled val="1"/>
        </dgm:presLayoutVars>
      </dgm:prSet>
      <dgm:spPr/>
    </dgm:pt>
  </dgm:ptLst>
  <dgm:cxnLst>
    <dgm:cxn modelId="{28358C07-E482-4052-AB85-EBBE3FFC0785}" type="presOf" srcId="{78CBE113-85D9-4C23-8100-560CA64B1D2A}" destId="{005AFDEC-6B15-4D54-BF7D-B5D3AD9628BA}" srcOrd="0" destOrd="0" presId="urn:microsoft.com/office/officeart/2005/8/layout/vList4#4"/>
    <dgm:cxn modelId="{D073D10E-D34C-4C99-B531-360ED73E9FF4}" type="presOf" srcId="{4EFAEA02-A6F3-4664-B2D4-9BC3BC11E59B}" destId="{1299548B-B457-490B-AAED-9CF0663708F5}" srcOrd="1" destOrd="0" presId="urn:microsoft.com/office/officeart/2005/8/layout/vList4#4"/>
    <dgm:cxn modelId="{2351EC28-7AF2-4859-B5AE-CADBF01F7FF2}" type="presOf" srcId="{4EFAEA02-A6F3-4664-B2D4-9BC3BC11E59B}" destId="{48ADBF7A-730F-4422-912F-7375721F4466}" srcOrd="0" destOrd="0" presId="urn:microsoft.com/office/officeart/2005/8/layout/vList4#4"/>
    <dgm:cxn modelId="{8D9A7A7E-AD27-41BA-96D7-0C36A1729DBF}" srcId="{78CBE113-85D9-4C23-8100-560CA64B1D2A}" destId="{17DE0BD9-CED1-4B8B-A765-FEFB03971C5F}" srcOrd="0" destOrd="0" parTransId="{3BE6204A-AF5F-4508-9CEB-B76BBC3ED24F}" sibTransId="{BB3A14AD-E687-48BA-9633-62A826EC25BF}"/>
    <dgm:cxn modelId="{AA244CA5-BD53-46C7-8EF8-341AC2B91CED}" type="presOf" srcId="{07D1D2EA-BB66-4683-AF11-D3D2799F3E83}" destId="{732B1BE6-0614-492B-9715-EB8B39A72026}" srcOrd="1" destOrd="0" presId="urn:microsoft.com/office/officeart/2005/8/layout/vList4#4"/>
    <dgm:cxn modelId="{0CD55BBF-5F29-42F0-949B-98E3F667CF8E}" type="presOf" srcId="{17DE0BD9-CED1-4B8B-A765-FEFB03971C5F}" destId="{2C6B1532-3E1D-4153-81B1-1E424D9A4340}" srcOrd="0" destOrd="0" presId="urn:microsoft.com/office/officeart/2005/8/layout/vList4#4"/>
    <dgm:cxn modelId="{9C8BB9CD-3D77-4267-9103-26F1640022BE}" srcId="{78CBE113-85D9-4C23-8100-560CA64B1D2A}" destId="{4EFAEA02-A6F3-4664-B2D4-9BC3BC11E59B}" srcOrd="2" destOrd="0" parTransId="{B7E9D161-454B-4B33-B348-039754E07789}" sibTransId="{DB4D04FD-AD9A-4107-9C18-9995B7428FB5}"/>
    <dgm:cxn modelId="{95245DE1-804C-4AC8-A759-D9D214E68134}" type="presOf" srcId="{17DE0BD9-CED1-4B8B-A765-FEFB03971C5F}" destId="{A71A6EB5-B229-481E-808C-0B9E5AF44B2C}" srcOrd="1" destOrd="0" presId="urn:microsoft.com/office/officeart/2005/8/layout/vList4#4"/>
    <dgm:cxn modelId="{067EE8EC-CEB9-4C62-ADB1-D660E9FD673C}" type="presOf" srcId="{07D1D2EA-BB66-4683-AF11-D3D2799F3E83}" destId="{24CA2AB0-0B83-48C6-8A80-0A4F49AB0483}" srcOrd="0" destOrd="0" presId="urn:microsoft.com/office/officeart/2005/8/layout/vList4#4"/>
    <dgm:cxn modelId="{A56CC5FB-9E67-41B8-B3BD-E0F904BB37D9}" srcId="{78CBE113-85D9-4C23-8100-560CA64B1D2A}" destId="{07D1D2EA-BB66-4683-AF11-D3D2799F3E83}" srcOrd="1" destOrd="0" parTransId="{28BC35EF-D273-4ADA-A1DB-581C1E9A7778}" sibTransId="{D2B4A471-BF8A-4EDB-8F56-0675FAEEA6BF}"/>
    <dgm:cxn modelId="{49CABC35-D64D-4F47-B593-6CF3F7E62065}" type="presParOf" srcId="{005AFDEC-6B15-4D54-BF7D-B5D3AD9628BA}" destId="{50B2F8D0-BE5A-426A-AD12-F8661D025B00}" srcOrd="0" destOrd="0" presId="urn:microsoft.com/office/officeart/2005/8/layout/vList4#4"/>
    <dgm:cxn modelId="{CB76834A-1DB6-4BB7-B358-D20D00D192EB}" type="presParOf" srcId="{50B2F8D0-BE5A-426A-AD12-F8661D025B00}" destId="{2C6B1532-3E1D-4153-81B1-1E424D9A4340}" srcOrd="0" destOrd="0" presId="urn:microsoft.com/office/officeart/2005/8/layout/vList4#4"/>
    <dgm:cxn modelId="{839B77E0-6616-43C8-8BEE-4D86D5C56F4A}" type="presParOf" srcId="{50B2F8D0-BE5A-426A-AD12-F8661D025B00}" destId="{7F3CDDCE-A36A-450D-9161-16EA0ECDAFCE}" srcOrd="1" destOrd="0" presId="urn:microsoft.com/office/officeart/2005/8/layout/vList4#4"/>
    <dgm:cxn modelId="{44672379-D9C5-4178-84E5-A3EB68076B6A}" type="presParOf" srcId="{50B2F8D0-BE5A-426A-AD12-F8661D025B00}" destId="{A71A6EB5-B229-481E-808C-0B9E5AF44B2C}" srcOrd="2" destOrd="0" presId="urn:microsoft.com/office/officeart/2005/8/layout/vList4#4"/>
    <dgm:cxn modelId="{8EDB3B8A-FF30-4383-AAC9-A7A2C69D6DCD}" type="presParOf" srcId="{005AFDEC-6B15-4D54-BF7D-B5D3AD9628BA}" destId="{3E414653-A908-471E-8333-033AC2119500}" srcOrd="1" destOrd="0" presId="urn:microsoft.com/office/officeart/2005/8/layout/vList4#4"/>
    <dgm:cxn modelId="{0C7622A3-3750-4783-A2D0-54AE9710AAD6}" type="presParOf" srcId="{005AFDEC-6B15-4D54-BF7D-B5D3AD9628BA}" destId="{1F39847A-099E-4BED-982B-314C48A56F5A}" srcOrd="2" destOrd="0" presId="urn:microsoft.com/office/officeart/2005/8/layout/vList4#4"/>
    <dgm:cxn modelId="{926F8821-4F4C-4324-BB8C-953FBF321CE9}" type="presParOf" srcId="{1F39847A-099E-4BED-982B-314C48A56F5A}" destId="{24CA2AB0-0B83-48C6-8A80-0A4F49AB0483}" srcOrd="0" destOrd="0" presId="urn:microsoft.com/office/officeart/2005/8/layout/vList4#4"/>
    <dgm:cxn modelId="{1B464F97-D8CE-44AC-A4A5-FDB144C4EBDF}" type="presParOf" srcId="{1F39847A-099E-4BED-982B-314C48A56F5A}" destId="{8C403381-B91B-473A-A88B-FE355DA7E560}" srcOrd="1" destOrd="0" presId="urn:microsoft.com/office/officeart/2005/8/layout/vList4#4"/>
    <dgm:cxn modelId="{4BFCF548-9AEE-4777-8BA3-7209CD7AF215}" type="presParOf" srcId="{1F39847A-099E-4BED-982B-314C48A56F5A}" destId="{732B1BE6-0614-492B-9715-EB8B39A72026}" srcOrd="2" destOrd="0" presId="urn:microsoft.com/office/officeart/2005/8/layout/vList4#4"/>
    <dgm:cxn modelId="{B6C9691B-6124-48E1-BAA0-4AEE7A8EEBF7}" type="presParOf" srcId="{005AFDEC-6B15-4D54-BF7D-B5D3AD9628BA}" destId="{480D0B69-C24D-4DC0-B67E-54EBCC2C05B6}" srcOrd="3" destOrd="0" presId="urn:microsoft.com/office/officeart/2005/8/layout/vList4#4"/>
    <dgm:cxn modelId="{AF307DD8-04D0-412F-8A2F-1192671A034B}" type="presParOf" srcId="{005AFDEC-6B15-4D54-BF7D-B5D3AD9628BA}" destId="{1ECA3F8F-99D9-482D-B328-F84DF2F25264}" srcOrd="4" destOrd="0" presId="urn:microsoft.com/office/officeart/2005/8/layout/vList4#4"/>
    <dgm:cxn modelId="{9B491177-667F-4A6E-9BA1-CE8833FAFD9F}" type="presParOf" srcId="{1ECA3F8F-99D9-482D-B328-F84DF2F25264}" destId="{48ADBF7A-730F-4422-912F-7375721F4466}" srcOrd="0" destOrd="0" presId="urn:microsoft.com/office/officeart/2005/8/layout/vList4#4"/>
    <dgm:cxn modelId="{909E76DD-49A3-41F1-A9E4-A129E6DA3223}" type="presParOf" srcId="{1ECA3F8F-99D9-482D-B328-F84DF2F25264}" destId="{3F10100D-9B95-434A-A386-99A96B6C699D}" srcOrd="1" destOrd="0" presId="urn:microsoft.com/office/officeart/2005/8/layout/vList4#4"/>
    <dgm:cxn modelId="{BB0466A2-8895-429A-ACA1-A7C0179FC5E2}" type="presParOf" srcId="{1ECA3F8F-99D9-482D-B328-F84DF2F25264}" destId="{1299548B-B457-490B-AAED-9CF0663708F5}" srcOrd="2" destOrd="0" presId="urn:microsoft.com/office/officeart/2005/8/layout/vList4#4"/>
  </dgm:cxnLst>
  <dgm:bg>
    <a:blipFill>
      <a:blip xmlns:r="http://schemas.openxmlformats.org/officeDocument/2006/relationships" r:embed="rId4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78702-D9A7-4359-9BF0-47D33157FF95}">
      <dsp:nvSpPr>
        <dsp:cNvPr id="0" name=""/>
        <dsp:cNvSpPr/>
      </dsp:nvSpPr>
      <dsp:spPr>
        <a:xfrm>
          <a:off x="4015803" y="574541"/>
          <a:ext cx="2610357" cy="279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594"/>
              </a:lnTo>
              <a:lnTo>
                <a:pt x="2610357" y="163594"/>
              </a:lnTo>
              <a:lnTo>
                <a:pt x="2610357" y="2793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1A386-56C1-482A-9249-B8F73FD37369}">
      <dsp:nvSpPr>
        <dsp:cNvPr id="0" name=""/>
        <dsp:cNvSpPr/>
      </dsp:nvSpPr>
      <dsp:spPr>
        <a:xfrm>
          <a:off x="3339535" y="574541"/>
          <a:ext cx="676268" cy="315230"/>
        </a:xfrm>
        <a:custGeom>
          <a:avLst/>
          <a:gdLst/>
          <a:ahLst/>
          <a:cxnLst/>
          <a:rect l="0" t="0" r="0" b="0"/>
          <a:pathLst>
            <a:path>
              <a:moveTo>
                <a:pt x="676268" y="0"/>
              </a:moveTo>
              <a:lnTo>
                <a:pt x="676268" y="199456"/>
              </a:lnTo>
              <a:lnTo>
                <a:pt x="0" y="199456"/>
              </a:lnTo>
              <a:lnTo>
                <a:pt x="0" y="3152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B66F3-8824-41A0-A0D2-F5054E3526F0}">
      <dsp:nvSpPr>
        <dsp:cNvPr id="0" name=""/>
        <dsp:cNvSpPr/>
      </dsp:nvSpPr>
      <dsp:spPr>
        <a:xfrm>
          <a:off x="846638" y="574541"/>
          <a:ext cx="3169165" cy="210449"/>
        </a:xfrm>
        <a:custGeom>
          <a:avLst/>
          <a:gdLst/>
          <a:ahLst/>
          <a:cxnLst/>
          <a:rect l="0" t="0" r="0" b="0"/>
          <a:pathLst>
            <a:path>
              <a:moveTo>
                <a:pt x="3169165" y="0"/>
              </a:moveTo>
              <a:lnTo>
                <a:pt x="3169165" y="94675"/>
              </a:lnTo>
              <a:lnTo>
                <a:pt x="0" y="94675"/>
              </a:lnTo>
              <a:lnTo>
                <a:pt x="0" y="2104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D45E1-11EC-4D27-B3A3-B4AA5427EC3E}">
      <dsp:nvSpPr>
        <dsp:cNvPr id="0" name=""/>
        <dsp:cNvSpPr/>
      </dsp:nvSpPr>
      <dsp:spPr>
        <a:xfrm>
          <a:off x="2195153" y="23237"/>
          <a:ext cx="3641299" cy="55130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1" kern="12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Исполнение бюджета</a:t>
          </a:r>
        </a:p>
      </dsp:txBody>
      <dsp:txXfrm>
        <a:off x="2195153" y="23237"/>
        <a:ext cx="3641299" cy="551304"/>
      </dsp:txXfrm>
    </dsp:sp>
    <dsp:sp modelId="{8C877542-9DE7-45F9-9BDA-F8401D548A16}">
      <dsp:nvSpPr>
        <dsp:cNvPr id="0" name=""/>
        <dsp:cNvSpPr/>
      </dsp:nvSpPr>
      <dsp:spPr>
        <a:xfrm>
          <a:off x="0" y="784991"/>
          <a:ext cx="1693276" cy="1327750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доходам</a:t>
          </a:r>
        </a:p>
      </dsp:txBody>
      <dsp:txXfrm>
        <a:off x="0" y="784991"/>
        <a:ext cx="1693276" cy="1327750"/>
      </dsp:txXfrm>
    </dsp:sp>
    <dsp:sp modelId="{4F95FF47-7B9A-4DFD-BB6D-1E1A3003CA63}">
      <dsp:nvSpPr>
        <dsp:cNvPr id="0" name=""/>
        <dsp:cNvSpPr/>
      </dsp:nvSpPr>
      <dsp:spPr>
        <a:xfrm>
          <a:off x="2216869" y="889772"/>
          <a:ext cx="2245330" cy="1150043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расходам</a:t>
          </a:r>
        </a:p>
      </dsp:txBody>
      <dsp:txXfrm>
        <a:off x="2216869" y="889772"/>
        <a:ext cx="2245330" cy="1150043"/>
      </dsp:txXfrm>
    </dsp:sp>
    <dsp:sp modelId="{4ABF9C19-3238-4093-90F4-219BFE12C913}">
      <dsp:nvSpPr>
        <dsp:cNvPr id="0" name=""/>
        <dsp:cNvSpPr/>
      </dsp:nvSpPr>
      <dsp:spPr>
        <a:xfrm>
          <a:off x="5151361" y="853909"/>
          <a:ext cx="2949600" cy="1168010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и утверждение  отчета об исполнении бюджета</a:t>
          </a:r>
        </a:p>
      </dsp:txBody>
      <dsp:txXfrm>
        <a:off x="5151361" y="853909"/>
        <a:ext cx="2949600" cy="1168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351995" y="1655880"/>
          <a:ext cx="2288057" cy="23981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</a:p>
      </dsp:txBody>
      <dsp:txXfrm>
        <a:off x="3687073" y="2007085"/>
        <a:ext cx="1617901" cy="1695766"/>
      </dsp:txXfrm>
    </dsp:sp>
    <dsp:sp modelId="{4731EA70-1FA8-49F5-A6BF-4AE9CB97C303}">
      <dsp:nvSpPr>
        <dsp:cNvPr id="0" name=""/>
        <dsp:cNvSpPr/>
      </dsp:nvSpPr>
      <dsp:spPr>
        <a:xfrm rot="16260366">
          <a:off x="4369075" y="1151336"/>
          <a:ext cx="305836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4414145" y="1287172"/>
        <a:ext cx="214085" cy="269906"/>
      </dsp:txXfrm>
    </dsp:sp>
    <dsp:sp modelId="{E2EC1D87-F728-458A-8AB1-7A3D78F9D25E}">
      <dsp:nvSpPr>
        <dsp:cNvPr id="0" name=""/>
        <dsp:cNvSpPr/>
      </dsp:nvSpPr>
      <dsp:spPr>
        <a:xfrm>
          <a:off x="4007277" y="20750"/>
          <a:ext cx="1058452" cy="10584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4162284" y="175757"/>
        <a:ext cx="748438" cy="748438"/>
      </dsp:txXfrm>
    </dsp:sp>
    <dsp:sp modelId="{A0E222DD-64BD-4A89-BBB9-2B80D8318D4A}">
      <dsp:nvSpPr>
        <dsp:cNvPr id="0" name=""/>
        <dsp:cNvSpPr/>
      </dsp:nvSpPr>
      <dsp:spPr>
        <a:xfrm rot="18342319">
          <a:off x="5195306" y="1433780"/>
          <a:ext cx="320982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215354" y="1562845"/>
        <a:ext cx="224687" cy="269906"/>
      </dsp:txXfrm>
    </dsp:sp>
    <dsp:sp modelId="{73BC26A8-8D0F-45E6-9E3B-37EADD227262}">
      <dsp:nvSpPr>
        <dsp:cNvPr id="0" name=""/>
        <dsp:cNvSpPr/>
      </dsp:nvSpPr>
      <dsp:spPr>
        <a:xfrm>
          <a:off x="5317466" y="446457"/>
          <a:ext cx="1058452" cy="10584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5472473" y="601464"/>
        <a:ext cx="748438" cy="748438"/>
      </dsp:txXfrm>
    </dsp:sp>
    <dsp:sp modelId="{06F93DE9-E67A-4CE1-BC6B-5C458B1137B0}">
      <dsp:nvSpPr>
        <dsp:cNvPr id="0" name=""/>
        <dsp:cNvSpPr/>
      </dsp:nvSpPr>
      <dsp:spPr>
        <a:xfrm rot="20430380">
          <a:off x="5697677" y="2147187"/>
          <a:ext cx="324764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700469" y="2253411"/>
        <a:ext cx="227335" cy="269906"/>
      </dsp:txXfrm>
    </dsp:sp>
    <dsp:sp modelId="{D8B200F5-4D07-49B2-A587-C2FE6CEC49F8}">
      <dsp:nvSpPr>
        <dsp:cNvPr id="0" name=""/>
        <dsp:cNvSpPr/>
      </dsp:nvSpPr>
      <dsp:spPr>
        <a:xfrm>
          <a:off x="6127207" y="1560970"/>
          <a:ext cx="1058452" cy="10584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6282214" y="1715977"/>
        <a:ext cx="748438" cy="748438"/>
      </dsp:txXfrm>
    </dsp:sp>
    <dsp:sp modelId="{E7EAB10C-E176-4610-B2C6-BE8F83AD0F9B}">
      <dsp:nvSpPr>
        <dsp:cNvPr id="0" name=""/>
        <dsp:cNvSpPr/>
      </dsp:nvSpPr>
      <dsp:spPr>
        <a:xfrm rot="950221">
          <a:off x="5714939" y="3018555"/>
          <a:ext cx="301332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716655" y="3096188"/>
        <a:ext cx="210932" cy="269906"/>
      </dsp:txXfrm>
    </dsp:sp>
    <dsp:sp modelId="{FFE63D16-C443-42C8-BB30-4CA61876A647}">
      <dsp:nvSpPr>
        <dsp:cNvPr id="0" name=""/>
        <dsp:cNvSpPr/>
      </dsp:nvSpPr>
      <dsp:spPr>
        <a:xfrm>
          <a:off x="6127207" y="2938583"/>
          <a:ext cx="1058452" cy="105845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6282214" y="3093590"/>
        <a:ext cx="748438" cy="748438"/>
      </dsp:txXfrm>
    </dsp:sp>
    <dsp:sp modelId="{FA950D33-9BD9-4D37-A533-789F5554AFB5}">
      <dsp:nvSpPr>
        <dsp:cNvPr id="0" name=""/>
        <dsp:cNvSpPr/>
      </dsp:nvSpPr>
      <dsp:spPr>
        <a:xfrm rot="3118628">
          <a:off x="5237607" y="3743234"/>
          <a:ext cx="257700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252451" y="3802751"/>
        <a:ext cx="180390" cy="269906"/>
      </dsp:txXfrm>
    </dsp:sp>
    <dsp:sp modelId="{EB1C3899-7B42-47CD-912B-DD035472498D}">
      <dsp:nvSpPr>
        <dsp:cNvPr id="0" name=""/>
        <dsp:cNvSpPr/>
      </dsp:nvSpPr>
      <dsp:spPr>
        <a:xfrm>
          <a:off x="5317466" y="4053096"/>
          <a:ext cx="1058452" cy="105845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5472473" y="4208103"/>
        <a:ext cx="748438" cy="748438"/>
      </dsp:txXfrm>
    </dsp:sp>
    <dsp:sp modelId="{2F5553CB-2478-4421-B002-5FA728364A78}">
      <dsp:nvSpPr>
        <dsp:cNvPr id="0" name=""/>
        <dsp:cNvSpPr/>
      </dsp:nvSpPr>
      <dsp:spPr>
        <a:xfrm rot="5335375">
          <a:off x="4409776" y="4035063"/>
          <a:ext cx="225328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4442940" y="4091238"/>
        <a:ext cx="157730" cy="269906"/>
      </dsp:txXfrm>
    </dsp:sp>
    <dsp:sp modelId="{FED909B6-8F19-4D98-AAC2-EBEEF4830C2B}">
      <dsp:nvSpPr>
        <dsp:cNvPr id="0" name=""/>
        <dsp:cNvSpPr/>
      </dsp:nvSpPr>
      <dsp:spPr>
        <a:xfrm>
          <a:off x="4007277" y="4478803"/>
          <a:ext cx="1058452" cy="10584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4162284" y="4633810"/>
        <a:ext cx="748438" cy="748438"/>
      </dsp:txXfrm>
    </dsp:sp>
    <dsp:sp modelId="{A0B7EB92-DF16-476D-BB87-6C0D26E26F61}">
      <dsp:nvSpPr>
        <dsp:cNvPr id="0" name=""/>
        <dsp:cNvSpPr/>
      </dsp:nvSpPr>
      <dsp:spPr>
        <a:xfrm rot="7579087">
          <a:off x="3557195" y="3750185"/>
          <a:ext cx="230922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3612349" y="3812243"/>
        <a:ext cx="161645" cy="269906"/>
      </dsp:txXfrm>
    </dsp:sp>
    <dsp:sp modelId="{69EA0517-EDCB-4CEB-899F-D56DCF7B4404}">
      <dsp:nvSpPr>
        <dsp:cNvPr id="0" name=""/>
        <dsp:cNvSpPr/>
      </dsp:nvSpPr>
      <dsp:spPr>
        <a:xfrm>
          <a:off x="2697088" y="4053096"/>
          <a:ext cx="1058452" cy="1058452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2852095" y="4208103"/>
        <a:ext cx="748438" cy="748438"/>
      </dsp:txXfrm>
    </dsp:sp>
    <dsp:sp modelId="{7A035AEB-3A20-4DC3-9A60-032AB2743B03}">
      <dsp:nvSpPr>
        <dsp:cNvPr id="0" name=""/>
        <dsp:cNvSpPr/>
      </dsp:nvSpPr>
      <dsp:spPr>
        <a:xfrm rot="9814743">
          <a:off x="3036534" y="3021871"/>
          <a:ext cx="259963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3112932" y="3100816"/>
        <a:ext cx="181974" cy="269906"/>
      </dsp:txXfrm>
    </dsp:sp>
    <dsp:sp modelId="{83F11675-07D9-406F-853D-13FD28BBB805}">
      <dsp:nvSpPr>
        <dsp:cNvPr id="0" name=""/>
        <dsp:cNvSpPr/>
      </dsp:nvSpPr>
      <dsp:spPr>
        <a:xfrm>
          <a:off x="1887347" y="2938583"/>
          <a:ext cx="1058452" cy="10584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2042354" y="3093590"/>
        <a:ext cx="748438" cy="748438"/>
      </dsp:txXfrm>
    </dsp:sp>
    <dsp:sp modelId="{DF27FC25-052B-426A-9E06-117E992234F6}">
      <dsp:nvSpPr>
        <dsp:cNvPr id="0" name=""/>
        <dsp:cNvSpPr/>
      </dsp:nvSpPr>
      <dsp:spPr>
        <a:xfrm rot="12011539">
          <a:off x="3030353" y="2143267"/>
          <a:ext cx="284188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3112989" y="2247949"/>
        <a:ext cx="198932" cy="269906"/>
      </dsp:txXfrm>
    </dsp:sp>
    <dsp:sp modelId="{EDA34655-9131-4731-957F-5382F53A0660}">
      <dsp:nvSpPr>
        <dsp:cNvPr id="0" name=""/>
        <dsp:cNvSpPr/>
      </dsp:nvSpPr>
      <dsp:spPr>
        <a:xfrm>
          <a:off x="1887347" y="1560970"/>
          <a:ext cx="1058452" cy="105845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2042354" y="1715977"/>
        <a:ext cx="748438" cy="748438"/>
      </dsp:txXfrm>
    </dsp:sp>
    <dsp:sp modelId="{553B84E4-4A31-43DB-B3BF-8E8EF2B79F2D}">
      <dsp:nvSpPr>
        <dsp:cNvPr id="0" name=""/>
        <dsp:cNvSpPr/>
      </dsp:nvSpPr>
      <dsp:spPr>
        <a:xfrm rot="14157341">
          <a:off x="3535599" y="1427312"/>
          <a:ext cx="295634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3604770" y="1554024"/>
        <a:ext cx="206944" cy="269906"/>
      </dsp:txXfrm>
    </dsp:sp>
    <dsp:sp modelId="{E0AC84DD-2093-416F-85DE-E547FE520660}">
      <dsp:nvSpPr>
        <dsp:cNvPr id="0" name=""/>
        <dsp:cNvSpPr/>
      </dsp:nvSpPr>
      <dsp:spPr>
        <a:xfrm>
          <a:off x="2697088" y="446457"/>
          <a:ext cx="1058452" cy="105845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2852095" y="601464"/>
        <a:ext cx="748438" cy="7484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B1532-3E1D-4153-81B1-1E424D9A4340}">
      <dsp:nvSpPr>
        <dsp:cNvPr id="0" name=""/>
        <dsp:cNvSpPr/>
      </dsp:nvSpPr>
      <dsp:spPr>
        <a:xfrm>
          <a:off x="0" y="0"/>
          <a:ext cx="8543956" cy="115475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Дорожного фонда произведены в  сумме </a:t>
          </a:r>
          <a:r>
            <a:rPr lang="ru-RU" sz="20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57187,1 тысяч рублей </a:t>
          </a:r>
          <a:r>
            <a:rPr lang="ru-RU" sz="20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(предусмотрено – 64026,8 тысяч рублей), в том числе:</a:t>
          </a:r>
        </a:p>
      </dsp:txBody>
      <dsp:txXfrm>
        <a:off x="1735091" y="0"/>
        <a:ext cx="6808864" cy="1154755"/>
      </dsp:txXfrm>
    </dsp:sp>
    <dsp:sp modelId="{7F3CDDCE-A36A-450D-9161-16EA0ECDAFCE}">
      <dsp:nvSpPr>
        <dsp:cNvPr id="0" name=""/>
        <dsp:cNvSpPr/>
      </dsp:nvSpPr>
      <dsp:spPr>
        <a:xfrm>
          <a:off x="0" y="197698"/>
          <a:ext cx="1546080" cy="8575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/>
          <a:srcRect/>
          <a:stretch>
            <a:fillRect l="-5000" r="-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83F002-88E7-41F2-BBD7-E3B851FCF30C}">
      <dsp:nvSpPr>
        <dsp:cNvPr id="0" name=""/>
        <dsp:cNvSpPr/>
      </dsp:nvSpPr>
      <dsp:spPr>
        <a:xfrm>
          <a:off x="0" y="1206679"/>
          <a:ext cx="8543956" cy="14242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-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автомобильных дорог общего пользовании местного значения -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21729,0 тысяч рублей (п. Восточный, ул. Парковая). </a:t>
          </a: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участка автомобильной дороги – </a:t>
          </a: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подъезд к п. Восточный – 19903,1 тысяч рублей </a:t>
          </a: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(субсидии областного бюджета).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5091" y="1206679"/>
        <a:ext cx="6808864" cy="1424297"/>
      </dsp:txXfrm>
    </dsp:sp>
    <dsp:sp modelId="{FAE7C2F1-25ED-4E3B-9997-746B0F7B9B80}">
      <dsp:nvSpPr>
        <dsp:cNvPr id="0" name=""/>
        <dsp:cNvSpPr/>
      </dsp:nvSpPr>
      <dsp:spPr>
        <a:xfrm>
          <a:off x="10519" y="1478348"/>
          <a:ext cx="1564757" cy="8818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680188-F82A-452C-B788-0205FF94DFED}">
      <dsp:nvSpPr>
        <dsp:cNvPr id="0" name=""/>
        <dsp:cNvSpPr/>
      </dsp:nvSpPr>
      <dsp:spPr>
        <a:xfrm>
          <a:off x="0" y="2532217"/>
          <a:ext cx="8543956" cy="136781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Уборка территории, исправление профиля, благоустройство придорожной полосы -7302,1 тысяч рублей, приобретение щебня – 2988,5 тысяч рублей; укладка водопроводных труб на внутри поселковых автомобильных дорогах  - 1473,4 тысяч рублей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Устройство ледовых переправ –100 тысяч рублей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1735091" y="2532217"/>
        <a:ext cx="6808864" cy="1367815"/>
      </dsp:txXfrm>
    </dsp:sp>
    <dsp:sp modelId="{A7BECF33-9903-4E9C-8A9C-D6A62C80C47F}">
      <dsp:nvSpPr>
        <dsp:cNvPr id="0" name=""/>
        <dsp:cNvSpPr/>
      </dsp:nvSpPr>
      <dsp:spPr>
        <a:xfrm>
          <a:off x="88107" y="2817481"/>
          <a:ext cx="1527112" cy="9117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12000" b="-1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1C7783-5D24-4777-9379-A3EBD8913E8B}">
      <dsp:nvSpPr>
        <dsp:cNvPr id="0" name=""/>
        <dsp:cNvSpPr/>
      </dsp:nvSpPr>
      <dsp:spPr>
        <a:xfrm>
          <a:off x="0" y="3923581"/>
          <a:ext cx="8543956" cy="1836501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безопасности дорожного движения – 3690,9 тысяч рублей -  обустройство маршрутов следования «Дом- Школа – Дом» </a:t>
          </a:r>
        </a:p>
      </dsp:txBody>
      <dsp:txXfrm>
        <a:off x="1735091" y="3923581"/>
        <a:ext cx="6808864" cy="1836501"/>
      </dsp:txXfrm>
    </dsp:sp>
    <dsp:sp modelId="{C6ED0C23-125D-4C0E-8D66-99BAFECA552B}">
      <dsp:nvSpPr>
        <dsp:cNvPr id="0" name=""/>
        <dsp:cNvSpPr/>
      </dsp:nvSpPr>
      <dsp:spPr>
        <a:xfrm>
          <a:off x="82519" y="4494790"/>
          <a:ext cx="1682817" cy="8886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AE5C4-FC8E-4CF7-9479-0803FDFF1C28}">
      <dsp:nvSpPr>
        <dsp:cNvPr id="0" name=""/>
        <dsp:cNvSpPr/>
      </dsp:nvSpPr>
      <dsp:spPr>
        <a:xfrm>
          <a:off x="2972618" y="2490059"/>
          <a:ext cx="3529254" cy="2281795"/>
        </a:xfrm>
        <a:prstGeom prst="ellipse">
          <a:avLst/>
        </a:prstGeom>
        <a:solidFill>
          <a:srgbClr val="FFFF00"/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Жилищно-коммунальное хозяйство </a:t>
          </a:r>
        </a:p>
      </dsp:txBody>
      <dsp:txXfrm>
        <a:off x="3489465" y="2824220"/>
        <a:ext cx="2495560" cy="1613473"/>
      </dsp:txXfrm>
    </dsp:sp>
    <dsp:sp modelId="{89914B90-9694-4787-8D04-DC3FFA5DAB3D}">
      <dsp:nvSpPr>
        <dsp:cNvPr id="0" name=""/>
        <dsp:cNvSpPr/>
      </dsp:nvSpPr>
      <dsp:spPr>
        <a:xfrm rot="5411690">
          <a:off x="4734600" y="2188832"/>
          <a:ext cx="12968" cy="626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dirty="0"/>
        </a:p>
      </dsp:txBody>
      <dsp:txXfrm rot="10800000">
        <a:off x="4736552" y="2312126"/>
        <a:ext cx="9078" cy="375716"/>
      </dsp:txXfrm>
    </dsp:sp>
    <dsp:sp modelId="{C03A8C22-0F0D-4918-9651-775401A6E4F0}">
      <dsp:nvSpPr>
        <dsp:cNvPr id="0" name=""/>
        <dsp:cNvSpPr/>
      </dsp:nvSpPr>
      <dsp:spPr>
        <a:xfrm>
          <a:off x="2627788" y="101309"/>
          <a:ext cx="4234712" cy="2413224"/>
        </a:xfrm>
        <a:prstGeom prst="ellipse">
          <a:avLst/>
        </a:prstGeom>
        <a:solidFill>
          <a:srgbClr val="66FFCC"/>
        </a:solidFill>
        <a:ln w="9525" cap="flat" cmpd="sng" algn="ctr">
          <a:solidFill>
            <a:schemeClr val="accent4">
              <a:shade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Мероприятия в области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 жилищного хозяйства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70,0 %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b="1" kern="1200" baseline="0" dirty="0"/>
        </a:p>
      </dsp:txBody>
      <dsp:txXfrm>
        <a:off x="3247947" y="454717"/>
        <a:ext cx="2994394" cy="1706408"/>
      </dsp:txXfrm>
    </dsp:sp>
    <dsp:sp modelId="{72B44983-02DA-4E02-A0B7-8166FBECF753}">
      <dsp:nvSpPr>
        <dsp:cNvPr id="0" name=""/>
        <dsp:cNvSpPr/>
      </dsp:nvSpPr>
      <dsp:spPr>
        <a:xfrm rot="9874600">
          <a:off x="6073555" y="2920576"/>
          <a:ext cx="207453" cy="626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dirty="0"/>
        </a:p>
      </dsp:txBody>
      <dsp:txXfrm rot="10800000">
        <a:off x="6134670" y="3037539"/>
        <a:ext cx="145217" cy="375716"/>
      </dsp:txXfrm>
    </dsp:sp>
    <dsp:sp modelId="{2550CC62-F452-4A1D-88DD-67878C89B4EA}">
      <dsp:nvSpPr>
        <dsp:cNvPr id="0" name=""/>
        <dsp:cNvSpPr/>
      </dsp:nvSpPr>
      <dsp:spPr>
        <a:xfrm>
          <a:off x="5937387" y="1042128"/>
          <a:ext cx="3206612" cy="3630803"/>
        </a:xfrm>
        <a:prstGeom prst="ellipse">
          <a:avLst/>
        </a:prstGeom>
        <a:solidFill>
          <a:schemeClr val="accent1">
            <a:tint val="69000"/>
            <a:satMod val="105000"/>
            <a:lumMod val="110000"/>
          </a:schemeClr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Мероприятия в области коммунального хозяйства -24,5 %</a:t>
          </a:r>
        </a:p>
      </dsp:txBody>
      <dsp:txXfrm>
        <a:off x="6406984" y="1573847"/>
        <a:ext cx="2267418" cy="2567365"/>
      </dsp:txXfrm>
    </dsp:sp>
    <dsp:sp modelId="{AC0FDAE7-E03B-41F8-B20B-173D8D679262}">
      <dsp:nvSpPr>
        <dsp:cNvPr id="0" name=""/>
        <dsp:cNvSpPr/>
      </dsp:nvSpPr>
      <dsp:spPr>
        <a:xfrm rot="745602">
          <a:off x="3176007" y="3004356"/>
          <a:ext cx="277007" cy="626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dirty="0"/>
        </a:p>
      </dsp:txBody>
      <dsp:txXfrm>
        <a:off x="3176980" y="3120654"/>
        <a:ext cx="193905" cy="375716"/>
      </dsp:txXfrm>
    </dsp:sp>
    <dsp:sp modelId="{F4D439E6-BE96-4B51-9572-B083C3081BEC}">
      <dsp:nvSpPr>
        <dsp:cNvPr id="0" name=""/>
        <dsp:cNvSpPr/>
      </dsp:nvSpPr>
      <dsp:spPr>
        <a:xfrm>
          <a:off x="7" y="1129322"/>
          <a:ext cx="3617672" cy="3712706"/>
        </a:xfrm>
        <a:prstGeom prst="ellipse">
          <a:avLst/>
        </a:prstGeom>
        <a:solidFill>
          <a:schemeClr val="accent3">
            <a:tint val="69000"/>
            <a:satMod val="105000"/>
            <a:lumMod val="110000"/>
          </a:schemeClr>
        </a:solidFill>
        <a:ln w="9525" cap="flat" cmpd="sng" algn="ctr">
          <a:solidFill>
            <a:schemeClr val="accent3">
              <a:shade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>
              <a:solidFill>
                <a:schemeClr val="tx1"/>
              </a:solidFill>
            </a:rPr>
            <a:t>Благоустройство -  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>
              <a:solidFill>
                <a:schemeClr val="tx1"/>
              </a:solidFill>
            </a:rPr>
            <a:t>5,1%</a:t>
          </a:r>
        </a:p>
      </dsp:txBody>
      <dsp:txXfrm>
        <a:off x="529803" y="1673035"/>
        <a:ext cx="2558080" cy="2625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656F5-0BD5-4A68-8685-3D2D744FC5D5}">
      <dsp:nvSpPr>
        <dsp:cNvPr id="0" name=""/>
        <dsp:cNvSpPr/>
      </dsp:nvSpPr>
      <dsp:spPr>
        <a:xfrm>
          <a:off x="0" y="0"/>
          <a:ext cx="8929718" cy="1218834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здания артезианской  скважины п. Восточный,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Ремонт водонапорной станции с. Кошай, капитальный ремонт бани п. Восточный – 1195,7 тысяч рублей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Проектно – изыскательские работы по капитальному ремонту канализационных сетей в п. Восточный – 1191 тысяч рублей, капитальный ремонт водопроводной сети – 600,0 тысяч рублей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8854" y="0"/>
        <a:ext cx="7130863" cy="1218834"/>
      </dsp:txXfrm>
    </dsp:sp>
    <dsp:sp modelId="{99A6A14A-96F2-4607-9598-B10B6DF22D3A}">
      <dsp:nvSpPr>
        <dsp:cNvPr id="0" name=""/>
        <dsp:cNvSpPr/>
      </dsp:nvSpPr>
      <dsp:spPr>
        <a:xfrm>
          <a:off x="0" y="0"/>
          <a:ext cx="1785943" cy="13289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F258F-81BC-42B6-9F59-B6EF132712CE}">
      <dsp:nvSpPr>
        <dsp:cNvPr id="0" name=""/>
        <dsp:cNvSpPr/>
      </dsp:nvSpPr>
      <dsp:spPr>
        <a:xfrm>
          <a:off x="0" y="1557051"/>
          <a:ext cx="8929718" cy="165685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очистных сооружений хозяйственно – бытовых сточных вод п. Восточный – 51 550,0 тысяч рублей</a:t>
          </a:r>
        </a:p>
      </dsp:txBody>
      <dsp:txXfrm>
        <a:off x="1798854" y="1557051"/>
        <a:ext cx="7130863" cy="1656855"/>
      </dsp:txXfrm>
    </dsp:sp>
    <dsp:sp modelId="{C86D29EF-B0C9-424D-8877-55DD0427266A}">
      <dsp:nvSpPr>
        <dsp:cNvPr id="0" name=""/>
        <dsp:cNvSpPr/>
      </dsp:nvSpPr>
      <dsp:spPr>
        <a:xfrm>
          <a:off x="9249" y="1375292"/>
          <a:ext cx="1714255" cy="11545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36000" b="-3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28EAF-B92F-417D-A0D0-A6F9CEF94CC1}">
      <dsp:nvSpPr>
        <dsp:cNvPr id="0" name=""/>
        <dsp:cNvSpPr/>
      </dsp:nvSpPr>
      <dsp:spPr>
        <a:xfrm>
          <a:off x="0" y="2909879"/>
          <a:ext cx="8929718" cy="184824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субсидий предприятиям ЖКХ Сосьвинского городского округа в рамках концессионного соглашения -3000,0 тысяч рублей, </a:t>
          </a:r>
        </a:p>
      </dsp:txBody>
      <dsp:txXfrm>
        <a:off x="1798854" y="2909879"/>
        <a:ext cx="7130863" cy="1848246"/>
      </dsp:txXfrm>
    </dsp:sp>
    <dsp:sp modelId="{1702C8A0-0BAA-49EF-B932-F4D59FD7EBCE}">
      <dsp:nvSpPr>
        <dsp:cNvPr id="0" name=""/>
        <dsp:cNvSpPr/>
      </dsp:nvSpPr>
      <dsp:spPr>
        <a:xfrm>
          <a:off x="3802" y="3112467"/>
          <a:ext cx="1785943" cy="12590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11000" r="-1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D2295-3F27-4E9F-9C80-8E5B649BFA85}">
      <dsp:nvSpPr>
        <dsp:cNvPr id="0" name=""/>
        <dsp:cNvSpPr/>
      </dsp:nvSpPr>
      <dsp:spPr>
        <a:xfrm>
          <a:off x="0" y="4869020"/>
          <a:ext cx="8929718" cy="133002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Резервный фонд  Правительства Свердловской области  - 102 751,6 тысяч рублей, резервный фонд администрации  - 318,2 тысяч рублей</a:t>
          </a:r>
        </a:p>
      </dsp:txBody>
      <dsp:txXfrm>
        <a:off x="1798854" y="4869020"/>
        <a:ext cx="7130863" cy="1330027"/>
      </dsp:txXfrm>
    </dsp:sp>
    <dsp:sp modelId="{26157C5C-0432-470E-A4B7-5A15DC4CF88E}">
      <dsp:nvSpPr>
        <dsp:cNvPr id="0" name=""/>
        <dsp:cNvSpPr/>
      </dsp:nvSpPr>
      <dsp:spPr>
        <a:xfrm>
          <a:off x="0" y="4854030"/>
          <a:ext cx="1785943" cy="11580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B1532-3E1D-4153-81B1-1E424D9A4340}">
      <dsp:nvSpPr>
        <dsp:cNvPr id="0" name=""/>
        <dsp:cNvSpPr/>
      </dsp:nvSpPr>
      <dsp:spPr>
        <a:xfrm>
          <a:off x="0" y="0"/>
          <a:ext cx="8543956" cy="103205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/>
            <a:t>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на  уличное освещение (содержание, оплата электроэнергии) – 7663,5  тысяч рублей;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энергетической эффективности уличного освещения – 10 355,7 тысяч рублей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7851" y="0"/>
        <a:ext cx="6806104" cy="1032058"/>
      </dsp:txXfrm>
    </dsp:sp>
    <dsp:sp modelId="{7F3CDDCE-A36A-450D-9161-16EA0ECDAFCE}">
      <dsp:nvSpPr>
        <dsp:cNvPr id="0" name=""/>
        <dsp:cNvSpPr/>
      </dsp:nvSpPr>
      <dsp:spPr>
        <a:xfrm>
          <a:off x="0" y="1879"/>
          <a:ext cx="1708791" cy="9179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/>
          <a:srcRect/>
          <a:stretch>
            <a:fillRect t="-65000" b="-6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A2AB0-0B83-48C6-8A80-0A4F49AB0483}">
      <dsp:nvSpPr>
        <dsp:cNvPr id="0" name=""/>
        <dsp:cNvSpPr/>
      </dsp:nvSpPr>
      <dsp:spPr>
        <a:xfrm>
          <a:off x="0" y="1065068"/>
          <a:ext cx="8543956" cy="89409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обрезка деревьев, скос травы, озеленение  – 550,0 тысяч рублей,</a:t>
          </a: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очистка улиц от бытовых отходов- 300,0  тысяч рублей, приобретение хоз. инвентаря – 50,0 тысяч рублей, акарицидная обработка территории – 50,0 тысяч рублей</a:t>
          </a:r>
          <a:endParaRPr lang="ru-RU" sz="16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7851" y="1065068"/>
        <a:ext cx="6806104" cy="894092"/>
      </dsp:txXfrm>
    </dsp:sp>
    <dsp:sp modelId="{8C403381-B91B-473A-A88B-FE355DA7E560}">
      <dsp:nvSpPr>
        <dsp:cNvPr id="0" name=""/>
        <dsp:cNvSpPr/>
      </dsp:nvSpPr>
      <dsp:spPr>
        <a:xfrm>
          <a:off x="15099" y="1117162"/>
          <a:ext cx="1708791" cy="7672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BA6D4-88EE-4D60-B982-B215C43A793E}">
      <dsp:nvSpPr>
        <dsp:cNvPr id="0" name=""/>
        <dsp:cNvSpPr/>
      </dsp:nvSpPr>
      <dsp:spPr>
        <a:xfrm>
          <a:off x="0" y="1924758"/>
          <a:ext cx="8543956" cy="120085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благоустройство общественных территорий  - 4047,8 ( Парк Победы  </a:t>
          </a:r>
          <a:r>
            <a:rPr lang="ru-RU" sz="16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п.г.т</a:t>
          </a:r>
          <a:r>
            <a:rPr lang="ru-RU" sz="16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Сосьва  -1177,5, тысяч рублей; Парк молодежи п. Восточный- 2237,5 тысяч рублей; памятник 400- </a:t>
          </a:r>
          <a:r>
            <a:rPr lang="ru-RU" sz="16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</a:t>
          </a:r>
          <a:endParaRPr lang="ru-RU" sz="160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тию</a:t>
          </a:r>
          <a:r>
            <a:rPr lang="ru-RU" sz="16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с. Кошай – 582,5тысяч рублей)</a:t>
          </a:r>
        </a:p>
      </dsp:txBody>
      <dsp:txXfrm>
        <a:off x="1737851" y="1924758"/>
        <a:ext cx="6806104" cy="1200857"/>
      </dsp:txXfrm>
    </dsp:sp>
    <dsp:sp modelId="{67A933CC-CA3C-4FBB-9A80-D4A4CA41C7FA}">
      <dsp:nvSpPr>
        <dsp:cNvPr id="0" name=""/>
        <dsp:cNvSpPr/>
      </dsp:nvSpPr>
      <dsp:spPr>
        <a:xfrm>
          <a:off x="0" y="1875695"/>
          <a:ext cx="1708791" cy="12751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80188-F82A-452C-B788-0205FF94DFED}">
      <dsp:nvSpPr>
        <dsp:cNvPr id="0" name=""/>
        <dsp:cNvSpPr/>
      </dsp:nvSpPr>
      <dsp:spPr>
        <a:xfrm>
          <a:off x="0" y="3198879"/>
          <a:ext cx="8543956" cy="117574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специализированной техники (экскаватор – погрузчик ) – 4 215,0 тысяч рублей</a:t>
          </a:r>
        </a:p>
      </dsp:txBody>
      <dsp:txXfrm>
        <a:off x="1737851" y="3198879"/>
        <a:ext cx="6806104" cy="1175743"/>
      </dsp:txXfrm>
    </dsp:sp>
    <dsp:sp modelId="{A7BECF33-9903-4E9C-8A9C-D6A62C80C47F}">
      <dsp:nvSpPr>
        <dsp:cNvPr id="0" name=""/>
        <dsp:cNvSpPr/>
      </dsp:nvSpPr>
      <dsp:spPr>
        <a:xfrm>
          <a:off x="0" y="3447740"/>
          <a:ext cx="1493312" cy="939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B9310-3471-4107-8B87-CA8B09FEE762}">
      <dsp:nvSpPr>
        <dsp:cNvPr id="0" name=""/>
        <dsp:cNvSpPr/>
      </dsp:nvSpPr>
      <dsp:spPr>
        <a:xfrm>
          <a:off x="0" y="4421988"/>
          <a:ext cx="8543956" cy="129308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Резервный фонд администрации  Сосьвинского городского округа, Правительства Свердловской области -  6139,1 тысяч рублей</a:t>
          </a:r>
        </a:p>
      </dsp:txBody>
      <dsp:txXfrm>
        <a:off x="1737851" y="4421988"/>
        <a:ext cx="6806104" cy="1293083"/>
      </dsp:txXfrm>
    </dsp:sp>
    <dsp:sp modelId="{A828B553-A48F-4D76-8E50-44C9711E8335}">
      <dsp:nvSpPr>
        <dsp:cNvPr id="0" name=""/>
        <dsp:cNvSpPr/>
      </dsp:nvSpPr>
      <dsp:spPr>
        <a:xfrm>
          <a:off x="0" y="4343495"/>
          <a:ext cx="1708791" cy="13105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B1532-3E1D-4153-81B1-1E424D9A4340}">
      <dsp:nvSpPr>
        <dsp:cNvPr id="0" name=""/>
        <dsp:cNvSpPr/>
      </dsp:nvSpPr>
      <dsp:spPr>
        <a:xfrm>
          <a:off x="78711" y="0"/>
          <a:ext cx="8543956" cy="250174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1" kern="1200" dirty="0"/>
            <a:t> </a:t>
          </a:r>
          <a:endParaRPr lang="ru-RU" sz="2000" i="1" kern="1200" dirty="0"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Услуги по уборке несанкционированных свалок на территории округа – 461,2 тысяч рублей</a:t>
          </a:r>
        </a:p>
      </dsp:txBody>
      <dsp:txXfrm>
        <a:off x="1905596" y="0"/>
        <a:ext cx="6717071" cy="2501745"/>
      </dsp:txXfrm>
    </dsp:sp>
    <dsp:sp modelId="{7F3CDDCE-A36A-450D-9161-16EA0ECDAFCE}">
      <dsp:nvSpPr>
        <dsp:cNvPr id="0" name=""/>
        <dsp:cNvSpPr/>
      </dsp:nvSpPr>
      <dsp:spPr>
        <a:xfrm>
          <a:off x="191943" y="345362"/>
          <a:ext cx="2259825" cy="19753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A2AB0-0B83-48C6-8A80-0A4F49AB0483}">
      <dsp:nvSpPr>
        <dsp:cNvPr id="0" name=""/>
        <dsp:cNvSpPr/>
      </dsp:nvSpPr>
      <dsp:spPr>
        <a:xfrm>
          <a:off x="0" y="2498993"/>
          <a:ext cx="8543956" cy="166834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Ремонт  и обустройство источников нецентрализованного водоснабжения -650,0 тысяч рублей</a:t>
          </a:r>
        </a:p>
      </dsp:txBody>
      <dsp:txXfrm>
        <a:off x="1826884" y="2498993"/>
        <a:ext cx="6717071" cy="1668345"/>
      </dsp:txXfrm>
    </dsp:sp>
    <dsp:sp modelId="{8C403381-B91B-473A-A88B-FE355DA7E560}">
      <dsp:nvSpPr>
        <dsp:cNvPr id="0" name=""/>
        <dsp:cNvSpPr/>
      </dsp:nvSpPr>
      <dsp:spPr>
        <a:xfrm>
          <a:off x="26613" y="2507962"/>
          <a:ext cx="1803919" cy="16561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DBF7A-730F-4422-912F-7375721F4466}">
      <dsp:nvSpPr>
        <dsp:cNvPr id="0" name=""/>
        <dsp:cNvSpPr/>
      </dsp:nvSpPr>
      <dsp:spPr>
        <a:xfrm>
          <a:off x="0" y="4370977"/>
          <a:ext cx="8543956" cy="1180937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1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Средства  резервного фонда  Правительства Свердловской области  -   устройство, капитальный ремонт колодцев (источников нецентрализованного водоснабжения) в пгт. Сосьва 4 270,5 тысяч  рублей, резервный фонд администрации – 39,2 тысяч рублей</a:t>
          </a:r>
        </a:p>
      </dsp:txBody>
      <dsp:txXfrm>
        <a:off x="1826884" y="4370977"/>
        <a:ext cx="6717071" cy="1180937"/>
      </dsp:txXfrm>
    </dsp:sp>
    <dsp:sp modelId="{3F10100D-9B95-434A-A386-99A96B6C699D}">
      <dsp:nvSpPr>
        <dsp:cNvPr id="0" name=""/>
        <dsp:cNvSpPr/>
      </dsp:nvSpPr>
      <dsp:spPr>
        <a:xfrm>
          <a:off x="27049" y="4263961"/>
          <a:ext cx="1708791" cy="13815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0.55189</cdr:x>
      <cdr:y>0.47556</cdr:y>
    </cdr:from>
    <cdr:to>
      <cdr:x>0.66345</cdr:x>
      <cdr:y>0.53511</cdr:y>
    </cdr:to>
    <cdr:sp macro="" textlink="">
      <cdr:nvSpPr>
        <cdr:cNvPr id="4" name="TextBox 3"/>
        <cdr:cNvSpPr txBox="1"/>
      </cdr:nvSpPr>
      <cdr:spPr>
        <a:xfrm xmlns:a="http://schemas.openxmlformats.org/drawingml/2006/main" rot="21064747">
          <a:off x="4808318" y="2643283"/>
          <a:ext cx="971962" cy="330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0.40911</cdr:x>
      <cdr:y>0.04132</cdr:y>
    </cdr:from>
    <cdr:to>
      <cdr:x>0.53155</cdr:x>
      <cdr:y>0.10678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564396" y="229664"/>
          <a:ext cx="1066753" cy="363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0.12397</cdr:x>
      <cdr:y>0.04132</cdr:y>
    </cdr:from>
    <cdr:to>
      <cdr:x>0.25141</cdr:x>
      <cdr:y>0.12985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80120" y="229664"/>
          <a:ext cx="1110316" cy="492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0.67773</cdr:x>
      <cdr:y>0.00893</cdr:y>
    </cdr:from>
    <cdr:to>
      <cdr:x>0.8068</cdr:x>
      <cdr:y>0.0718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904656" y="49644"/>
          <a:ext cx="1124517" cy="3494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0.26964</cdr:x>
      <cdr:y>0.02055</cdr:y>
    </cdr:from>
    <cdr:to>
      <cdr:x>0.3812</cdr:x>
      <cdr:y>0.08018</cdr:y>
    </cdr:to>
    <cdr:sp macro="" textlink="">
      <cdr:nvSpPr>
        <cdr:cNvPr id="11" name="TextBox 10"/>
        <cdr:cNvSpPr txBox="1"/>
      </cdr:nvSpPr>
      <cdr:spPr>
        <a:xfrm xmlns:a="http://schemas.openxmlformats.org/drawingml/2006/main" rot="21395500">
          <a:off x="2349252" y="114247"/>
          <a:ext cx="971962" cy="331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0.2749</cdr:x>
      <cdr:y>0.50056</cdr:y>
    </cdr:from>
    <cdr:to>
      <cdr:x>0.38646</cdr:x>
      <cdr:y>0.56019</cdr:y>
    </cdr:to>
    <cdr:sp macro="" textlink="">
      <cdr:nvSpPr>
        <cdr:cNvPr id="14" name="TextBox 13"/>
        <cdr:cNvSpPr txBox="1"/>
      </cdr:nvSpPr>
      <cdr:spPr>
        <a:xfrm xmlns:a="http://schemas.openxmlformats.org/drawingml/2006/main" rot="21102761">
          <a:off x="2395075" y="2782258"/>
          <a:ext cx="971962" cy="331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0.27143</cdr:x>
      <cdr:y>0.20661</cdr:y>
    </cdr:from>
    <cdr:to>
      <cdr:x>0.28531</cdr:x>
      <cdr:y>0.23177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3" y="450050"/>
          <a:ext cx="69963" cy="5480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</cdr:y>
    </cdr:from>
    <cdr:to>
      <cdr:x>0.51389</cdr:x>
      <cdr:y>0.51831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61283" y="-119018"/>
          <a:ext cx="71152" cy="132001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r>
            <a:rPr lang="ru-RU" dirty="0"/>
            <a:t>0532,</a:t>
          </a:r>
        </a:p>
      </cdr:txBody>
    </cdr:sp>
  </cdr:relSizeAnchor>
  <cdr:relSizeAnchor xmlns:cdr="http://schemas.openxmlformats.org/drawingml/2006/chartDrawing">
    <cdr:from>
      <cdr:x>0.28531</cdr:x>
      <cdr:y>0.21919</cdr:y>
    </cdr:from>
    <cdr:to>
      <cdr:x>0.5</cdr:x>
      <cdr:y>0.25916</cdr:y>
    </cdr:to>
    <cdr:cxnSp macro="">
      <cdr:nvCxnSpPr>
        <cdr:cNvPr id="9" name="Прямая соединительная линия 8">
          <a:extLst xmlns:a="http://schemas.openxmlformats.org/drawingml/2006/main">
            <a:ext uri="{FF2B5EF4-FFF2-40B4-BE49-F238E27FC236}">
              <a16:creationId xmlns:a16="http://schemas.microsoft.com/office/drawing/2014/main" id="{D0D42849-D4FF-4F55-8E72-D6CB3CD5A3DD}"/>
            </a:ext>
          </a:extLst>
        </cdr:cNvPr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>
          <a:off x="1461519" y="558221"/>
          <a:ext cx="1099764" cy="101787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0.22789</cdr:x>
      <cdr:y>0.06373</cdr:y>
    </cdr:from>
    <cdr:to>
      <cdr:x>0.36905</cdr:x>
      <cdr:y>0.23896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67382" y="162299"/>
          <a:ext cx="723101" cy="4462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>
              <a:latin typeface="Arial Narrow" panose="020B0606020202030204" pitchFamily="34" charset="0"/>
            </a:rPr>
            <a:t>440532,5</a:t>
          </a:r>
        </a:p>
        <a:p xmlns:a="http://schemas.openxmlformats.org/drawingml/2006/main">
          <a:pPr algn="ctr"/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0.57831</cdr:x>
      <cdr:y>0.03474</cdr:y>
    </cdr:from>
    <cdr:to>
      <cdr:x>0.73165</cdr:x>
      <cdr:y>0.20998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962431" y="88486"/>
          <a:ext cx="785494" cy="4462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150" b="1" dirty="0"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ru-RU" sz="1150" b="1" dirty="0">
              <a:latin typeface="Arial Narrow" panose="020B0606020202030204" pitchFamily="34" charset="0"/>
            </a:rPr>
            <a:t>509776,5</a:t>
          </a:r>
        </a:p>
      </cdr:txBody>
    </cdr:sp>
  </cdr:relSizeAnchor>
  <cdr:relSizeAnchor xmlns:cdr="http://schemas.openxmlformats.org/drawingml/2006/chartDrawing">
    <cdr:from>
      <cdr:x>0.68571</cdr:x>
      <cdr:y>0.07438</cdr:y>
    </cdr:from>
    <cdr:to>
      <cdr:x>0.6996</cdr:x>
      <cdr:y>0.09953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456385" y="162018"/>
          <a:ext cx="70013" cy="5478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0.68571</cdr:x>
      <cdr:y>0.00826</cdr:y>
    </cdr:from>
    <cdr:to>
      <cdr:x>0.97143</cdr:x>
      <cdr:y>0.14876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56385" y="18002"/>
          <a:ext cx="1440160" cy="306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3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65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396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29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65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78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92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052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4400"/>
          <a:r>
            <a:rPr lang="ru-RU" sz="1300" dirty="0">
              <a:solidFill>
                <a:prstClr val="black"/>
              </a:solidFill>
              <a:latin typeface="Arial Narrow" panose="020B0606020202030204" pitchFamily="34" charset="0"/>
            </a:rPr>
            <a:t> </a:t>
          </a:r>
          <a:r>
            <a:rPr lang="ru-RU" sz="1100" dirty="0">
              <a:solidFill>
                <a:prstClr val="black"/>
              </a:solidFill>
              <a:latin typeface="Arial Narrow" panose="020B0606020202030204" pitchFamily="34" charset="0"/>
            </a:rPr>
            <a:t>Расходы, всего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098C5-FF25-4006-803F-3F9873B4B45C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E72D-3388-4343-9B2F-5087C4209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05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87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974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683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38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15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008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71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71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97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3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16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62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781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28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9862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0184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2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5957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5515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16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39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3" y="4714877"/>
            <a:ext cx="5438775" cy="4467225"/>
          </a:xfrm>
          <a:noFill/>
        </p:spPr>
        <p:txBody>
          <a:bodyPr lIns="91388" tIns="45691" rIns="91388" bIns="45691"/>
          <a:lstStyle/>
          <a:p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911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176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4" y="4714878"/>
            <a:ext cx="5438775" cy="4467225"/>
          </a:xfrm>
          <a:noFill/>
        </p:spPr>
        <p:txBody>
          <a:bodyPr lIns="91381" tIns="45687" rIns="91381" bIns="45687"/>
          <a:lstStyle/>
          <a:p>
            <a:endParaRPr lang="ru-RU" altLang="ru-RU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184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09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73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28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090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604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60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644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93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7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40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695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59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669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24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89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3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28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36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67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5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3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C1F26B1-E525-4D5C-A83D-726259FDF80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1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4" r:id="rId2"/>
    <p:sldLayoutId id="2147484735" r:id="rId3"/>
    <p:sldLayoutId id="2147484736" r:id="rId4"/>
    <p:sldLayoutId id="2147484737" r:id="rId5"/>
    <p:sldLayoutId id="2147484738" r:id="rId6"/>
    <p:sldLayoutId id="2147484739" r:id="rId7"/>
    <p:sldLayoutId id="2147484740" r:id="rId8"/>
    <p:sldLayoutId id="2147484741" r:id="rId9"/>
    <p:sldLayoutId id="2147484742" r:id="rId10"/>
    <p:sldLayoutId id="2147484743" r:id="rId11"/>
    <p:sldLayoutId id="2147484744" r:id="rId12"/>
    <p:sldLayoutId id="2147484745" r:id="rId13"/>
    <p:sldLayoutId id="2147484746" r:id="rId14"/>
    <p:sldLayoutId id="2147484747" r:id="rId15"/>
    <p:sldLayoutId id="2147484748" r:id="rId16"/>
    <p:sldLayoutId id="2147484749" r:id="rId17"/>
    <p:sldLayoutId id="2147484750" r:id="rId18"/>
    <p:sldLayoutId id="2147484751" r:id="rId19"/>
    <p:sldLayoutId id="2147484752" r:id="rId20"/>
    <p:sldLayoutId id="2147484164" r:id="rId21"/>
    <p:sldLayoutId id="2147484165" r:id="rId22"/>
    <p:sldLayoutId id="2147484166" r:id="rId23"/>
    <p:sldLayoutId id="2147484167" r:id="rId24"/>
    <p:sldLayoutId id="2147484168" r:id="rId25"/>
    <p:sldLayoutId id="2147484170" r:id="rId26"/>
    <p:sldLayoutId id="2147484171" r:id="rId27"/>
    <p:sldLayoutId id="2147484172" r:id="rId28"/>
    <p:sldLayoutId id="2147484173" r:id="rId29"/>
    <p:sldLayoutId id="2147484174" r:id="rId30"/>
    <p:sldLayoutId id="2147484175" r:id="rId31"/>
    <p:sldLayoutId id="2147484176" r:id="rId32"/>
    <p:sldLayoutId id="2147484177" r:id="rId33"/>
    <p:sldLayoutId id="2147484178" r:id="rId34"/>
    <p:sldLayoutId id="2147484179" r:id="rId35"/>
    <p:sldLayoutId id="2147484180" r:id="rId3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F7BD3B40-238A-4B1D-BE0B-7CCA19ACD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" y="1628800"/>
            <a:ext cx="9144000" cy="585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04864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3600" b="0" dirty="0">
                <a:solidFill>
                  <a:srgbClr val="002060"/>
                </a:solidFill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ИСПОЛНЕНИЕ БЮДЖЕТА СОСЬВИНСКОГО ГОРОДСКОГО ОКРУГА</a:t>
            </a:r>
            <a:br>
              <a:rPr lang="ru-RU" sz="3600" b="0" dirty="0">
                <a:solidFill>
                  <a:srgbClr val="002060"/>
                </a:solidFill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3600" b="0" dirty="0">
                <a:solidFill>
                  <a:srgbClr val="002060"/>
                </a:solidFill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 ЗА 2021 ГОД</a:t>
            </a:r>
            <a:br>
              <a:rPr lang="ru-RU" sz="3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4400" b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Б</a:t>
            </a:r>
            <a:r>
              <a:rPr lang="ru-RU" sz="4400" b="0" dirty="0">
                <a:solidFill>
                  <a:srgbClr val="002060"/>
                </a:solidFill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юджет для граждан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>
                <a:latin typeface="Georgia" panose="02040502050405020303" pitchFamily="18" charset="0"/>
              </a:rPr>
            </a:br>
            <a:br>
              <a:rPr lang="ru-RU" dirty="0">
                <a:latin typeface="Georgia" panose="02040502050405020303" pitchFamily="18" charset="0"/>
              </a:rPr>
            </a:br>
            <a:br>
              <a:rPr lang="ru-RU" dirty="0">
                <a:latin typeface="Georgia" panose="02040502050405020303" pitchFamily="18" charset="0"/>
              </a:rPr>
            </a:br>
            <a:br>
              <a:rPr lang="ru-RU" dirty="0">
                <a:latin typeface="Georgia" panose="02040502050405020303" pitchFamily="18" charset="0"/>
              </a:rPr>
            </a:b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  <a:effectLst/>
                <a:latin typeface="Georgia" panose="02040502050405020303" pitchFamily="18" charset="0"/>
                <a:cs typeface="Times New Roman" pitchFamily="18" charset="0"/>
              </a:rPr>
              <a:t>Бюджет  для граждан </a:t>
            </a:r>
            <a:br>
              <a:rPr lang="ru-RU" sz="2200" b="1" i="1" dirty="0">
                <a:solidFill>
                  <a:schemeClr val="bg2">
                    <a:lumMod val="25000"/>
                  </a:schemeClr>
                </a:solidFill>
                <a:effectLst/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  <a:effectLst/>
                <a:latin typeface="Georgia" panose="02040502050405020303" pitchFamily="18" charset="0"/>
                <a:cs typeface="Times New Roman" pitchFamily="18" charset="0"/>
              </a:rPr>
              <a:t>Об исполнении бюджета Сосьвинского городского округа </a:t>
            </a:r>
            <a:br>
              <a:rPr lang="ru-RU" sz="2200" b="1" i="1" dirty="0">
                <a:solidFill>
                  <a:schemeClr val="bg2">
                    <a:lumMod val="25000"/>
                  </a:schemeClr>
                </a:solidFill>
                <a:effectLst/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  <a:effectLst/>
                <a:latin typeface="Georgia" panose="02040502050405020303" pitchFamily="18" charset="0"/>
                <a:cs typeface="Times New Roman" pitchFamily="18" charset="0"/>
              </a:rPr>
              <a:t>за 2023 год</a:t>
            </a:r>
            <a:br>
              <a:rPr lang="ru-RU" sz="4400" dirty="0">
                <a:solidFill>
                  <a:srgbClr val="002060"/>
                </a:solidFill>
                <a:effectLst/>
                <a:latin typeface="Georgia" panose="02040502050405020303" pitchFamily="18" charset="0"/>
                <a:cs typeface="Times New Roman" pitchFamily="18" charset="0"/>
              </a:rPr>
            </a:br>
            <a:endParaRPr lang="ru-RU" sz="4400" dirty="0">
              <a:solidFill>
                <a:srgbClr val="002060"/>
              </a:solidFill>
              <a:effectLst/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357694"/>
            <a:ext cx="4953000" cy="1752600"/>
          </a:xfrm>
        </p:spPr>
        <p:txBody>
          <a:bodyPr>
            <a:normAutofit/>
          </a:bodyPr>
          <a:lstStyle/>
          <a:p>
            <a:pPr algn="ctr"/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D82F1C-14EA-4A90-98E0-A727E1116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88840"/>
            <a:ext cx="7056784" cy="520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828760"/>
            <a:ext cx="7848871" cy="4941168"/>
          </a:xfr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Среднегодовая численность постоянного населения  Сосьвинского городского округа за 2023 год – 12648  человек. </a:t>
            </a:r>
          </a:p>
          <a:p>
            <a:pPr algn="ctr">
              <a:buNone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1 работника промышленности по видам экономической деятельности  в 2023  году составила: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Крупных  и средних предприятий и некоммерческих организаций – 55355,8 рублей (2022  год – 40401,7 рублей)  или 137,0 % к аналогичному периоду 2022  года).</a:t>
            </a:r>
          </a:p>
          <a:p>
            <a:pPr algn="ctr">
              <a:buNone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 статистическая заработная плата </a:t>
            </a:r>
          </a:p>
          <a:p>
            <a:pPr algn="ctr">
              <a:buNone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работника бюджетной сферы в 2023 году составила:</a:t>
            </a:r>
          </a:p>
          <a:p>
            <a:pPr>
              <a:buNone/>
              <a:tabLst>
                <a:tab pos="401241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дошкольного образования –36460 рублей или 112,8  % к аналогичному периоду 2022  года (32331,8 рублей);</a:t>
            </a:r>
          </a:p>
          <a:p>
            <a:pPr>
              <a:buNone/>
              <a:tabLst>
                <a:tab pos="401241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общего образования    - 51 259,7  рублей или 112,9  к аналогичному периоду 2022   года  (45417,0рублей) ;</a:t>
            </a:r>
          </a:p>
          <a:p>
            <a:pPr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в учреждениях  культуры -  55 508,5  рублей или  116,0  %  к аналогичному периоду 2022    года (47865,9   рублей)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14714" y="116632"/>
            <a:ext cx="6669088" cy="1628775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ru-RU" sz="1800" dirty="0"/>
            </a:br>
            <a:br>
              <a:rPr lang="ru-RU" sz="1800" dirty="0"/>
            </a:b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Georgia" panose="02040502050405020303" pitchFamily="18" charset="0"/>
                <a:cs typeface="Times New Roman" panose="02020603050405020304" pitchFamily="18" charset="0"/>
              </a:rPr>
              <a:t>Итоги  социально – экономического  развития Сосьвинского городского округа за 2023 год </a:t>
            </a:r>
            <a:b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500" i="1" dirty="0"/>
            </a:br>
            <a:br>
              <a:rPr lang="ru-RU" sz="1500" dirty="0"/>
            </a:br>
            <a:endParaRPr lang="ru-RU" sz="15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9652" y="332656"/>
            <a:ext cx="6224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>
                <a:latin typeface="Georgia" panose="02040502050405020303" pitchFamily="18" charset="0"/>
                <a:cs typeface="Times New Roman" pitchFamily="18" charset="0"/>
              </a:rPr>
              <a:t>Достижение прогнозных значений социально-экономических показателей за 2023 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710026"/>
              </p:ext>
            </p:extLst>
          </p:nvPr>
        </p:nvGraphicFramePr>
        <p:xfrm>
          <a:off x="179512" y="980728"/>
          <a:ext cx="8856984" cy="5895037"/>
        </p:xfrm>
        <a:graphic>
          <a:graphicData uri="http://schemas.openxmlformats.org/drawingml/2006/table">
            <a:tbl>
              <a:tblPr/>
              <a:tblGrid>
                <a:gridCol w="1019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0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0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04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2023  год </a:t>
                      </a: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6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6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населения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13384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12648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-736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2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Рождаемость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87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-29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6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Смертность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182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173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-9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Оборот организаций по полному кругу крупных и средних организаций 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млн. руб.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1014,0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1699,5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+685,5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9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инвестиций в основной капитал 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руб.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1098,4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3092,9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+1994,5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745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детей в возрасте от одного года до шести лет, состоящих на учете для определения в муниципальные дошкольные образовательные учреждения, в общей численности детей в возрасте от одного года до шести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5,1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3,3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-1,8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745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обучающихся в муниципальных общеобразовательных учреждениях, занимающихся во вторую (третью) смену, в общей численности обучающихся в муниципальных общеобразовательных учреждениях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13,8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9,0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-4,8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64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населения, систематически занимающегося физической культурой и спортом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55,2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55,4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061633"/>
              </p:ext>
            </p:extLst>
          </p:nvPr>
        </p:nvGraphicFramePr>
        <p:xfrm>
          <a:off x="642910" y="1291338"/>
          <a:ext cx="8215370" cy="5490843"/>
        </p:xfrm>
        <a:graphic>
          <a:graphicData uri="http://schemas.openxmlformats.org/drawingml/2006/table">
            <a:tbl>
              <a:tblPr/>
              <a:tblGrid>
                <a:gridCol w="576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1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268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жилищно-коммунальное хозяйство в расчете на одного жителя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60433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51855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образование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40870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40305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культуру 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5700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5684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5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округа на физическую культуру и спорт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31,6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31,6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0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 на социальную политику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21265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39596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Объект 1">
            <a:extLst>
              <a:ext uri="{FF2B5EF4-FFF2-40B4-BE49-F238E27FC236}">
                <a16:creationId xmlns:a16="http://schemas.microsoft.com/office/drawing/2014/main" id="{265A7847-5AB6-4717-95C3-67CB62071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332656"/>
            <a:ext cx="7643192" cy="57606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основных параметров социально-экономического положения  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53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2" name="Picture 188">
            <a:extLst>
              <a:ext uri="{FF2B5EF4-FFF2-40B4-BE49-F238E27FC236}">
                <a16:creationId xmlns:a16="http://schemas.microsoft.com/office/drawing/2014/main" id="{646DFF09-7792-4A1D-849F-2FEC7789A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0" y="-24718"/>
            <a:ext cx="8470555" cy="690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29"/>
          <p:cNvSpPr>
            <a:spLocks noGrp="1"/>
          </p:cNvSpPr>
          <p:nvPr>
            <p:ph type="ctrTitle"/>
          </p:nvPr>
        </p:nvSpPr>
        <p:spPr>
          <a:xfrm>
            <a:off x="357158" y="106350"/>
            <a:ext cx="8286808" cy="117948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400" b="1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7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Основные характеристики бюджета Сосьвинского городского округа в 2023 году</a:t>
            </a:r>
            <a:br>
              <a:rPr lang="ru-RU" sz="27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ru-RU" sz="27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>
          <a:xfrm rot="1601038" flipH="1">
            <a:off x="8225415" y="2958146"/>
            <a:ext cx="475854" cy="74518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rgbClr val="FFFFFF"/>
                </a:solidFill>
                <a:latin typeface="+mj-lt"/>
              </a:rPr>
              <a:t>      66</a:t>
            </a:r>
            <a:endParaRPr lang="ru-RU" sz="1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2462" y="7064744"/>
            <a:ext cx="762000" cy="365125"/>
          </a:xfrm>
        </p:spPr>
        <p:txBody>
          <a:bodyPr/>
          <a:lstStyle/>
          <a:p>
            <a:pPr>
              <a:defRPr/>
            </a:pPr>
            <a:fld id="{9D0519D9-7812-45E5-BD1C-ACEC122E0DED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031" name="AutoShape 22" descr="доходы"/>
          <p:cNvSpPr>
            <a:spLocks noChangeArrowheads="1"/>
          </p:cNvSpPr>
          <p:nvPr/>
        </p:nvSpPr>
        <p:spPr bwMode="auto">
          <a:xfrm>
            <a:off x="451339" y="1989138"/>
            <a:ext cx="2574681" cy="1292225"/>
          </a:xfrm>
          <a:prstGeom prst="rightArrow">
            <a:avLst>
              <a:gd name="adj1" fmla="val 50000"/>
              <a:gd name="adj2" fmla="val 53962"/>
            </a:avLst>
          </a:prstGeom>
          <a:solidFill>
            <a:srgbClr val="CC99FF">
              <a:alpha val="89803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tx1"/>
                </a:solidFill>
              </a:rPr>
              <a:t>ДОХОДЫ</a:t>
            </a:r>
          </a:p>
        </p:txBody>
      </p:sp>
      <p:sp>
        <p:nvSpPr>
          <p:cNvPr id="1032" name="AutoShape 23"/>
          <p:cNvSpPr>
            <a:spLocks noChangeArrowheads="1"/>
          </p:cNvSpPr>
          <p:nvPr/>
        </p:nvSpPr>
        <p:spPr bwMode="auto">
          <a:xfrm>
            <a:off x="417635" y="3522664"/>
            <a:ext cx="2633296" cy="1419225"/>
          </a:xfrm>
          <a:prstGeom prst="rightArrow">
            <a:avLst>
              <a:gd name="adj1" fmla="val 50000"/>
              <a:gd name="adj2" fmla="val 50252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РАСХОДЫ</a:t>
            </a:r>
          </a:p>
        </p:txBody>
      </p:sp>
      <p:sp>
        <p:nvSpPr>
          <p:cNvPr id="1033" name="AutoShape 26"/>
          <p:cNvSpPr>
            <a:spLocks noChangeArrowheads="1"/>
          </p:cNvSpPr>
          <p:nvPr/>
        </p:nvSpPr>
        <p:spPr bwMode="auto">
          <a:xfrm>
            <a:off x="446943" y="5218114"/>
            <a:ext cx="2631831" cy="1341437"/>
          </a:xfrm>
          <a:prstGeom prst="rightArrow">
            <a:avLst>
              <a:gd name="adj1" fmla="val 50000"/>
              <a:gd name="adj2" fmla="val 53136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ДЕФИЦИТ</a:t>
            </a:r>
          </a:p>
        </p:txBody>
      </p:sp>
      <p:sp>
        <p:nvSpPr>
          <p:cNvPr id="1034" name="AutoShape 27"/>
          <p:cNvSpPr>
            <a:spLocks noChangeArrowheads="1"/>
          </p:cNvSpPr>
          <p:nvPr/>
        </p:nvSpPr>
        <p:spPr bwMode="auto">
          <a:xfrm>
            <a:off x="3214678" y="1428736"/>
            <a:ext cx="1631714" cy="714380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План 2023 ,</a:t>
            </a:r>
          </a:p>
          <a:p>
            <a:pPr algn="ctr"/>
            <a:r>
              <a:rPr lang="ru-RU" sz="1400" b="1" dirty="0"/>
              <a:t>тысяч 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42" name="AutoShape 35"/>
          <p:cNvSpPr>
            <a:spLocks noChangeArrowheads="1"/>
          </p:cNvSpPr>
          <p:nvPr/>
        </p:nvSpPr>
        <p:spPr bwMode="auto">
          <a:xfrm rot="16200000">
            <a:off x="5428884" y="2126021"/>
            <a:ext cx="939801" cy="1323242"/>
          </a:xfrm>
          <a:prstGeom prst="flowChartMagneticDrum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1748253,1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451339" y="1931082"/>
            <a:ext cx="2574681" cy="1292225"/>
          </a:xfrm>
          <a:prstGeom prst="rightArrow">
            <a:avLst>
              <a:gd name="adj1" fmla="val 50000"/>
              <a:gd name="adj2" fmla="val 53962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ДОХОДЫ</a:t>
            </a: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428596" y="3429000"/>
            <a:ext cx="2633296" cy="1419225"/>
          </a:xfrm>
          <a:prstGeom prst="rightArrow">
            <a:avLst>
              <a:gd name="adj1" fmla="val 50000"/>
              <a:gd name="adj2" fmla="val 5025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РАСХОДЫ</a:t>
            </a: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446943" y="5160057"/>
            <a:ext cx="2631831" cy="1341437"/>
          </a:xfrm>
          <a:prstGeom prst="rightArrow">
            <a:avLst>
              <a:gd name="adj1" fmla="val 50000"/>
              <a:gd name="adj2" fmla="val 5313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ДЕФИЦИТ (-),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ПРОФИЦИТ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(+)</a:t>
            </a:r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5286380" y="1428736"/>
            <a:ext cx="1428760" cy="727077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r>
              <a:rPr lang="ru-RU" b="1" dirty="0">
                <a:solidFill>
                  <a:schemeClr val="tx1"/>
                </a:solidFill>
                <a:cs typeface="+mn-cs"/>
              </a:rPr>
              <a:t> 2023,</a:t>
            </a:r>
          </a:p>
          <a:p>
            <a:pPr algn="ctr">
              <a:defRPr/>
            </a:pPr>
            <a:r>
              <a:rPr lang="ru-RU" sz="1400" b="1" dirty="0"/>
              <a:t>тысяч рублей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 rot="16200000">
            <a:off x="3478294" y="2129205"/>
            <a:ext cx="1000132" cy="1316215"/>
          </a:xfrm>
          <a:prstGeom prst="flowChartMagneticDrum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1932304,1</a:t>
            </a:r>
          </a:p>
        </p:txBody>
      </p:sp>
      <p:sp>
        <p:nvSpPr>
          <p:cNvPr id="28" name="AutoShape 33"/>
          <p:cNvSpPr>
            <a:spLocks noChangeArrowheads="1"/>
          </p:cNvSpPr>
          <p:nvPr/>
        </p:nvSpPr>
        <p:spPr bwMode="auto">
          <a:xfrm rot="-5400000">
            <a:off x="3541823" y="3530482"/>
            <a:ext cx="1000133" cy="1368669"/>
          </a:xfrm>
          <a:prstGeom prst="flowChartMagneticDrum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1853416,3</a:t>
            </a:r>
          </a:p>
        </p:txBody>
      </p:sp>
      <p:sp>
        <p:nvSpPr>
          <p:cNvPr id="29" name="AutoShape 34"/>
          <p:cNvSpPr>
            <a:spLocks noChangeArrowheads="1"/>
          </p:cNvSpPr>
          <p:nvPr/>
        </p:nvSpPr>
        <p:spPr bwMode="auto">
          <a:xfrm rot="16200000">
            <a:off x="3639519" y="5147300"/>
            <a:ext cx="908052" cy="1329103"/>
          </a:xfrm>
          <a:prstGeom prst="flowChartMagneticDru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+78887,8</a:t>
            </a:r>
          </a:p>
        </p:txBody>
      </p:sp>
      <p:sp>
        <p:nvSpPr>
          <p:cNvPr id="31" name="AutoShape 36"/>
          <p:cNvSpPr>
            <a:spLocks noChangeArrowheads="1"/>
          </p:cNvSpPr>
          <p:nvPr/>
        </p:nvSpPr>
        <p:spPr bwMode="auto">
          <a:xfrm rot="16200000">
            <a:off x="7622406" y="2164544"/>
            <a:ext cx="900113" cy="1285884"/>
          </a:xfrm>
          <a:prstGeom prst="flowChartMagneticDrum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90,5</a:t>
            </a:r>
          </a:p>
        </p:txBody>
      </p:sp>
      <p:sp>
        <p:nvSpPr>
          <p:cNvPr id="32" name="AutoShape 37"/>
          <p:cNvSpPr>
            <a:spLocks noChangeArrowheads="1"/>
          </p:cNvSpPr>
          <p:nvPr/>
        </p:nvSpPr>
        <p:spPr bwMode="auto">
          <a:xfrm rot="16200000">
            <a:off x="5615076" y="3518280"/>
            <a:ext cx="1001712" cy="1366104"/>
          </a:xfrm>
          <a:prstGeom prst="flowChartMagneticDrum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1657205,0</a:t>
            </a:r>
          </a:p>
        </p:txBody>
      </p:sp>
      <p:sp>
        <p:nvSpPr>
          <p:cNvPr id="33" name="AutoShape 38"/>
          <p:cNvSpPr>
            <a:spLocks noChangeArrowheads="1"/>
          </p:cNvSpPr>
          <p:nvPr/>
        </p:nvSpPr>
        <p:spPr bwMode="auto">
          <a:xfrm rot="16200000">
            <a:off x="7635589" y="3580121"/>
            <a:ext cx="919163" cy="1331301"/>
          </a:xfrm>
          <a:prstGeom prst="flowChartMagneticDrum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89,4</a:t>
            </a:r>
          </a:p>
        </p:txBody>
      </p:sp>
      <p:sp>
        <p:nvSpPr>
          <p:cNvPr id="34" name="AutoShape 39"/>
          <p:cNvSpPr>
            <a:spLocks noChangeArrowheads="1"/>
          </p:cNvSpPr>
          <p:nvPr/>
        </p:nvSpPr>
        <p:spPr bwMode="auto">
          <a:xfrm rot="16200000">
            <a:off x="5572933" y="5142712"/>
            <a:ext cx="898876" cy="1329103"/>
          </a:xfrm>
          <a:prstGeom prst="flowChartMagneticDrum">
            <a:avLst/>
          </a:prstGeom>
          <a:solidFill>
            <a:schemeClr val="bg2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+91048,1</a:t>
            </a:r>
          </a:p>
        </p:txBody>
      </p:sp>
      <p:sp>
        <p:nvSpPr>
          <p:cNvPr id="37" name="AutoShape 28"/>
          <p:cNvSpPr>
            <a:spLocks noChangeArrowheads="1"/>
          </p:cNvSpPr>
          <p:nvPr/>
        </p:nvSpPr>
        <p:spPr bwMode="auto">
          <a:xfrm>
            <a:off x="7158947" y="1371394"/>
            <a:ext cx="1428760" cy="7858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</a:t>
            </a:r>
            <a:r>
              <a:rPr lang="ru-RU" b="1" dirty="0">
                <a:solidFill>
                  <a:schemeClr val="tx1"/>
                </a:solidFill>
                <a:cs typeface="+mn-cs"/>
              </a:rPr>
              <a:t>,</a:t>
            </a:r>
          </a:p>
          <a:p>
            <a:pPr algn="ctr">
              <a:defRPr/>
            </a:pPr>
            <a:r>
              <a:rPr lang="ru-RU" sz="1600" b="1" dirty="0"/>
              <a:t>%</a:t>
            </a:r>
            <a:endParaRPr lang="ru-RU" sz="1600" b="1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26B8A91F-6BEE-4B91-BAF2-C09D701BD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9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1452"/>
            <a:ext cx="8964488" cy="1125159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ru-RU" sz="2000" b="1" dirty="0"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Основные параметры исполнения бюджета 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Сосьвинского  городского округа за 2023  год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3500431" y="2839631"/>
            <a:ext cx="2250296" cy="1232311"/>
          </a:xfrm>
          <a:prstGeom prst="quad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b="1" dirty="0">
                <a:latin typeface="Book Antiqua" pitchFamily="18" charset="0"/>
              </a:rPr>
              <a:t>БЮДЖЕТ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9498" y="2464587"/>
            <a:ext cx="5625743" cy="321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1748253,1 тыс.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8427" y="4071936"/>
            <a:ext cx="5625743" cy="3214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1657205 тыс. руб.</a:t>
            </a:r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1982918" y="1010059"/>
            <a:ext cx="803678" cy="199822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dirty="0">
                <a:latin typeface="Book Antiqua" pitchFamily="18" charset="0"/>
              </a:rPr>
              <a:t>Налоговые доходы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Book Antiqua" pitchFamily="18" charset="0"/>
              </a:rPr>
              <a:t>2</a:t>
            </a:r>
            <a:r>
              <a:rPr lang="ru-RU" sz="1200" dirty="0">
                <a:solidFill>
                  <a:schemeClr val="tx1"/>
                </a:solidFill>
                <a:latin typeface="Book Antiqua" pitchFamily="18" charset="0"/>
              </a:rPr>
              <a:t>17587,2  тыс</a:t>
            </a:r>
            <a:r>
              <a:rPr lang="ru-RU" sz="1200" dirty="0">
                <a:latin typeface="Book Antiqua" pitchFamily="18" charset="0"/>
              </a:rPr>
              <a:t>. руб.  </a:t>
            </a:r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4139563" y="1098335"/>
            <a:ext cx="803678" cy="1821669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dirty="0">
                <a:latin typeface="Book Antiqua" pitchFamily="18" charset="0"/>
              </a:rPr>
              <a:t>Неналоговые доходы </a:t>
            </a:r>
            <a:r>
              <a:rPr lang="ru-RU" sz="1200" dirty="0">
                <a:solidFill>
                  <a:schemeClr val="tx1"/>
                </a:solidFill>
                <a:latin typeface="Book Antiqua" pitchFamily="18" charset="0"/>
              </a:rPr>
              <a:t>  22007,5  тыс</a:t>
            </a:r>
            <a:r>
              <a:rPr lang="ru-RU" sz="1200" dirty="0">
                <a:latin typeface="Book Antiqua" pitchFamily="18" charset="0"/>
              </a:rPr>
              <a:t>. руб.</a:t>
            </a: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6379703" y="978356"/>
            <a:ext cx="803682" cy="2061633"/>
          </a:xfrm>
          <a:prstGeom prst="homePlate">
            <a:avLst>
              <a:gd name="adj" fmla="val 50813"/>
            </a:avLst>
          </a:prstGeom>
          <a:solidFill>
            <a:schemeClr val="accent5">
              <a:lumMod val="20000"/>
              <a:lumOff val="80000"/>
            </a:schemeClr>
          </a:solidFill>
          <a:ln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dirty="0">
                <a:latin typeface="Book Antiqua" pitchFamily="18" charset="0"/>
              </a:rPr>
              <a:t>Безвозмездные поступления </a:t>
            </a:r>
            <a:r>
              <a:rPr lang="ru-RU" sz="863" i="1" dirty="0">
                <a:latin typeface="Book Antiqua" pitchFamily="18" charset="0"/>
              </a:rPr>
              <a:t>(с учетом возвратов) </a:t>
            </a:r>
          </a:p>
          <a:p>
            <a:pPr algn="ctr">
              <a:defRPr/>
            </a:pPr>
            <a:r>
              <a:rPr lang="ru-RU" sz="1125" dirty="0">
                <a:solidFill>
                  <a:schemeClr val="tx1"/>
                </a:solidFill>
                <a:latin typeface="Book Antiqua" pitchFamily="18" charset="0"/>
              </a:rPr>
              <a:t> 1508 658,4 тыс</a:t>
            </a:r>
            <a:r>
              <a:rPr lang="ru-RU" sz="1125" dirty="0">
                <a:latin typeface="Book Antiqua" pitchFamily="18" charset="0"/>
              </a:rPr>
              <a:t>. руб.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1571605" y="4554149"/>
            <a:ext cx="1232306" cy="535785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 509776,5 тыс. руб.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3125381" y="4554149"/>
            <a:ext cx="1232306" cy="535785"/>
          </a:xfrm>
          <a:prstGeom prst="homePlate">
            <a:avLst>
              <a:gd name="adj" fmla="val 1157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Социальная политика –200810,5 тыс. руб.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6286514" y="4554149"/>
            <a:ext cx="1339463" cy="535785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Культура и кинематография</a:t>
            </a:r>
          </a:p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  71886,4 тыс. руб.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1571607" y="5250670"/>
            <a:ext cx="1178727" cy="7706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Общегосудар-</a:t>
            </a:r>
          </a:p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ственные вопросы</a:t>
            </a:r>
          </a:p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 106 509,7 тыс. руб.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3178961" y="5250669"/>
            <a:ext cx="1125149" cy="663461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Национальная экономика</a:t>
            </a:r>
          </a:p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 61011,9  тыс. руб.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4722663" y="5250670"/>
            <a:ext cx="1232306" cy="589364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Физическая культура и спорт</a:t>
            </a:r>
          </a:p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400,0 тыс. руб.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6330550" y="5250670"/>
            <a:ext cx="1232306" cy="589364"/>
          </a:xfrm>
          <a:prstGeom prst="homePlate">
            <a:avLst>
              <a:gd name="adj" fmla="val 101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Прочие расходы</a:t>
            </a:r>
          </a:p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50944,4тыс.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27725" y="2970967"/>
            <a:ext cx="1607355" cy="9108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Book Antiqua" pitchFamily="18" charset="0"/>
            </a:endParaRPr>
          </a:p>
          <a:p>
            <a:pPr algn="ctr">
              <a:defRPr/>
            </a:pPr>
            <a:endParaRPr lang="ru-RU" sz="1200" dirty="0">
              <a:latin typeface="Book Antiqua" pitchFamily="18" charset="0"/>
            </a:endParaRPr>
          </a:p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Доходы в расчете </a:t>
            </a:r>
          </a:p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Book Antiqua" pitchFamily="18" charset="0"/>
              </a:rPr>
              <a:t>  138 224  руб</a:t>
            </a:r>
            <a:r>
              <a:rPr lang="ru-RU" sz="1200" b="1" dirty="0">
                <a:latin typeface="Book Antiqua" pitchFamily="18" charset="0"/>
              </a:rPr>
              <a:t>.</a:t>
            </a:r>
          </a:p>
          <a:p>
            <a:pPr algn="ctr">
              <a:defRPr/>
            </a:pPr>
            <a:endParaRPr lang="ru-RU" sz="1200" i="1" dirty="0">
              <a:latin typeface="Book Antiqua" pitchFamily="18" charset="0"/>
            </a:endParaRPr>
          </a:p>
          <a:p>
            <a:pPr algn="ctr">
              <a:defRPr/>
            </a:pPr>
            <a:endParaRPr lang="ru-RU" sz="135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63324" y="2976192"/>
            <a:ext cx="1607355" cy="9108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Расходы в расчете </a:t>
            </a:r>
          </a:p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Book Antiqua" pitchFamily="18" charset="0"/>
              </a:rPr>
              <a:t>131 025 руб.</a:t>
            </a:r>
          </a:p>
          <a:p>
            <a:pPr algn="ctr">
              <a:defRPr/>
            </a:pPr>
            <a:endParaRPr lang="ru-RU" sz="1200" b="1" dirty="0">
              <a:latin typeface="Book Antiqua" pitchFamily="18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4679157" y="4554149"/>
            <a:ext cx="1285884" cy="535785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ЖКХ</a:t>
            </a:r>
          </a:p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655865,9 тыс. руб.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2214564" y="4393408"/>
            <a:ext cx="34529" cy="160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solidFill>
                <a:srgbClr val="002060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714752" y="4393408"/>
            <a:ext cx="34529" cy="160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5268517" y="4393408"/>
            <a:ext cx="34528" cy="160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6929439" y="4393408"/>
            <a:ext cx="34529" cy="160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2160970" y="5143512"/>
            <a:ext cx="10715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661769" y="5142906"/>
            <a:ext cx="107156" cy="119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5214940" y="5143501"/>
            <a:ext cx="10715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6929440" y="5143501"/>
            <a:ext cx="10715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"/>
            <a:ext cx="9144000" cy="734423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sz="2000" b="1" i="1" dirty="0">
                <a:latin typeface="Georgia" panose="02040502050405020303" pitchFamily="18" charset="0"/>
                <a:cs typeface="Times New Roman" pitchFamily="18" charset="0"/>
              </a:rPr>
              <a:t>Основные показатели исполнения  бюджета Сосьвинского городского округа  по годам, млн. рублей</a:t>
            </a:r>
          </a:p>
        </p:txBody>
      </p:sp>
      <p:graphicFrame>
        <p:nvGraphicFramePr>
          <p:cNvPr id="9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965040"/>
              </p:ext>
            </p:extLst>
          </p:nvPr>
        </p:nvGraphicFramePr>
        <p:xfrm>
          <a:off x="687860" y="910281"/>
          <a:ext cx="7768280" cy="594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ая выноска 4"/>
          <p:cNvSpPr/>
          <p:nvPr/>
        </p:nvSpPr>
        <p:spPr bwMode="auto">
          <a:xfrm>
            <a:off x="5256076" y="944724"/>
            <a:ext cx="1309816" cy="444843"/>
          </a:xfrm>
          <a:prstGeom prst="wedgeRectCallout">
            <a:avLst>
              <a:gd name="adj1" fmla="val 33884"/>
              <a:gd name="adj2" fmla="val 159023"/>
            </a:avLst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>
                <a:latin typeface="Calibri" pitchFamily="34" charset="0"/>
              </a:rPr>
              <a:t>126 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%</a:t>
            </a:r>
            <a:r>
              <a:rPr kumimoji="0" lang="ru-RU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к уровню 2022 г.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 bwMode="auto">
          <a:xfrm>
            <a:off x="7416316" y="1016732"/>
            <a:ext cx="1309816" cy="444843"/>
          </a:xfrm>
          <a:prstGeom prst="wedgeRectCallout">
            <a:avLst>
              <a:gd name="adj1" fmla="val -33412"/>
              <a:gd name="adj2" fmla="val 113074"/>
            </a:avLst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>
                <a:latin typeface="Calibri" pitchFamily="34" charset="0"/>
              </a:rPr>
              <a:t>127 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%</a:t>
            </a:r>
            <a:r>
              <a:rPr kumimoji="0" lang="ru-RU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к уровню 2022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г.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47806" cy="1325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Исполнение бюджета Сосьвинского городского округа </a:t>
            </a:r>
            <a:br>
              <a:rPr lang="ru-RU" sz="27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 по доходам</a:t>
            </a:r>
            <a:br>
              <a:rPr lang="ru-RU" sz="3200" i="1" dirty="0">
                <a:latin typeface="Georgia" panose="02040502050405020303" pitchFamily="18" charset="0"/>
              </a:rPr>
            </a:b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D31DAE2-D87D-4209-A24C-E8BCA1AEF8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53" y="-26318"/>
            <a:ext cx="9049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80CCC8-8697-4265-B5AE-20325ED56A01}"/>
              </a:ext>
            </a:extLst>
          </p:cNvPr>
          <p:cNvSpPr txBox="1"/>
          <p:nvPr/>
        </p:nvSpPr>
        <p:spPr>
          <a:xfrm>
            <a:off x="4046649" y="26318"/>
            <a:ext cx="4969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Исполнение бюджета Сосьвинского городского округа  по доходам </a:t>
            </a:r>
            <a:endParaRPr lang="ru-RU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924748"/>
              </p:ext>
            </p:extLst>
          </p:nvPr>
        </p:nvGraphicFramePr>
        <p:xfrm>
          <a:off x="357158" y="1285860"/>
          <a:ext cx="8286807" cy="519301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07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),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 год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(факт),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 неналоговые доходы - всего: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221227,0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239594,7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159945,5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177826,5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27439,0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29795,1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7622,2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6249,3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 на  имущество физических лиц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1493,0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785,9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462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2193,0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1887,8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21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738,0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1042,6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7462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21796,3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22007,5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85813" y="125413"/>
            <a:ext cx="8358187" cy="1000125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Доходы бюджета Сосьвинского городского округа </a:t>
            </a:r>
            <a:br>
              <a:rPr lang="ru-RU" sz="2000" b="1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за 2023  год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0755" y="285728"/>
            <a:ext cx="8640960" cy="109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Структура доходов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за 2022 и 2023 годы (тыс. руб.)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865082"/>
              </p:ext>
            </p:extLst>
          </p:nvPr>
        </p:nvGraphicFramePr>
        <p:xfrm>
          <a:off x="200025" y="1577975"/>
          <a:ext cx="8886825" cy="492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7962" y="360413"/>
            <a:ext cx="750099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Georgia" panose="02040502050405020303" pitchFamily="18" charset="0"/>
              </a:rPr>
              <a:t>Исполнение бюджета Сосьвинского городского округа  в структуре  доходов  за 2023  год , в %</a:t>
            </a: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843200"/>
              </p:ext>
            </p:extLst>
          </p:nvPr>
        </p:nvGraphicFramePr>
        <p:xfrm>
          <a:off x="285720" y="1285860"/>
          <a:ext cx="804068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0A09A6EE-6A26-417A-AB77-94CDE6A9B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" y="103898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143001" y="89020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18914" y="1067953"/>
            <a:ext cx="9025086" cy="497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В целях реализации принципа прозрачности, открытости бюджета  и информирования граждан о расходовании средств бюджета Сосьвинского  городского округа разработана  информационная брошюра «Бюджет для граждан»,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которой кратко и доступно отражены основные показатели отчета об исполнении бюджета городского округа Сосьвинского  городского округа за 2023 год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Данная информация позволит гражданам составить представление об источниках формирования доходов бюджета  Сосьвинского городского округа, направлениях расходования бюджетных средств в 2023 году и сделать выводы об эффективности использования бюджетных средств.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Основной целью бюджетной политики  Сосьвинского городского округа является обеспечение сбалансированности местного бюджета и повышение качества управления бюджетным процессом.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Мы надеемся на заинтересованное внимание жителей к процессу исполнения бюджета. Также  мы постарались просто и понятно изложить основные показатели местного бюджета.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				</a:t>
            </a:r>
            <a:endParaRPr lang="ru-RU" sz="10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579" y="1339438"/>
            <a:ext cx="4179122" cy="74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ЖИТЕЛИ СОСЬВИНСКОГО ГОРОДСКОГО ОКРУГА!</a:t>
            </a:r>
          </a:p>
        </p:txBody>
      </p:sp>
      <p:pic>
        <p:nvPicPr>
          <p:cNvPr id="45060" name="Picture 4" descr="Конкурс проектов «Бюджет для граждан» на территории муниципального  образования Белогорский район - Лента новостей Крыма">
            <a:extLst>
              <a:ext uri="{FF2B5EF4-FFF2-40B4-BE49-F238E27FC236}">
                <a16:creationId xmlns:a16="http://schemas.microsoft.com/office/drawing/2014/main" id="{E2FFFD59-D454-4273-AA8B-7D7BC3C7C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" y="24849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13954" y="548680"/>
            <a:ext cx="864096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anose="02040502050405020303" pitchFamily="18" charset="0"/>
                <a:cs typeface="Times New Roman" pitchFamily="18" charset="0"/>
              </a:rPr>
              <a:t>Исполнение бюджета Сосьвинского городского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anose="02040502050405020303" pitchFamily="18" charset="0"/>
                <a:cs typeface="Times New Roman" pitchFamily="18" charset="0"/>
              </a:rPr>
              <a:t> по доходам в 2023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anose="02040502050405020303" pitchFamily="18" charset="0"/>
                <a:cs typeface="Times New Roman" pitchFamily="18" charset="0"/>
              </a:rPr>
              <a:t> году (тыс. руб.)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096388"/>
              </p:ext>
            </p:extLst>
          </p:nvPr>
        </p:nvGraphicFramePr>
        <p:xfrm>
          <a:off x="-252536" y="1484784"/>
          <a:ext cx="8670925" cy="514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791580" y="0"/>
            <a:ext cx="8130746" cy="85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/>
            <a:endParaRPr lang="ru-RU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Динамика доходов  бюджета  Сосьвинского городского округа, тысяч рублей</a:t>
            </a:r>
          </a:p>
        </p:txBody>
      </p:sp>
      <p:graphicFrame>
        <p:nvGraphicFramePr>
          <p:cNvPr id="29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091335"/>
              </p:ext>
            </p:extLst>
          </p:nvPr>
        </p:nvGraphicFramePr>
        <p:xfrm>
          <a:off x="857224" y="928670"/>
          <a:ext cx="7855237" cy="564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344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7200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000" b="1" i="1" dirty="0">
                <a:latin typeface="Georgia" pitchFamily="18" charset="0"/>
                <a:cs typeface="Times New Roman" pitchFamily="18" charset="0"/>
              </a:rPr>
              <a:t>Налоговые и неналоговые доходы  бюджета Сосьвинского городского округа  в 2023 году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189186892"/>
              </p:ext>
            </p:extLst>
          </p:nvPr>
        </p:nvGraphicFramePr>
        <p:xfrm>
          <a:off x="0" y="1628800"/>
          <a:ext cx="471601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ject 4"/>
          <p:cNvSpPr txBox="1"/>
          <p:nvPr/>
        </p:nvSpPr>
        <p:spPr>
          <a:xfrm rot="16200000">
            <a:off x="-648326" y="2493150"/>
            <a:ext cx="1476164" cy="1795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00" b="1" dirty="0">
                <a:latin typeface="Calibri"/>
                <a:cs typeface="Calibri"/>
              </a:rPr>
              <a:t>тысяч. рублей</a:t>
            </a:r>
            <a:endParaRPr sz="1000" dirty="0">
              <a:latin typeface="Calibri"/>
              <a:cs typeface="Calibri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14733821"/>
              </p:ext>
            </p:extLst>
          </p:nvPr>
        </p:nvGraphicFramePr>
        <p:xfrm>
          <a:off x="4572000" y="728700"/>
          <a:ext cx="4428492" cy="572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16016" y="764704"/>
            <a:ext cx="4284476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alibri" pitchFamily="34" charset="0"/>
              </a:rPr>
              <a:t>Структура налоговых и неналоговых доходов  бюджета за 2023 год в разрезе доходных источников ( % в общей сумме собственных доходов)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524" y="764704"/>
            <a:ext cx="4284476" cy="7386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alibri" pitchFamily="34" charset="0"/>
              </a:rPr>
              <a:t>Динамика поступлений по налоговым и неналоговым доходам бюджета Сосьвинского городского округа с 2020 года (тысяч рублей)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858250" cy="1246188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Поступление налоговых платежей в бюджет</a:t>
            </a:r>
            <a:b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за 2023 год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18114106"/>
              </p:ext>
            </p:extLst>
          </p:nvPr>
        </p:nvGraphicFramePr>
        <p:xfrm>
          <a:off x="1385646" y="1700808"/>
          <a:ext cx="747260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301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956376" cy="1319213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Поступление</a:t>
            </a:r>
            <a:r>
              <a:rPr lang="ru-RU" sz="21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неналоговых платежей в бюджет</a:t>
            </a:r>
            <a:br>
              <a:rPr lang="ru-RU" sz="21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100" b="1" i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за 2023</a:t>
            </a:r>
            <a:br>
              <a:rPr lang="ru-RU" sz="2100" b="1" i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100" b="1" i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год</a:t>
            </a:r>
            <a:endParaRPr lang="ru-RU" sz="2100" i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98518440"/>
              </p:ext>
            </p:extLst>
          </p:nvPr>
        </p:nvGraphicFramePr>
        <p:xfrm>
          <a:off x="1187624" y="1772816"/>
          <a:ext cx="727280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5389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404" y="404664"/>
            <a:ext cx="84969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Структура безвозмездных поступлений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бюджета Сосьвинского городского 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в 2020 - 2023 годах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456453"/>
              </p:ext>
            </p:extLst>
          </p:nvPr>
        </p:nvGraphicFramePr>
        <p:xfrm>
          <a:off x="179388" y="5013324"/>
          <a:ext cx="8640960" cy="253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3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353329,0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271317,2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15302,5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15633,7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219478,5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235497,2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9492,2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14828,9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276970,3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122343,5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258987,3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20955,1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5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325773,0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83347,4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302767,8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801143,3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321354"/>
              </p:ext>
            </p:extLst>
          </p:nvPr>
        </p:nvGraphicFramePr>
        <p:xfrm>
          <a:off x="323652" y="1268760"/>
          <a:ext cx="8886825" cy="406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467188"/>
              </p:ext>
            </p:extLst>
          </p:nvPr>
        </p:nvGraphicFramePr>
        <p:xfrm>
          <a:off x="273050" y="785813"/>
          <a:ext cx="8597900" cy="588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8972" y="511473"/>
            <a:ext cx="69127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Недоимка по платежам в бюджет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Сосьвинского городского округа (млн. руб.)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1571625" y="4929188"/>
            <a:ext cx="1079500" cy="6477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-4,9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249746" y="5002223"/>
            <a:ext cx="1081087" cy="6477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+0,8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032625" y="5019778"/>
            <a:ext cx="1079500" cy="649287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-5,7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D7723115-3DF6-4300-9633-ED5C1D681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0" name="AutoShape 2" descr="Картинки по запросу бюджет для граждан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2" name="AutoShape 4" descr="Картинки по запросу бюджет для граждан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8" name="AutoShape 10" descr="Картинки по запросу бюджет для граждан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4E8400-B69B-4581-B7E5-05BBDDB8A78C}"/>
              </a:ext>
            </a:extLst>
          </p:cNvPr>
          <p:cNvSpPr txBox="1"/>
          <p:nvPr/>
        </p:nvSpPr>
        <p:spPr>
          <a:xfrm>
            <a:off x="2699792" y="315416"/>
            <a:ext cx="55446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Исполнение бюджета Сосьвинского городского округа  по расходам</a:t>
            </a:r>
            <a:endParaRPr lang="ru-R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98605604"/>
              </p:ext>
            </p:extLst>
          </p:nvPr>
        </p:nvGraphicFramePr>
        <p:xfrm>
          <a:off x="35496" y="1007374"/>
          <a:ext cx="9073008" cy="5558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5685835" y="6023009"/>
            <a:ext cx="2016224" cy="563936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14083" y="5440468"/>
            <a:ext cx="2016224" cy="371923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86091" y="6304978"/>
            <a:ext cx="2016224" cy="350893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5721" y="2982143"/>
            <a:ext cx="2006579" cy="506512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83418" y="4322876"/>
            <a:ext cx="1692187" cy="461336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91839" y="4209574"/>
            <a:ext cx="1800200" cy="734071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Средства массовой информации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06013" y="2939423"/>
            <a:ext cx="2088232" cy="549232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7370" y="1370057"/>
            <a:ext cx="2016224" cy="934011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48392" y="740701"/>
            <a:ext cx="2428444" cy="533344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43608" y="1779251"/>
            <a:ext cx="2016224" cy="518700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59352"/>
            <a:ext cx="8208912" cy="461336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Разделы </a:t>
            </a:r>
            <a:r>
              <a:rPr lang="ru-RU" sz="2000" b="1" i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классификации</a:t>
            </a:r>
            <a:r>
              <a:rPr lang="ru-RU" sz="2000" b="1" i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36387"/>
            <a:ext cx="576064" cy="55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78" y="1725220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14" y="2873555"/>
            <a:ext cx="601192" cy="59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72" y="5710183"/>
            <a:ext cx="607894" cy="62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5260328" y="5349919"/>
            <a:ext cx="579262" cy="53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14" y="1401217"/>
            <a:ext cx="616352" cy="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88" y="4209573"/>
            <a:ext cx="601220" cy="50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48" y="2873555"/>
            <a:ext cx="617509" cy="4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36" y="4224902"/>
            <a:ext cx="579420" cy="5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719265"/>
            <a:ext cx="551523" cy="5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142852"/>
            <a:ext cx="8786874" cy="928694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Распределение  расходов бюджета</a:t>
            </a:r>
            <a:br>
              <a:rPr lang="ru-RU" sz="20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20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Сосьвинского городского  округа(тыс. руб.)</a:t>
            </a:r>
            <a:br>
              <a:rPr lang="ru-RU" sz="20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</a:br>
            <a:endParaRPr lang="ru-RU" sz="2000" i="1" dirty="0">
              <a:solidFill>
                <a:srgbClr val="002060"/>
              </a:solidFill>
              <a:effectLst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873" name="Group 8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73562219"/>
              </p:ext>
            </p:extLst>
          </p:nvPr>
        </p:nvGraphicFramePr>
        <p:xfrm>
          <a:off x="214282" y="1071547"/>
          <a:ext cx="8894222" cy="5786454"/>
        </p:xfrm>
        <a:graphic>
          <a:graphicData uri="http://schemas.openxmlformats.org/drawingml/2006/table">
            <a:tbl>
              <a:tblPr/>
              <a:tblGrid>
                <a:gridCol w="3659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7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5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, план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 год, факт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07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 – всего, в том числе: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1 853 416,3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1 657 205,0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0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110 393,7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106 509,7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3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672,9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672,9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1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45 028,4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44 049,3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3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68 267,5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61 011,9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5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764 350,5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655 865,9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85,8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0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5 420,9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5 420,9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0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516 930,0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509 776,5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0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72 090,9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71 886,4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0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268 963,1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200 810,5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8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399,9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48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898,4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801,2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8324" y="1622819"/>
            <a:ext cx="8286808" cy="443845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познакомит вас с основными показателями отчета об исполнении бюджета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Сосьвинского городского округа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Граждане - как налогоплательщики и как потребители муниципальных услуг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75" y="71438"/>
            <a:ext cx="8429625" cy="107156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br>
              <a:rPr lang="ru-RU" sz="2800" b="1" dirty="0">
                <a:effectLst/>
                <a:cs typeface="Tahoma" pitchFamily="34" charset="0"/>
              </a:rPr>
            </a:br>
            <a:r>
              <a:rPr lang="ru-RU" sz="2800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Бюджет для граждан -</a:t>
            </a:r>
          </a:p>
        </p:txBody>
      </p:sp>
      <p:pic>
        <p:nvPicPr>
          <p:cNvPr id="46084" name="Picture 4" descr="Администрация Тамбовского района - Главная">
            <a:extLst>
              <a:ext uri="{FF2B5EF4-FFF2-40B4-BE49-F238E27FC236}">
                <a16:creationId xmlns:a16="http://schemas.microsoft.com/office/drawing/2014/main" id="{B4CF146B-1582-4E14-9859-F6C21D1B6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10001"/>
            <a:ext cx="3168352" cy="208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7463" y="404664"/>
            <a:ext cx="842493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Динамика расходов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Сосьвинского городского  округа(тыс. руб.)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249547"/>
              </p:ext>
            </p:extLst>
          </p:nvPr>
        </p:nvGraphicFramePr>
        <p:xfrm>
          <a:off x="158750" y="1290638"/>
          <a:ext cx="8742363" cy="506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03633"/>
              </p:ext>
            </p:extLst>
          </p:nvPr>
        </p:nvGraphicFramePr>
        <p:xfrm>
          <a:off x="257175" y="1214422"/>
          <a:ext cx="8672543" cy="496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757" y="285728"/>
            <a:ext cx="9144000" cy="9286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Структура расходов бюджета Сосьвинского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городского округа в 2023 году  по удельному весу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280920" cy="611594"/>
          </a:xfrm>
          <a:solidFill>
            <a:schemeClr val="accent5">
              <a:lumMod val="20000"/>
              <a:lumOff val="80000"/>
            </a:schemeClr>
          </a:solidFill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ru-RU" sz="2000" b="1" i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Структура расходов бюджета Сосьвинского городского округа в 2023  году</a:t>
            </a:r>
            <a:br>
              <a:rPr lang="ru-RU" sz="2000" b="1" i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9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41957650"/>
              </p:ext>
            </p:extLst>
          </p:nvPr>
        </p:nvGraphicFramePr>
        <p:xfrm>
          <a:off x="539552" y="826101"/>
          <a:ext cx="6480000" cy="297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592307"/>
              </p:ext>
            </p:extLst>
          </p:nvPr>
        </p:nvGraphicFramePr>
        <p:xfrm>
          <a:off x="35496" y="3933057"/>
          <a:ext cx="9108505" cy="3033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8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600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Наименование5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2022 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2023 год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2023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(-) </a:t>
                      </a:r>
                    </a:p>
                    <a:p>
                      <a:pPr algn="ctr"/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2022 году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1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132770,0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110 393,7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106 509,7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-26260,3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1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52015,6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68 267,5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61 011,9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+8996,3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905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214118,6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764 350,5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655 865,9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++441747,3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781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448342,6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516 930,0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509 776,5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+61433,9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043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54813,1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72 090,9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71 886,4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+17073,3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731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57781,5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268 963,1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200 810,5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+143029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968,4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399,9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-568,1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904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Другие расходы (03, 06,02,12)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4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10517,1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52020,6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50944,1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+40427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40352" y="3429000"/>
            <a:ext cx="1008112" cy="384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r" defTabSz="914265"/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662" y="836712"/>
            <a:ext cx="149046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расходов за 2023 год –</a:t>
            </a:r>
          </a:p>
          <a:p>
            <a:pPr algn="ctr" defTabSz="914265"/>
            <a:r>
              <a:rPr lang="ru-RU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1657,2</a:t>
            </a:r>
          </a:p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defTabSz="914265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452104"/>
              </p:ext>
            </p:extLst>
          </p:nvPr>
        </p:nvGraphicFramePr>
        <p:xfrm>
          <a:off x="142844" y="1571612"/>
          <a:ext cx="871543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50" y="428625"/>
            <a:ext cx="8286750" cy="1143000"/>
          </a:xfr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Исполнение бюджета по расходам за 2023 год по разделам бюджетной классификации расходов, в %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810495"/>
              </p:ext>
            </p:extLst>
          </p:nvPr>
        </p:nvGraphicFramePr>
        <p:xfrm>
          <a:off x="300022" y="995406"/>
          <a:ext cx="8543956" cy="586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20638"/>
            <a:ext cx="8843963" cy="928688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ru-RU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РАСХОДЫ  </a:t>
            </a:r>
            <a:r>
              <a:rPr lang="ru-RU" sz="2000" b="1" i="1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ДОРОЖНОГО ФОНДА </a:t>
            </a:r>
            <a:br>
              <a:rPr lang="ru-RU" sz="2000" b="1" i="1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ru-RU" sz="2000" b="1" i="1" dirty="0"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5517232"/>
            <a:ext cx="7858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CEA0DD2-50AC-41C4-BA82-CB9B95E5B2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6FFA46F-9BF9-4198-8299-202388B42B27}"/>
              </a:ext>
            </a:extLst>
          </p:cNvPr>
          <p:cNvSpPr txBox="1">
            <a:spLocks/>
          </p:cNvSpPr>
          <p:nvPr/>
        </p:nvSpPr>
        <p:spPr>
          <a:xfrm rot="10800000" flipV="1">
            <a:off x="0" y="260648"/>
            <a:ext cx="882047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i="1" dirty="0">
                <a:latin typeface="Georgia" panose="02040502050405020303" pitchFamily="18" charset="0"/>
                <a:cs typeface="Times New Roman" panose="02020603050405020304" pitchFamily="18" charset="0"/>
              </a:rPr>
              <a:t>Расходы на жилищно – коммунальное хозяйство</a:t>
            </a:r>
            <a:br>
              <a:rPr lang="ru-RU" sz="2000" i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Georgia" panose="02040502050405020303" pitchFamily="18" charset="0"/>
                <a:cs typeface="Times New Roman" panose="02020603050405020304" pitchFamily="18" charset="0"/>
              </a:rPr>
              <a:t> в 2023   году  составили </a:t>
            </a:r>
            <a:r>
              <a:rPr lang="ru-RU" sz="20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655865,9  тысяч рублей</a:t>
            </a:r>
            <a:endParaRPr lang="ru-RU" sz="20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86C593-BFAD-4C18-969F-51DF2F8CC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036496" cy="58772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044500"/>
              </p:ext>
            </p:extLst>
          </p:nvPr>
        </p:nvGraphicFramePr>
        <p:xfrm>
          <a:off x="0" y="908720"/>
          <a:ext cx="91440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10800000" flipV="1">
            <a:off x="0" y="144463"/>
            <a:ext cx="9144000" cy="646112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Расходы на жилищно – коммунальное хозяйство</a:t>
            </a:r>
            <a:br>
              <a:rPr lang="ru-RU" sz="2000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 в 2023    году, в процентах</a:t>
            </a:r>
            <a:endParaRPr lang="ru-RU" sz="2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517232"/>
            <a:ext cx="7858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411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52B9D12D-A83E-4634-92A6-F299B0373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0"/>
            <a:ext cx="903649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00166" y="571480"/>
            <a:ext cx="64294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9213" y="0"/>
            <a:ext cx="8191326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Исполнение бюджета по расходам за 2023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ЖИЛИЩНОЕ ХОЗЯЙСТВО –458 987,1тысяч рублей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160215"/>
              </p:ext>
            </p:extLst>
          </p:nvPr>
        </p:nvGraphicFramePr>
        <p:xfrm>
          <a:off x="683568" y="908720"/>
          <a:ext cx="8126971" cy="4710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786079"/>
              </p:ext>
            </p:extLst>
          </p:nvPr>
        </p:nvGraphicFramePr>
        <p:xfrm>
          <a:off x="36999" y="936244"/>
          <a:ext cx="8929718" cy="6203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17382" y="-10284"/>
            <a:ext cx="8568952" cy="9465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anose="02040502050405020303" pitchFamily="18" charset="0"/>
              </a:rPr>
              <a:t>Исполнение бюджета по расходам за 2023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>
                <a:latin typeface="Georgia" panose="02040502050405020303" pitchFamily="18" charset="0"/>
              </a:rPr>
              <a:t>КОММУНАЛЬНОЕ ХОЗЯЙСТВО – </a:t>
            </a:r>
            <a:r>
              <a:rPr lang="ru-RU" sz="20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160759,8 тысяч рублей</a:t>
            </a:r>
            <a:r>
              <a:rPr lang="ru-RU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051565"/>
              </p:ext>
            </p:extLst>
          </p:nvPr>
        </p:nvGraphicFramePr>
        <p:xfrm>
          <a:off x="300022" y="1051630"/>
          <a:ext cx="8543956" cy="5806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00022" y="0"/>
            <a:ext cx="8183880" cy="909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Исполнение бюджета по расходам за 2022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БЛАГОУСТРОЙСТВО   - 33371,2 тысяч рублей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70BE3F95-686F-4F14-93DF-E4589452D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5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28764380"/>
              </p:ext>
            </p:extLst>
          </p:nvPr>
        </p:nvGraphicFramePr>
        <p:xfrm>
          <a:off x="827584" y="377551"/>
          <a:ext cx="8100962" cy="2112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Трапеция 7"/>
          <p:cNvSpPr/>
          <p:nvPr/>
        </p:nvSpPr>
        <p:spPr>
          <a:xfrm>
            <a:off x="19452" y="2365176"/>
            <a:ext cx="2664296" cy="4005064"/>
          </a:xfrm>
          <a:prstGeom prst="trapezoid">
            <a:avLst>
              <a:gd name="adj" fmla="val 183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FA3C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216000" bIns="1152000" anchor="ctr"/>
          <a:lstStyle/>
          <a:p>
            <a:pPr algn="ctr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полного и своевременного  поступления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бюджет  отдельных видом доходов,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 налогов, сборов, доходов от использования имущества и других обязательных платежей  по каждому источнику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утвержденным бюджетным планом </a:t>
            </a:r>
          </a:p>
        </p:txBody>
      </p:sp>
      <p:sp>
        <p:nvSpPr>
          <p:cNvPr id="13" name="Шестиугольник 12"/>
          <p:cNvSpPr/>
          <p:nvPr/>
        </p:nvSpPr>
        <p:spPr>
          <a:xfrm>
            <a:off x="2903231" y="2423492"/>
            <a:ext cx="2376264" cy="3888432"/>
          </a:xfrm>
          <a:prstGeom prst="hexagon">
            <a:avLst>
              <a:gd name="adj" fmla="val 16823"/>
              <a:gd name="vf" fmla="val 11547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Последовательное финансирование мероприятий, предусмотренных  решением</a:t>
            </a:r>
          </a:p>
          <a:p>
            <a:pPr algn="ctr">
              <a:defRPr/>
            </a:pPr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 бюджете,  </a:t>
            </a:r>
          </a:p>
          <a:p>
            <a:pPr algn="ctr">
              <a:defRPr/>
            </a:pPr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утвержденных сумм, с целью исполнения  принятых муниципальным образованием расходных обязательств</a:t>
            </a:r>
          </a:p>
        </p:txBody>
      </p:sp>
      <p:sp>
        <p:nvSpPr>
          <p:cNvPr id="14" name="Ромб 13"/>
          <p:cNvSpPr/>
          <p:nvPr/>
        </p:nvSpPr>
        <p:spPr>
          <a:xfrm>
            <a:off x="5904210" y="2840721"/>
            <a:ext cx="3024336" cy="2808312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важной формой  контроля над исполнением бюджета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489070"/>
              </p:ext>
            </p:extLst>
          </p:nvPr>
        </p:nvGraphicFramePr>
        <p:xfrm>
          <a:off x="300022" y="1065042"/>
          <a:ext cx="8543956" cy="5792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80060" y="142852"/>
            <a:ext cx="8183880" cy="909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Исполнение бюджета по расходам за 2022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ОХРАНА ОКРУЖАЮЩЕЙ СРЕДЫ – 5420,9 тысяч рублей</a:t>
            </a:r>
          </a:p>
        </p:txBody>
      </p:sp>
    </p:spTree>
    <p:extLst>
      <p:ext uri="{BB962C8B-B14F-4D97-AF65-F5344CB8AC3E}">
        <p14:creationId xmlns:p14="http://schemas.microsoft.com/office/powerpoint/2010/main" val="305880265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98723399"/>
              </p:ext>
            </p:extLst>
          </p:nvPr>
        </p:nvGraphicFramePr>
        <p:xfrm>
          <a:off x="2416837" y="1232566"/>
          <a:ext cx="6403635" cy="5177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86818"/>
            <a:ext cx="9036495" cy="779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76200" dist="50800" dir="5400000" rotWithShape="0">
              <a:schemeClr val="bg1">
                <a:alpha val="6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tIns="81000" bIns="81000">
            <a:spAutoFit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Расходы по разделу 0700 «Образование»  за 2022год составили  509776,5 тыс. рублей, в том числе :</a:t>
            </a:r>
          </a:p>
        </p:txBody>
      </p:sp>
      <p:pic>
        <p:nvPicPr>
          <p:cNvPr id="8" name="Рисунок 7" descr="обр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5165">
            <a:off x="389923" y="1261054"/>
            <a:ext cx="1860646" cy="15358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обр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55777">
            <a:off x="404087" y="3271912"/>
            <a:ext cx="1762822" cy="13644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обр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52645">
            <a:off x="941242" y="5096739"/>
            <a:ext cx="1889688" cy="1507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8" y="17606"/>
            <a:ext cx="9043052" cy="932447"/>
          </a:xfrm>
          <a:solidFill>
            <a:srgbClr val="66FFCC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Сосьвинского городского округа</a:t>
            </a:r>
            <a:b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 образование </a:t>
            </a:r>
            <a:r>
              <a:rPr lang="ru-RU" sz="2000" b="1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</a:t>
            </a:r>
            <a:br>
              <a:rPr lang="ru-RU" sz="2000" b="1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</a:t>
            </a:r>
            <a:endParaRPr lang="ru-RU" sz="2000" b="1" i="1" cap="sm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10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84368" y="332656"/>
            <a:ext cx="1196176" cy="408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328844"/>
              </p:ext>
            </p:extLst>
          </p:nvPr>
        </p:nvGraphicFramePr>
        <p:xfrm>
          <a:off x="0" y="3558147"/>
          <a:ext cx="9080544" cy="340155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09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34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«Образование»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2022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тысяч. руб.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2023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тысяч руб.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2023 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тысяч. руб.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2022 году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106580,2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122 927,3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122 437,5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+15857,3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</a:t>
                      </a:r>
                      <a:r>
                        <a:rPr lang="ru-RU" sz="1400" b="0" i="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образование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264056,1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292 532,4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286 532,9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+22476,8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</a:t>
                      </a:r>
                      <a:r>
                        <a:rPr lang="ru-RU" sz="1400" b="0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образование детей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52667,4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63 933,7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63 509,0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99,34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+10841,6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r>
                        <a:rPr lang="ru-RU" sz="1400" b="0" i="0" baseline="0" dirty="0">
                          <a:latin typeface="Times New Roman" pitchFamily="18" charset="0"/>
                          <a:cs typeface="Times New Roman" pitchFamily="18" charset="0"/>
                        </a:rPr>
                        <a:t> и оздоровление детей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8741,1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958,8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957,2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-7783,9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8115,0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36 577,8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36 339,9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+28224,9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440532,5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516930,0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509776,5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+69 244,0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33149653"/>
              </p:ext>
            </p:extLst>
          </p:nvPr>
        </p:nvGraphicFramePr>
        <p:xfrm>
          <a:off x="3769914" y="980728"/>
          <a:ext cx="5122566" cy="2546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0178" name="Picture 2">
            <a:extLst>
              <a:ext uri="{FF2B5EF4-FFF2-40B4-BE49-F238E27FC236}">
                <a16:creationId xmlns:a16="http://schemas.microsoft.com/office/drawing/2014/main" id="{C9F867BF-54C1-41FD-8CE3-25694AEF3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834"/>
            <a:ext cx="367909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7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Картинки по запросу фото сось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571750"/>
            <a:ext cx="5715000" cy="4286250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50371"/>
              </p:ext>
            </p:extLst>
          </p:nvPr>
        </p:nvGraphicFramePr>
        <p:xfrm>
          <a:off x="0" y="2285993"/>
          <a:ext cx="9144000" cy="6217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7344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Предусмотрено,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тысяч рублей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, </a:t>
                      </a:r>
                    </a:p>
                    <a:p>
                      <a:pPr algn="ctr"/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рублей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3775"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культурно- досуговой деятельности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50 227,4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50 047,3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99,6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768"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библиотечного обслуживания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11 486,8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11 475,9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5840">
                <a:tc>
                  <a:txBody>
                    <a:bodyPr/>
                    <a:lstStyle/>
                    <a:p>
                      <a:r>
                        <a:rPr kumimoji="0" lang="ru-RU" sz="180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мероприятий по укреплению материально-технической базы учреждений культуры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1642,4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1637,9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102"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   Правительства Свердловской области</a:t>
                      </a:r>
                    </a:p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крыши филиала Отрадновского Дома культуры)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6500,0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6500,0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47975" y="72376"/>
            <a:ext cx="6296025" cy="2214563"/>
          </a:xfr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Расходы, произведенные</a:t>
            </a:r>
            <a:br>
              <a:rPr lang="ru-RU" sz="2000" b="1" i="1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в области  культуры  в 2023 году</a:t>
            </a:r>
            <a:br>
              <a:rPr lang="ru-RU" sz="2000" i="1" dirty="0">
                <a:effectLst/>
              </a:rPr>
            </a:br>
            <a:endParaRPr lang="ru-RU" sz="2000" i="1" dirty="0"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97B9F4-C210-4D30-A2B1-5FC91CD8A9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75"/>
            <a:ext cx="2998912" cy="22320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64488" cy="1143000"/>
          </a:xfr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i="1" dirty="0">
                <a:effectLst/>
                <a:latin typeface="Georgia" panose="02040502050405020303" pitchFamily="18" charset="0"/>
              </a:rPr>
              <a:t>Расходы на социальную политику, </a:t>
            </a:r>
            <a:br>
              <a:rPr lang="ru-RU" sz="2000" b="1" i="1" dirty="0">
                <a:effectLst/>
                <a:latin typeface="Georgia" panose="02040502050405020303" pitchFamily="18" charset="0"/>
              </a:rPr>
            </a:br>
            <a:r>
              <a:rPr lang="ru-RU" sz="2000" b="1" i="1" dirty="0">
                <a:effectLst/>
                <a:latin typeface="Georgia" panose="02040502050405020303" pitchFamily="18" charset="0"/>
              </a:rPr>
              <a:t>произведенные в 2023  году, в процентах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21625292"/>
              </p:ext>
            </p:extLst>
          </p:nvPr>
        </p:nvGraphicFramePr>
        <p:xfrm>
          <a:off x="398816" y="1107534"/>
          <a:ext cx="8333704" cy="5129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9290AD-07E6-4D26-8097-46E0BDB55DFD}"/>
              </a:ext>
            </a:extLst>
          </p:cNvPr>
          <p:cNvSpPr txBox="1"/>
          <p:nvPr/>
        </p:nvSpPr>
        <p:spPr>
          <a:xfrm>
            <a:off x="899592" y="332656"/>
            <a:ext cx="75608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Источники финансирования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дефицита бюджета Сосьвинского городского округа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2FE8B7E-7743-4A75-AA06-25615EAD27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11256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018756"/>
              </p:ext>
            </p:extLst>
          </p:nvPr>
        </p:nvGraphicFramePr>
        <p:xfrm>
          <a:off x="539552" y="-192530"/>
          <a:ext cx="8401080" cy="4358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8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2246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915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9449">
                <a:tc gridSpan="2">
                  <a:txBody>
                    <a:bodyPr/>
                    <a:lstStyle/>
                    <a:p>
                      <a:pPr algn="ctr"/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Верхний предел муниципального долга по состоянию   на 01.01.2024 года   отсутствует.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Решений о привлечении бюджетных кредитов в отчетном периоде не принимались.</a:t>
                      </a:r>
                    </a:p>
                    <a:p>
                      <a:pPr algn="ctr"/>
                      <a:r>
                        <a:rPr lang="ru-RU" sz="2000" dirty="0"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95400" y="188913"/>
            <a:ext cx="7848600" cy="882650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</a:rPr>
              <a:t> </a:t>
            </a:r>
            <a:r>
              <a:rPr lang="ru-RU" sz="2000" b="1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Данные о муниципальном  долге  Сосьвинского городского округа  за 2023   год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37484" y="3747229"/>
            <a:ext cx="8083550" cy="646331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7646E0-0E58-4C3F-9F11-BF1E444C2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31" y="3429000"/>
            <a:ext cx="7686675" cy="335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771307"/>
              </p:ext>
            </p:extLst>
          </p:nvPr>
        </p:nvGraphicFramePr>
        <p:xfrm>
          <a:off x="428625" y="1556791"/>
          <a:ext cx="8572530" cy="4629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остатков средств на счетах по учету средств бюджета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78 887,8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91 048,1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0386">
                <a:tc gridSpan="3"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источников внутреннего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</a:t>
                      </a:r>
                    </a:p>
                    <a:p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   бюджета                                                                             +78 887,8                 +91 048,1</a:t>
                      </a:r>
                    </a:p>
                    <a:p>
                      <a:endParaRPr lang="ru-RU" sz="1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r>
                        <a:rPr lang="ru-RU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Сосьвинского  городского округа в 2023  году  исполнен с профицитом  91 048,1 т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ысяч рублей</a:t>
                      </a:r>
                      <a:r>
                        <a:rPr lang="ru-RU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(превышение  доходов   бюджета  над  его расходами)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9284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214313"/>
            <a:ext cx="8715375" cy="1143000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Исполнение бюджета по источникам финансирования  дефицита бюджета в 2023 году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632"/>
            <a:ext cx="8712968" cy="1440160"/>
          </a:xfrm>
          <a:prstGeom prst="horizontalScrol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buNone/>
              <a:defRPr/>
            </a:pPr>
            <a:r>
              <a:rPr lang="ru-RU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algn="ctr">
              <a:buNone/>
              <a:defRPr/>
            </a:pPr>
            <a:r>
              <a:rPr lang="ru-RU" sz="24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Итоги реализации  национальных проектов и муниципальных программ</a:t>
            </a:r>
          </a:p>
          <a:p>
            <a:pPr algn="ctr">
              <a:defRPr/>
            </a:pPr>
            <a:endParaRPr lang="ru-RU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860223-7628-462E-87A5-84AB7A4446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44824"/>
            <a:ext cx="4343400" cy="437196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10915"/>
              </p:ext>
            </p:extLst>
          </p:nvPr>
        </p:nvGraphicFramePr>
        <p:xfrm>
          <a:off x="251520" y="1772816"/>
          <a:ext cx="8362199" cy="464038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84132">
                  <a:extLst>
                    <a:ext uri="{9D8B030D-6E8A-4147-A177-3AD203B41FA5}">
                      <a16:colId xmlns:a16="http://schemas.microsoft.com/office/drawing/2014/main" val="3760513423"/>
                    </a:ext>
                  </a:extLst>
                </a:gridCol>
                <a:gridCol w="1251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812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п/п"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Наименование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национального/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федерального проекта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Наименование мероприятия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Наименование мероприятия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Исполнено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978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ДЕМОГРАФИЯ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174,9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164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«Спорт - норма жизни»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по поэтапному внедрению Всероссийского физкультурно-спортивного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комплекса </a:t>
                      </a:r>
                    </a:p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«Готов к труду и обороне» (ГТО)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202 000,0</a:t>
                      </a:r>
                      <a:endParaRPr lang="ru-RU" sz="11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4616,9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128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«Современная школа»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Создание и обеспечение функционирования центров образования естественно-научной и технологической направленностей в общеобразовательных организациях, расположенных в сельской местности и малых городах - </a:t>
                      </a:r>
                      <a:r>
                        <a:rPr lang="ru-RU" sz="14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центр естественнонаучной и технологической направленностей "Точка роста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986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4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51277,2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981157"/>
                  </a:ext>
                </a:extLst>
              </a:tr>
              <a:tr h="435978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«Жилье и городская среда»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Переселение граждан из аварийного жилищного фонда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861794" y="505032"/>
            <a:ext cx="7056784" cy="10981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Реализация национальных проектов в Сосьвинском  городском округе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 2023 году</a:t>
            </a:r>
          </a:p>
        </p:txBody>
      </p:sp>
      <p:pic>
        <p:nvPicPr>
          <p:cNvPr id="49154" name="Picture 2">
            <a:extLst>
              <a:ext uri="{FF2B5EF4-FFF2-40B4-BE49-F238E27FC236}">
                <a16:creationId xmlns:a16="http://schemas.microsoft.com/office/drawing/2014/main" id="{B833909C-7840-4326-ACE4-9BD78E79F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991"/>
            <a:ext cx="1656184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18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dm-ussuriisk.ru/uploads/posts/2015-08/1439939849_osnovnye_ponyatiya_i_termin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3786214" cy="21143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50" y="98425"/>
            <a:ext cx="8286750" cy="1143000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Контактная информация о Финансовом управлении администрации Сосьвинского городского округа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285860"/>
            <a:ext cx="4714908" cy="20717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 об исполнении бюджета Сосьвинского городского округа за 2023 год»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доступной для широкого круга пользователей форме раскрывает информацию об исполнении  бюджета за 2023 год.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Разработчиком презентации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 для граждан»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Финансовое управление администрации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Сосьвинского городского округа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093725"/>
              </p:ext>
            </p:extLst>
          </p:nvPr>
        </p:nvGraphicFramePr>
        <p:xfrm>
          <a:off x="428596" y="3382960"/>
          <a:ext cx="8286808" cy="3662686"/>
        </p:xfrm>
        <a:graphic>
          <a:graphicData uri="http://schemas.openxmlformats.org/drawingml/2006/table">
            <a:tbl>
              <a:tblPr/>
              <a:tblGrid>
                <a:gridCol w="410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50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B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Заместитель главы  Сосьвинского городского округа - начальник  финансового управления администрации Сосьвинского городского округа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Панченко Людмила Викторовна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Адрес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ул. Л.Толстого, 9а, г. Серов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Телефон, факс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6-95-49, 6-95-08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budsosva@mail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Режим работы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 8-00 до 12-00, 13-00 до 17-15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выходные дни – суббота, воскресенье                                                            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       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15348"/>
              </p:ext>
            </p:extLst>
          </p:nvPr>
        </p:nvGraphicFramePr>
        <p:xfrm>
          <a:off x="323528" y="1772817"/>
          <a:ext cx="8290191" cy="505547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84132">
                  <a:extLst>
                    <a:ext uri="{9D8B030D-6E8A-4147-A177-3AD203B41FA5}">
                      <a16:colId xmlns:a16="http://schemas.microsoft.com/office/drawing/2014/main" val="3760513423"/>
                    </a:ext>
                  </a:extLst>
                </a:gridCol>
                <a:gridCol w="1251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133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п/п"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Наименование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национального/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федерального проекта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Наименование мероприятия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Наименование мероприятия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Исполнено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491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1030,3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100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«Современная школа»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6023,9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1562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«Творческие люди»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Государственная поддержка лучших сельских учреждений культуры и лучших работников сельских учреждений культуры и искусства –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190,6 тысяч рублей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l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Оснащение государственных профессиональных образовательных организаций, государственных и муниципальных организаций дополнительного образования (детские школы искусств) музыкальными инструментами, оборудованием и учебными материалами 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- 5592,6 тысяч рублей</a:t>
                      </a:r>
                    </a:p>
                    <a:p>
                      <a:pPr algn="l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8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4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62882,5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981157"/>
                  </a:ext>
                </a:extLst>
              </a:tr>
              <a:tr h="262225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940231" y="397901"/>
            <a:ext cx="7056784" cy="10981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Реализация национальных проектов в Сосьвинском  городском округе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11919596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81837284-6C87-4427-9D2B-B6703DEB2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7" y="775357"/>
            <a:ext cx="9144000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455210"/>
              </p:ext>
            </p:extLst>
          </p:nvPr>
        </p:nvGraphicFramePr>
        <p:xfrm>
          <a:off x="273050" y="1362075"/>
          <a:ext cx="8513792" cy="442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204203" y="0"/>
            <a:ext cx="8712200" cy="117343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Расходы на реализацию муниципальных программ Сосьвинского городского округа  (тыс. рублей) 2023 год в сравнении с 2022</a:t>
            </a:r>
            <a:br>
              <a:rPr lang="ru-RU" sz="2000" dirty="0">
                <a:solidFill>
                  <a:schemeClr val="tx1"/>
                </a:solidFill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 годом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12312"/>
              </p:ext>
            </p:extLst>
          </p:nvPr>
        </p:nvGraphicFramePr>
        <p:xfrm>
          <a:off x="35497" y="843442"/>
          <a:ext cx="9073007" cy="6618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72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план,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рублей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факт,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338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Профинансировано расходов 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в рамках программ, всего 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1060147,04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995 957,3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93,9%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338"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771036"/>
                  </a:ext>
                </a:extLst>
              </a:tr>
              <a:tr h="5466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«Реализация и развитие муниципального управления в Сосьвинском городском округе до 2025 года»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135 677,5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131 784,0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97,1%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858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«Повышение эффективности управлением муниципальным имуществом Сосьвинского городского округа до 2025 года»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11 992,9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11 919,9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99,4%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63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«Развитие жилищно-коммунального хозяйства, транспортной инфраструктуры и повышение энергетической эффективности в Сосьвинском городском округе до 2025 года»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332 329,2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279 731,4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84,2%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41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«Развитие образования в Сосьвинском городском округе до 2025 года»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473404,4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466 796,4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5858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«Развитие культуры, физической культуры и спорта, молодежной политики в Сосьвинском городском округе до 2025 года»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89641,1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89 389,6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1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«Управление муниципальными финансами Сосьвинского городского округа до 2025 года»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12 323,9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12 288,2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99,7%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58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«Формирование современной городской среды на территории Сосьвинского городского округа на 2018 - 2027 годы»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4 778,0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4 047,8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84,7%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700" y="0"/>
            <a:ext cx="9131300" cy="842963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ru-RU" sz="2000" b="1" i="1" dirty="0">
                <a:effectLst/>
              </a:rPr>
            </a:br>
            <a:r>
              <a:rPr lang="ru-RU" sz="1800" i="1" dirty="0">
                <a:effectLst/>
                <a:latin typeface="Georgia" panose="02040502050405020303" pitchFamily="18" charset="0"/>
              </a:rPr>
              <a:t>Итоги реализации  муниципальных программ </a:t>
            </a:r>
            <a:br>
              <a:rPr lang="ru-RU" sz="1800" i="1" dirty="0">
                <a:effectLst/>
                <a:latin typeface="Georgia" panose="02040502050405020303" pitchFamily="18" charset="0"/>
              </a:rPr>
            </a:br>
            <a:r>
              <a:rPr lang="ru-RU" sz="1800" i="1" dirty="0">
                <a:effectLst/>
                <a:latin typeface="Georgia" panose="02040502050405020303" pitchFamily="18" charset="0"/>
              </a:rPr>
              <a:t>Сосьвинского городского округа в 2023  году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791436"/>
              </p:ext>
            </p:extLst>
          </p:nvPr>
        </p:nvGraphicFramePr>
        <p:xfrm>
          <a:off x="-28500" y="921506"/>
          <a:ext cx="9143999" cy="6755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5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69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план,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рублей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факт,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6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«Реализация и развитие муниципального управления в Сосьвинском городском округе до 2025 года»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135 677,5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131 784,0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2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«Защита населения Сосьвинского городского округа от чрезвычайных ситуаций, обеспечение первичных мер пожарной безопасности»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6 910,4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6 792,2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816796"/>
                  </a:ext>
                </a:extLst>
              </a:tr>
              <a:tr h="5948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«Градостроительство и выполнение отдельных функций в области строительства и архитектуры»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1 137,7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1 102,5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504317"/>
                  </a:ext>
                </a:extLst>
              </a:tr>
              <a:tr h="5628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«Социальная поддержка и социальное обслуживание населения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63 903,9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63 323,3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6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информационных технологий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513,5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494,4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8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«Осуществление первичного воинского учета на территории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672,9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672,9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6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«Обеспечение деятельности органов местного самоуправления Сосьвинского городского округа, подведомственных учреждений»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62 527,0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59 386,7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0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«Профилактика социально-значимых заболеваний и укрепление здоровья населения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02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«Противодействие идеологии терроризма, экстремизма и гармонизация межнациональных межконфессиональных отношений на территории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6004" y="116632"/>
            <a:ext cx="887199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i="1" dirty="0">
                <a:solidFill>
                  <a:schemeClr val="dk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Итоги реализации муниципальной программы  «Реализация и развитие муниципального управления в Сосьвинском городском округе до 2025 года»</a:t>
            </a:r>
            <a:endParaRPr lang="ru-RU" i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677424"/>
              </p:ext>
            </p:extLst>
          </p:nvPr>
        </p:nvGraphicFramePr>
        <p:xfrm>
          <a:off x="0" y="1649530"/>
          <a:ext cx="9144000" cy="5091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5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59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5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«Повышение эффективности управлением муниципальным имуществом Сосьвинского городского округа до 2025 года»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11 992,9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11 919,9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8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«Управление муниципальной собственностью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6 936,7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6 923,8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251950"/>
                  </a:ext>
                </a:extLst>
              </a:tr>
              <a:tr h="6054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«Создание системы кадастра недвижимости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519,0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477,5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519032"/>
                  </a:ext>
                </a:extLst>
              </a:tr>
              <a:tr h="9447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«Обеспечение реализации муниципальной программы «Повышение эффективности управлением муниципальным имуществом Сосьвинского городского округа до 2025 года»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4 537,3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4 518,6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5320"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214290"/>
            <a:ext cx="8892480" cy="1477328"/>
          </a:xfrm>
          <a:prstGeom prst="rect">
            <a:avLst/>
          </a:prstGeom>
          <a:solidFill>
            <a:srgbClr val="F2EDD6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i="1" dirty="0">
                <a:solidFill>
                  <a:schemeClr val="dk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Итоги реализации муниципальной программы  «Повышение эффективности управлением муниципальным имуществом Сосьвинского городского округа до 2025 года»</a:t>
            </a:r>
          </a:p>
          <a:p>
            <a:pPr algn="ctr"/>
            <a:endParaRPr lang="ru-RU" b="1" dirty="0">
              <a:solidFill>
                <a:schemeClr val="dk1"/>
              </a:solidFill>
            </a:endParaRPr>
          </a:p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426393"/>
              </p:ext>
            </p:extLst>
          </p:nvPr>
        </p:nvGraphicFramePr>
        <p:xfrm>
          <a:off x="0" y="1200328"/>
          <a:ext cx="9144001" cy="6762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77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</a:p>
                  </a:txBody>
                  <a:tcPr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</a:p>
                  </a:txBody>
                  <a:tcPr>
                    <a:solidFill>
                      <a:srgbClr val="F2E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9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«Развитие жилищно-коммунального хозяйства, транспортной инфраструктуры и повышение энергетической эффективности в Сосьвинском городском округе до 2025 года»</a:t>
                      </a:r>
                    </a:p>
                  </a:txBody>
                  <a:tcPr marL="7620" marR="7620" marT="7620" marB="0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332 329,2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279 731,4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«Модернизация объектов коммунальной инфраструктуры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96 539,2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54 689,9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665952"/>
                  </a:ext>
                </a:extLst>
              </a:tr>
              <a:tr h="4940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«Организация капитальных ремонтов домов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11 229,8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9 764,1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23186"/>
                  </a:ext>
                </a:extLst>
              </a:tr>
              <a:tr h="4940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«Переселение граждан Сосьвинского городского округа из аварийных многоквартирных домов»</a:t>
                      </a:r>
                    </a:p>
                  </a:txBody>
                  <a:tcPr marL="7620" marR="7620" marT="7620" marB="0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90 639,2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90 639,2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103631"/>
                  </a:ext>
                </a:extLst>
              </a:tr>
              <a:tr h="4999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«Повышение энергетической эффективности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11 405,5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10 355,7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8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«Охрана окружающей среды и обращение с отходами производства и потребления на территории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1 111,2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1 111,2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5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транспортной инфраструктуры и обеспечение безопасности дорожного движения»</a:t>
                      </a:r>
                    </a:p>
                  </a:txBody>
                  <a:tcPr marL="7620" marR="7620" marT="7620" marB="0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64 026,8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57 187,1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5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«Строительство объектов социальной и коммунальной инфраструктуры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5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«Предоставление субсидий предприятиям ЖКХ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42 716,2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42 716,2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0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Подпрограмма «Благоустройство населенных пунктов»</a:t>
                      </a:r>
                    </a:p>
                  </a:txBody>
                  <a:tcPr marL="7620" marR="7620" marT="7620" marB="0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11 398,7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10 546,2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9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реализации муниципальной программы «Развитие жилищно-коммунального хозяйства, транспортной инфраструктуры и повышение энергетической эффективности в Сосьвинском городском округе до 2025 года»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3 172,2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2 711,0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2E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0893" y="-1"/>
            <a:ext cx="882221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i="1" dirty="0">
                <a:solidFill>
                  <a:schemeClr val="dk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Итоги реализации муниципальной программы «Развитие жилищно- коммунального хозяйства, транспортной инфраструктуры и повышение энергетической эффективности в Сосьвинском городском округе до 2025 года»   </a:t>
            </a:r>
            <a:endParaRPr lang="ru-RU" i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852593"/>
              </p:ext>
            </p:extLst>
          </p:nvPr>
        </p:nvGraphicFramePr>
        <p:xfrm>
          <a:off x="-36512" y="923330"/>
          <a:ext cx="9289031" cy="6394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0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95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«Развитие образования в Сосьвинском городском округе до 2025 года»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473 404,4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466 796,4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5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дошкольного образования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111 738,7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111 373,0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287562"/>
                  </a:ext>
                </a:extLst>
              </a:tr>
              <a:tr h="4565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общего образования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282 211,3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276 660,5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169976"/>
                  </a:ext>
                </a:extLst>
              </a:tr>
              <a:tr h="5065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дополнительного образования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40 061,9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39 703,8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5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отдыха и оздоровления детей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7 610,5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7 607,7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5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«Укрепление и развитие материально-технической базы образовательных учреждений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21 558,9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21 283,3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8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«Обеспечение реализации муниципальной программы «Развитие образования в Сосьвинском городском округе до 2025 года»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8 621,0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8 566,1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8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«Профилактика социально-значимых заболеваний и укрепление здоровья обучающихся (воспитанников) образовательных учреждений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47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«Противодействие идеологии терроризма, экстремизма и профилактике межнациональных конфликтов в образовательных учреждениях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1 020,5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1 020,5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21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«Патриотическое воспитание граждан и формирование основ безопасности жизнедеятельности обучающихся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541,5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541,5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348" y="0"/>
            <a:ext cx="8143932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i="1" dirty="0">
                <a:solidFill>
                  <a:schemeClr val="dk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Итоги реализации муниципальной программы  «</a:t>
            </a:r>
            <a:r>
              <a:rPr lang="ru-RU" i="1" dirty="0">
                <a:latin typeface="Georgia" panose="02040502050405020303" pitchFamily="18" charset="0"/>
                <a:cs typeface="Times New Roman" panose="02020603050405020304" pitchFamily="18" charset="0"/>
              </a:rPr>
              <a:t>Развитие образования в Сосьвинском городском округе до 2025 г</a:t>
            </a: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ода»</a:t>
            </a:r>
          </a:p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487307"/>
              </p:ext>
            </p:extLst>
          </p:nvPr>
        </p:nvGraphicFramePr>
        <p:xfrm>
          <a:off x="0" y="1038810"/>
          <a:ext cx="9396536" cy="7070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2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9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3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«Развитие культуры, физической культуры и спорта, молодежной политики в Сосьвинском городском округе до 2025 года»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89 641,1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89 389,6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1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«Организация культурно-досуговой деятельности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52 060,4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51 875,9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62708"/>
                  </a:ext>
                </a:extLst>
              </a:tr>
              <a:tr h="4721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системы библиотечного обслуживания населения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11 736,8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11 725,9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023425"/>
                  </a:ext>
                </a:extLst>
              </a:tr>
              <a:tr h="7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«Обеспечение реализации мероприятий по развитию физической культуры, спорта и туризма на территории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399,9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1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потенциала молодежи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362,3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361,3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1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«Патриотическое воспитание молодых граждан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78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«Создание благоприятной социально-культурной среды, организация профилактики и предупреждения социально-значимых заболеваний, проведение мероприятий по доступности учреждений культуры для различных социально-возрастных групп населения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320,8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320,8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1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дополнительного образования детей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22 992,2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22 943,0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359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«Обеспечение реализации муниципальной программы «Развитие культуры, физической культуры и спорта, молодежной политики в Сосьвинском городском округе до 2025 года»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1 693,6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1 688,4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21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«Противодействие угрозам безопасности населения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8379" y="83166"/>
            <a:ext cx="864399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i="1" dirty="0">
                <a:solidFill>
                  <a:schemeClr val="dk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Итоги реализации муниципальной программы  </a:t>
            </a:r>
            <a:r>
              <a:rPr lang="ru-RU" i="1" dirty="0">
                <a:latin typeface="Georgia" panose="02040502050405020303" pitchFamily="18" charset="0"/>
                <a:cs typeface="Times New Roman" panose="02020603050405020304" pitchFamily="18" charset="0"/>
              </a:rPr>
              <a:t>«Развитие культуры, физической культуры и спорта, молодежной политики в Сосьвинском городском округе до 2025 года»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291605"/>
              </p:ext>
            </p:extLst>
          </p:nvPr>
        </p:nvGraphicFramePr>
        <p:xfrm>
          <a:off x="357158" y="1340768"/>
          <a:ext cx="8429684" cy="404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31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8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«Управление муниципальными финансами Сосьвинского городского округа до 2025 года»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12 323,9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12 288,2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2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информационной системы управления финансами»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1 079,0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1 079,0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696079"/>
                  </a:ext>
                </a:extLst>
              </a:tr>
              <a:tr h="12095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«Обеспечение реализации муниципальной программы «Управление муниципальными финансами Сосьвинского городского округа до 2025 года»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11 244,8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11 209,1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214290"/>
            <a:ext cx="871296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i="1" dirty="0">
                <a:solidFill>
                  <a:schemeClr val="dk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Итоги реализации муниципальной программы  </a:t>
            </a:r>
            <a:r>
              <a:rPr lang="ru-RU" i="1" dirty="0">
                <a:latin typeface="Georgia" panose="02040502050405020303" pitchFamily="18" charset="0"/>
                <a:cs typeface="Times New Roman" panose="02020603050405020304" pitchFamily="18" charset="0"/>
              </a:rPr>
              <a:t>«Управление муниципальными финансами Сосьвинского городского округа до 2025 года»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897514"/>
              </p:ext>
            </p:extLst>
          </p:nvPr>
        </p:nvGraphicFramePr>
        <p:xfrm>
          <a:off x="357158" y="2143116"/>
          <a:ext cx="8429684" cy="3842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9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«Формирование современной городской среды на территории Сосьвинского городского округа на 2018 - 2027 годы»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4 778,0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4 047,8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60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</a:p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Комплексное благоустройство общественных территорий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4 778,0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4 047,8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03456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2" y="404664"/>
            <a:ext cx="71438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i="1" dirty="0">
                <a:solidFill>
                  <a:schemeClr val="dk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Итоги реализации муниципальной программы  </a:t>
            </a:r>
            <a:r>
              <a:rPr lang="ru-RU" i="1" dirty="0">
                <a:latin typeface="Georgia" panose="02040502050405020303" pitchFamily="18" charset="0"/>
                <a:cs typeface="Times New Roman" panose="02020603050405020304" pitchFamily="18" charset="0"/>
              </a:rPr>
              <a:t>«Формирование современной городской среды на территории Сосьвинского городского округа до 2024 года»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278608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</a:t>
            </a:r>
          </a:p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Сосьвинского городского округа по доходам</a:t>
            </a:r>
          </a:p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Сосьвинского городского округа  по расходам</a:t>
            </a:r>
          </a:p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  Сосьвинского городского округа </a:t>
            </a:r>
          </a:p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муниципальных программ  Сосьвинского городского округа</a:t>
            </a:r>
          </a:p>
          <a:p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9036050" cy="121443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br>
              <a:rPr lang="ru-RU" sz="2000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Структура  Бюджета  для граждан</a:t>
            </a:r>
            <a:br>
              <a:rPr lang="ru-RU" sz="2000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ru-RU" sz="2000" i="1" dirty="0">
              <a:effectLst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535975B-7755-4188-84CD-DE62966BC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99" y="4171933"/>
            <a:ext cx="50405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6F3A6320-B522-463F-80EE-DF3AF3D8A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8028" y="4077072"/>
            <a:ext cx="8158162" cy="2664296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>
              <a:latin typeface="Georgia" panose="02040502050405020303" pitchFamily="18" charset="0"/>
            </a:endParaRPr>
          </a:p>
          <a:p>
            <a:pPr algn="ctr"/>
            <a:endParaRPr lang="ru-RU" dirty="0">
              <a:latin typeface="Georgia" panose="02040502050405020303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  <a:p>
            <a:pPr algn="ctr">
              <a:buNone/>
            </a:pPr>
            <a:r>
              <a:rPr lang="ru-RU" sz="4400" i="1" dirty="0">
                <a:latin typeface="Georgia" panose="02040502050405020303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76672"/>
            <a:ext cx="6624736" cy="1296144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Вводная часть</a:t>
            </a: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44F0DF6-4D80-4416-B11F-087C5119C1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61" y="1916832"/>
            <a:ext cx="689593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Прямоугольник 1"/>
          <p:cNvSpPr>
            <a:spLocks noChangeArrowheads="1"/>
          </p:cNvSpPr>
          <p:nvPr/>
        </p:nvSpPr>
        <p:spPr bwMode="auto">
          <a:xfrm>
            <a:off x="457200" y="1235075"/>
            <a:ext cx="8305800" cy="5592763"/>
          </a:xfrm>
          <a:prstGeom prst="rect">
            <a:avLst/>
          </a:prstGeom>
          <a:solidFill>
            <a:srgbClr val="F2EDD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000" b="1" i="1" dirty="0">
                <a:solidFill>
                  <a:srgbClr val="000000"/>
                </a:solidFill>
                <a:latin typeface="Bookman Old Style" pitchFamily="18" charset="0"/>
              </a:rPr>
              <a:t>Отчет для граждан </a:t>
            </a:r>
            <a:r>
              <a:rPr lang="ru-RU" altLang="ru-RU" sz="2000" dirty="0">
                <a:solidFill>
                  <a:srgbClr val="000000"/>
                </a:solidFill>
                <a:latin typeface="Bookman Old Style" pitchFamily="18" charset="0"/>
              </a:rPr>
              <a:t>–информационный ресурс, содержащий данные об исполнении бюджета за отчетный финансовый год, в доступной для широкого круга  заинтересованных пользователей форме.</a:t>
            </a:r>
          </a:p>
          <a:p>
            <a:pPr algn="just" eaLnBrk="1" hangingPunct="1"/>
            <a:r>
              <a:rPr lang="ru-RU" altLang="ru-RU" sz="2000" b="1" i="1" dirty="0">
                <a:solidFill>
                  <a:srgbClr val="000000"/>
                </a:solidFill>
                <a:latin typeface="Bookman Old Style" pitchFamily="18" charset="0"/>
              </a:rPr>
              <a:t>Бюджет</a:t>
            </a:r>
            <a:r>
              <a:rPr lang="ru-RU" altLang="ru-RU" dirty="0">
                <a:solidFill>
                  <a:srgbClr val="000000"/>
                </a:solidFill>
                <a:latin typeface="Bookman Old Style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 eaLnBrk="1" hangingPunct="1"/>
            <a:r>
              <a:rPr lang="ru-RU" altLang="ru-RU" b="1" i="1" dirty="0">
                <a:solidFill>
                  <a:srgbClr val="000000"/>
                </a:solidFill>
                <a:latin typeface="Bookman Old Style" pitchFamily="18" charset="0"/>
              </a:rPr>
              <a:t>Доходы бюджета </a:t>
            </a:r>
            <a:r>
              <a:rPr lang="ru-RU" altLang="ru-RU" dirty="0">
                <a:solidFill>
                  <a:srgbClr val="000000"/>
                </a:solidFill>
                <a:latin typeface="Bookman Old Style" pitchFamily="18" charset="0"/>
              </a:rPr>
              <a:t>- поступающие в бюджет денежные средства, за исключением средств, являющихся источниками финансирования дефицита бюджета.</a:t>
            </a:r>
          </a:p>
          <a:p>
            <a:pPr algn="just" eaLnBrk="1" hangingPunct="1"/>
            <a:r>
              <a:rPr lang="ru-RU" altLang="ru-RU" b="1" i="1" dirty="0">
                <a:solidFill>
                  <a:srgbClr val="000000"/>
                </a:solidFill>
                <a:latin typeface="Bookman Old Style" pitchFamily="18" charset="0"/>
              </a:rPr>
              <a:t>Расходы бюджета </a:t>
            </a:r>
            <a:r>
              <a:rPr lang="ru-RU" altLang="ru-RU" dirty="0">
                <a:solidFill>
                  <a:srgbClr val="000000"/>
                </a:solidFill>
                <a:latin typeface="Bookman Old Style" pitchFamily="18" charset="0"/>
              </a:rPr>
              <a:t>-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 eaLnBrk="1" hangingPunct="1"/>
            <a:r>
              <a:rPr lang="ru-RU" altLang="ru-RU" b="1" i="1" dirty="0">
                <a:solidFill>
                  <a:srgbClr val="000000"/>
                </a:solidFill>
                <a:latin typeface="Bookman Old Style" pitchFamily="18" charset="0"/>
              </a:rPr>
              <a:t>Дефицит бюджета </a:t>
            </a:r>
            <a:r>
              <a:rPr lang="ru-RU" altLang="ru-RU" dirty="0">
                <a:solidFill>
                  <a:srgbClr val="000000"/>
                </a:solidFill>
                <a:latin typeface="Bookman Old Style" pitchFamily="18" charset="0"/>
              </a:rPr>
              <a:t>- превышение расходов бюджета над его доходами.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b="1" i="1" dirty="0" err="1">
                <a:solidFill>
                  <a:srgbClr val="000000"/>
                </a:solidFill>
                <a:latin typeface="Bookman Old Style" pitchFamily="18" charset="0"/>
              </a:rPr>
              <a:t>Профицит</a:t>
            </a:r>
            <a:r>
              <a:rPr lang="ru-RU" altLang="ru-RU" b="1" i="1" dirty="0">
                <a:solidFill>
                  <a:srgbClr val="000000"/>
                </a:solidFill>
                <a:latin typeface="Bookman Old Style" pitchFamily="18" charset="0"/>
              </a:rPr>
              <a:t> бюджета </a:t>
            </a:r>
            <a:r>
              <a:rPr lang="ru-RU" altLang="ru-RU" dirty="0">
                <a:solidFill>
                  <a:srgbClr val="000000"/>
                </a:solidFill>
                <a:latin typeface="Bookman Old Style" pitchFamily="18" charset="0"/>
              </a:rPr>
              <a:t>- превышение доходов бюджета над его расходами.</a:t>
            </a:r>
          </a:p>
          <a:p>
            <a:pPr algn="just" eaLnBrk="1" hangingPunct="1"/>
            <a:endParaRPr lang="ru-RU" altLang="ru-RU" dirty="0">
              <a:latin typeface="Bookman Old Style" pitchFamily="18" charset="0"/>
            </a:endParaRPr>
          </a:p>
          <a:p>
            <a:pPr algn="just" eaLnBrk="1" hangingPunct="1"/>
            <a:endParaRPr lang="ru-RU" altLang="ru-RU" dirty="0">
              <a:latin typeface="Bookman Old Style" pitchFamily="18" charset="0"/>
            </a:endParaRPr>
          </a:p>
        </p:txBody>
      </p:sp>
      <p:sp>
        <p:nvSpPr>
          <p:cNvPr id="77828" name="Прямоугольник 2"/>
          <p:cNvSpPr>
            <a:spLocks noChangeArrowheads="1"/>
          </p:cNvSpPr>
          <p:nvPr/>
        </p:nvSpPr>
        <p:spPr bwMode="auto">
          <a:xfrm>
            <a:off x="457200" y="4572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i="1" dirty="0">
                <a:latin typeface="Georgia" panose="02040502050405020303" pitchFamily="18" charset="0"/>
                <a:cs typeface="Times New Roman" pitchFamily="18" charset="0"/>
              </a:rPr>
              <a:t>Основные понятия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0"/>
          <p:cNvSpPr>
            <a:spLocks noChangeArrowheads="1"/>
          </p:cNvSpPr>
          <p:nvPr/>
        </p:nvSpPr>
        <p:spPr bwMode="auto">
          <a:xfrm>
            <a:off x="214282" y="142852"/>
            <a:ext cx="8715436" cy="60016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 – процесс сбора и учета доходов и осуществление расходов на основе сводной бюджетной росписи и кассового плана</a:t>
            </a:r>
          </a:p>
          <a:p>
            <a:pPr algn="just"/>
            <a:endParaRPr lang="ru-RU" altLang="ru-RU" sz="1600" b="1" i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i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это этап бюджетного процесса, который начинается с момента утверждения решения о бюджете представительным органом муниципального образования и продолжается в течение финансового года. Можно выделить следующие этапы этого процесса:</a:t>
            </a:r>
          </a:p>
          <a:p>
            <a:pPr algn="just"/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i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доходам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это процесс получения налогов, сборов, доходов от продажи и использования муниципального имущества и земельных участков, доходов от предоставления платных услуг и других обязательных платежей, предусмотренных решением о бюджете.</a:t>
            </a:r>
          </a:p>
          <a:p>
            <a:pPr algn="just"/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i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Исполнение по расходам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это процесс осуществления расходов, предусмотренных решением о бюджете, с целью исполнения принятых расходных обязательств.</a:t>
            </a:r>
          </a:p>
          <a:p>
            <a:pPr algn="just"/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Составление и утверждение отчета об исполнении бюджета является важной формой контроля за исполнением бюджета. </a:t>
            </a:r>
          </a:p>
          <a:p>
            <a:pPr algn="just"/>
            <a:endParaRPr lang="ru-RU" alt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7"/>
</p:tagLst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11154</TotalTime>
  <Words>4614</Words>
  <Application>Microsoft Office PowerPoint</Application>
  <PresentationFormat>Экран (4:3)</PresentationFormat>
  <Paragraphs>1122</Paragraphs>
  <Slides>60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71" baseType="lpstr">
      <vt:lpstr>Arial</vt:lpstr>
      <vt:lpstr>Arial Narrow</vt:lpstr>
      <vt:lpstr>Book Antiqua</vt:lpstr>
      <vt:lpstr>Bookman Old Style</vt:lpstr>
      <vt:lpstr>Calibri</vt:lpstr>
      <vt:lpstr>Cambria</vt:lpstr>
      <vt:lpstr>Georgia</vt:lpstr>
      <vt:lpstr>Times New Roman</vt:lpstr>
      <vt:lpstr>Tw Cen MT</vt:lpstr>
      <vt:lpstr>Wingdings</vt:lpstr>
      <vt:lpstr>Капля</vt:lpstr>
      <vt:lpstr>                     ИСПОЛНЕНИЕ БЮДЖЕТА СОСЬВИНСКОГО ГОРОДСКОГО ОКРУГА  ЗА 2021 ГОД       Бюджет для граждан             Бюджет  для граждан  Об исполнении бюджета Сосьвинского городского округа  за 2023 год </vt:lpstr>
      <vt:lpstr>Презентация PowerPoint</vt:lpstr>
      <vt:lpstr> Бюджет для граждан -</vt:lpstr>
      <vt:lpstr>Презентация PowerPoint</vt:lpstr>
      <vt:lpstr>Контактная информация о Финансовом управлении администрации Сосьвинского городского округа</vt:lpstr>
      <vt:lpstr> Структура  Бюджета  для граждан </vt:lpstr>
      <vt:lpstr>Вводная часть</vt:lpstr>
      <vt:lpstr>Презентация PowerPoint</vt:lpstr>
      <vt:lpstr>Презентация PowerPoint</vt:lpstr>
      <vt:lpstr>   Итоги  социально – экономического  развития Сосьвинского городского округа за 2023 год    </vt:lpstr>
      <vt:lpstr>Презентация PowerPoint</vt:lpstr>
      <vt:lpstr>Презентация PowerPoint</vt:lpstr>
      <vt:lpstr>      Основные характеристики бюджета Сосьвинского городского округа в 2023 году </vt:lpstr>
      <vt:lpstr> Основные параметры исполнения бюджета  Сосьвинского  городского округа за 2023  год </vt:lpstr>
      <vt:lpstr>Презентация PowerPoint</vt:lpstr>
      <vt:lpstr>Исполнение бюджета Сосьвинского городского округа   по доходам </vt:lpstr>
      <vt:lpstr>Доходы бюджета Сосьвинского городского округа  за 2023 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Поступление налоговых платежей в бюджет  за 2023 год</vt:lpstr>
      <vt:lpstr>Поступление неналоговых платежей в бюджет  за 2023  год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 расходов бюджета  Сосьвинского городского  округа(тыс. руб.) </vt:lpstr>
      <vt:lpstr>Презентация PowerPoint</vt:lpstr>
      <vt:lpstr>Презентация PowerPoint</vt:lpstr>
      <vt:lpstr> Структура расходов бюджета Сосьвинского городского округа в 2023  году </vt:lpstr>
      <vt:lpstr>Исполнение бюджета по расходам за 2023 год по разделам бюджетной классификации расходов, в %</vt:lpstr>
      <vt:lpstr>  РАСХОДЫ  ДОРОЖНОГО ФОНДА  </vt:lpstr>
      <vt:lpstr>Презентация PowerPoint</vt:lpstr>
      <vt:lpstr>Расходы на жилищно – коммунальное хозяйство  в 2023    году, в процентах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Сосьвинского городского округа  на  образование в 2023  году </vt:lpstr>
      <vt:lpstr>Расходы, произведенные в области  культуры  в 2023 году </vt:lpstr>
      <vt:lpstr>Расходы на социальную политику,  произведенные в 2023  году, в процентах </vt:lpstr>
      <vt:lpstr>Презентация PowerPoint</vt:lpstr>
      <vt:lpstr> Данные о муниципальном  долге  Сосьвинского городского округа  за 2023   год</vt:lpstr>
      <vt:lpstr>Исполнение бюджета по источникам финансирования  дефицита бюджета в 2023 году</vt:lpstr>
      <vt:lpstr>Презентация PowerPoint</vt:lpstr>
      <vt:lpstr>Презентация PowerPoint</vt:lpstr>
      <vt:lpstr>Презентация PowerPoint</vt:lpstr>
      <vt:lpstr>Расходы на реализацию муниципальных программ Сосьвинского городского округа  (тыс. рублей) 2023 год в сравнении с 2022  годом</vt:lpstr>
      <vt:lpstr> Итоги реализации  муниципальных программ  Сосьвинского городского округа в 2023 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Сосьвинского городского округа за 2013  год</dc:title>
  <dc:creator>1</dc:creator>
  <cp:lastModifiedBy>Алевтина Никитина</cp:lastModifiedBy>
  <cp:revision>1153</cp:revision>
  <cp:lastPrinted>2023-03-28T10:44:22Z</cp:lastPrinted>
  <dcterms:created xsi:type="dcterms:W3CDTF">2014-03-11T04:14:15Z</dcterms:created>
  <dcterms:modified xsi:type="dcterms:W3CDTF">2024-03-29T10:42:06Z</dcterms:modified>
</cp:coreProperties>
</file>