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5" r:id="rId1"/>
  </p:sldMasterIdLst>
  <p:notesMasterIdLst>
    <p:notesMasterId r:id="rId62"/>
  </p:notesMasterIdLst>
  <p:sldIdLst>
    <p:sldId id="256" r:id="rId2"/>
    <p:sldId id="502" r:id="rId3"/>
    <p:sldId id="315" r:id="rId4"/>
    <p:sldId id="370" r:id="rId5"/>
    <p:sldId id="297" r:id="rId6"/>
    <p:sldId id="260" r:id="rId7"/>
    <p:sldId id="339" r:id="rId8"/>
    <p:sldId id="354" r:id="rId9"/>
    <p:sldId id="329" r:id="rId10"/>
    <p:sldId id="395" r:id="rId11"/>
    <p:sldId id="503" r:id="rId12"/>
    <p:sldId id="390" r:id="rId13"/>
    <p:sldId id="270" r:id="rId14"/>
    <p:sldId id="396" r:id="rId15"/>
    <p:sldId id="363" r:id="rId16"/>
    <p:sldId id="340" r:id="rId17"/>
    <p:sldId id="274" r:id="rId18"/>
    <p:sldId id="393" r:id="rId19"/>
    <p:sldId id="313" r:id="rId20"/>
    <p:sldId id="374" r:id="rId21"/>
    <p:sldId id="394" r:id="rId22"/>
    <p:sldId id="324" r:id="rId23"/>
    <p:sldId id="424" r:id="rId24"/>
    <p:sldId id="484" r:id="rId25"/>
    <p:sldId id="383" r:id="rId26"/>
    <p:sldId id="376" r:id="rId27"/>
    <p:sldId id="341" r:id="rId28"/>
    <p:sldId id="384" r:id="rId29"/>
    <p:sldId id="277" r:id="rId30"/>
    <p:sldId id="378" r:id="rId31"/>
    <p:sldId id="379" r:id="rId32"/>
    <p:sldId id="368" r:id="rId33"/>
    <p:sldId id="288" r:id="rId34"/>
    <p:sldId id="389" r:id="rId35"/>
    <p:sldId id="385" r:id="rId36"/>
    <p:sldId id="509" r:id="rId37"/>
    <p:sldId id="386" r:id="rId38"/>
    <p:sldId id="387" r:id="rId39"/>
    <p:sldId id="388" r:id="rId40"/>
    <p:sldId id="508" r:id="rId41"/>
    <p:sldId id="500" r:id="rId42"/>
    <p:sldId id="369" r:id="rId43"/>
    <p:sldId id="292" r:id="rId44"/>
    <p:sldId id="290" r:id="rId45"/>
    <p:sldId id="342" r:id="rId46"/>
    <p:sldId id="285" r:id="rId47"/>
    <p:sldId id="298" r:id="rId48"/>
    <p:sldId id="343" r:id="rId49"/>
    <p:sldId id="507" r:id="rId50"/>
    <p:sldId id="506" r:id="rId51"/>
    <p:sldId id="380" r:id="rId52"/>
    <p:sldId id="281" r:id="rId53"/>
    <p:sldId id="345" r:id="rId54"/>
    <p:sldId id="346" r:id="rId55"/>
    <p:sldId id="348" r:id="rId56"/>
    <p:sldId id="349" r:id="rId57"/>
    <p:sldId id="351" r:id="rId58"/>
    <p:sldId id="350" r:id="rId59"/>
    <p:sldId id="365" r:id="rId60"/>
    <p:sldId id="320" r:id="rId6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d" initials="S" lastIdx="1" clrIdx="0">
    <p:extLst>
      <p:ext uri="{19B8F6BF-5375-455C-9EA6-DF929625EA0E}">
        <p15:presenceInfo xmlns:p15="http://schemas.microsoft.com/office/powerpoint/2012/main" userId="S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FF66"/>
    <a:srgbClr val="7FA3CF"/>
    <a:srgbClr val="F2EDD6"/>
    <a:srgbClr val="000000"/>
    <a:srgbClr val="66FFCC"/>
    <a:srgbClr val="F9B268"/>
    <a:srgbClr val="C8B254"/>
    <a:srgbClr val="7EB6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03" autoAdjust="0"/>
  </p:normalViewPr>
  <p:slideViewPr>
    <p:cSldViewPr>
      <p:cViewPr varScale="1">
        <p:scale>
          <a:sx n="67" d="100"/>
          <a:sy n="67" d="100"/>
        </p:scale>
        <p:origin x="19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3641436712932E-2"/>
          <c:y val="4.7751946738667332E-2"/>
          <c:w val="0.93512685914260718"/>
          <c:h val="0.8826464002307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746</c:v>
                </c:pt>
                <c:pt idx="1">
                  <c:v>719.2</c:v>
                </c:pt>
                <c:pt idx="2">
                  <c:v>905.8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C-400A-938E-72776147C689}"/>
            </c:ext>
          </c:extLst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14439747279964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6C-400A-938E-72776147C68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718</c:v>
                </c:pt>
                <c:pt idx="1">
                  <c:v>684.4</c:v>
                </c:pt>
                <c:pt idx="2">
                  <c:v>869.3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6C-400A-938E-72776147C689}"/>
            </c:ext>
          </c:extLst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Профицит/Дефицит</c:v>
                </c:pt>
              </c:strCache>
            </c:strRef>
          </c:tx>
          <c:spPr>
            <a:gradFill>
              <a:gsLst>
                <a:gs pos="0">
                  <a:srgbClr val="9BBB59">
                    <a:lumMod val="75000"/>
                  </a:srgbClr>
                </a:gs>
                <a:gs pos="51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</c:spPr>
          <c:invertIfNegative val="0"/>
          <c:dLbls>
            <c:dLbl>
              <c:idx val="2"/>
              <c:layout>
                <c:manualLayout>
                  <c:x val="3.2697070651417693E-3"/>
                  <c:y val="-2.3487995986360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6C-400A-938E-72776147C68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Лист2!$B$4:$D$4</c:f>
              <c:numCache>
                <c:formatCode>General</c:formatCode>
                <c:ptCount val="3"/>
                <c:pt idx="0">
                  <c:v>28</c:v>
                </c:pt>
                <c:pt idx="1">
                  <c:v>34.799999999999997</c:v>
                </c:pt>
                <c:pt idx="2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6C-400A-938E-72776147C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8833920"/>
        <c:axId val="78905344"/>
      </c:barChart>
      <c:catAx>
        <c:axId val="7883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600"/>
            </a:pPr>
            <a:endParaRPr lang="ru-RU"/>
          </a:p>
        </c:txPr>
        <c:crossAx val="78905344"/>
        <c:crosses val="autoZero"/>
        <c:auto val="1"/>
        <c:lblAlgn val="ctr"/>
        <c:lblOffset val="100"/>
        <c:noMultiLvlLbl val="0"/>
      </c:catAx>
      <c:valAx>
        <c:axId val="789053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8833920"/>
        <c:crosses val="autoZero"/>
        <c:crossBetween val="between"/>
      </c:valAx>
      <c:spPr>
        <a:noFill/>
        <a:ln w="19037">
          <a:noFill/>
        </a:ln>
      </c:spPr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flip="none" rotWithShape="1">
              <a:gsLst>
                <a:gs pos="0">
                  <a:srgbClr val="FF5050"/>
                </a:gs>
                <a:gs pos="60000">
                  <a:schemeClr val="bg2"/>
                </a:gs>
                <a:gs pos="100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         </c:v>
                </c:pt>
                <c:pt idx="3">
                  <c:v>2022 год         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164339</c:v>
                </c:pt>
                <c:pt idx="1">
                  <c:v>353329</c:v>
                </c:pt>
                <c:pt idx="2" formatCode="General">
                  <c:v>271317.2</c:v>
                </c:pt>
                <c:pt idx="3" formatCode="General">
                  <c:v>276970.3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B-41A9-9D94-7961077611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60000">
                  <a:schemeClr val="accent1">
                    <a:lumMod val="20000"/>
                    <a:lumOff val="8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         </c:v>
                </c:pt>
                <c:pt idx="3">
                  <c:v>2022 год        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154871.29999999999</c:v>
                </c:pt>
                <c:pt idx="1">
                  <c:v>15302.5</c:v>
                </c:pt>
                <c:pt idx="2">
                  <c:v>15633.7</c:v>
                </c:pt>
                <c:pt idx="3">
                  <c:v>122343.5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4B-41A9-9D94-7961077611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96240">
                  <a:srgbClr val="FFC000"/>
                </a:gs>
                <a:gs pos="60000">
                  <a:schemeClr val="bg1"/>
                </a:gs>
                <a:gs pos="100000">
                  <a:schemeClr val="bg2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         </c:v>
                </c:pt>
                <c:pt idx="3">
                  <c:v>2022 год        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201722</c:v>
                </c:pt>
                <c:pt idx="1">
                  <c:v>219478.5</c:v>
                </c:pt>
                <c:pt idx="2">
                  <c:v>235497.2</c:v>
                </c:pt>
                <c:pt idx="3">
                  <c:v>258987.3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4B-41A9-9D94-7961077611B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gradFill>
              <a:gsLst>
                <a:gs pos="0">
                  <a:srgbClr val="92D050"/>
                </a:gs>
                <a:gs pos="60000">
                  <a:srgbClr val="00B050"/>
                </a:gs>
                <a:gs pos="100000">
                  <a:srgbClr val="3BFB92"/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         </c:v>
                </c:pt>
                <c:pt idx="3">
                  <c:v>2022 год        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9364.2000000000007</c:v>
                </c:pt>
                <c:pt idx="1">
                  <c:v>9492.2000000000007</c:v>
                </c:pt>
                <c:pt idx="2">
                  <c:v>14828.9</c:v>
                </c:pt>
                <c:pt idx="3">
                  <c:v>20955.099999999999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4B-41A9-9D94-796107761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223488"/>
        <c:axId val="108237568"/>
        <c:axId val="0"/>
      </c:bar3DChart>
      <c:catAx>
        <c:axId val="10822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237568"/>
        <c:crosses val="autoZero"/>
        <c:auto val="1"/>
        <c:lblAlgn val="ctr"/>
        <c:lblOffset val="100"/>
        <c:noMultiLvlLbl val="0"/>
      </c:catAx>
      <c:valAx>
        <c:axId val="1082375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223488"/>
        <c:crosses val="autoZero"/>
        <c:crossBetween val="between"/>
      </c:valAx>
      <c:spPr>
        <a:noFill/>
        <a:ln w="25365">
          <a:noFill/>
        </a:ln>
      </c:spPr>
    </c:plotArea>
    <c:legend>
      <c:legendPos val="r"/>
      <c:layout>
        <c:manualLayout>
          <c:xMode val="edge"/>
          <c:yMode val="edge"/>
          <c:x val="0.77690972222222265"/>
          <c:y val="3.0828516377649346E-2"/>
          <c:w val="0.18836805555555575"/>
          <c:h val="0.93063583815028994"/>
        </c:manualLayout>
      </c:layout>
      <c:overlay val="0"/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244973722317105E-2"/>
          <c:y val="0.13022492650341463"/>
          <c:w val="0.93628234710130587"/>
          <c:h val="0.72639430940697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01.01.2022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42000">
                  <a:srgbClr val="FFFF99"/>
                </a:gs>
                <a:gs pos="100000">
                  <a:srgbClr val="FFCC00"/>
                </a:gs>
              </a:gsLst>
              <a:path path="circle">
                <a:fillToRect l="100000" t="100000"/>
              </a:path>
            </a:gra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89.7</c:v>
                </c:pt>
                <c:pt idx="1">
                  <c:v>1.3</c:v>
                </c:pt>
                <c:pt idx="2">
                  <c:v>88.4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F-4AC5-B009-E5C88C80BF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01.01.2023</c:v>
                </c:pt>
              </c:strCache>
            </c:strRef>
          </c:tx>
          <c:spPr>
            <a:gradFill>
              <a:gsLst>
                <a:gs pos="0">
                  <a:srgbClr val="39D731"/>
                </a:gs>
                <a:gs pos="50000">
                  <a:srgbClr val="E2F37D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</c:v>
                </c:pt>
                <c:pt idx="1">
                  <c:v>1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F-4AC5-B009-E5C88C80B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38880"/>
        <c:axId val="108140416"/>
      </c:barChart>
      <c:catAx>
        <c:axId val="10813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140416"/>
        <c:crosses val="autoZero"/>
        <c:auto val="1"/>
        <c:lblAlgn val="ctr"/>
        <c:lblOffset val="100"/>
        <c:noMultiLvlLbl val="0"/>
      </c:catAx>
      <c:valAx>
        <c:axId val="10814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138880"/>
        <c:crosses val="autoZero"/>
        <c:crossBetween val="between"/>
      </c:valAx>
      <c:spPr>
        <a:gradFill>
          <a:gsLst>
            <a:gs pos="0">
              <a:schemeClr val="bg1"/>
            </a:gs>
            <a:gs pos="3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28161434977578481"/>
          <c:y val="0.92885375494071143"/>
          <c:w val="0.4331838565022425"/>
          <c:h val="5.665349143610017E-2"/>
        </c:manualLayout>
      </c:layout>
      <c:overlay val="1"/>
      <c:spPr>
        <a:ln>
          <a:solidFill>
            <a:schemeClr val="bg1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46000">
                  <a:srgbClr val="FF0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2D8-4FC7-A35A-FB141A38DBCB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2D8-4FC7-A35A-FB141A38DBCB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2D8-4FC7-A35A-FB141A38DBCB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2D8-4FC7-A35A-FB141A38DBCB}"/>
              </c:ext>
            </c:extLst>
          </c:dPt>
          <c:cat>
            <c:strRef>
              <c:f>Лист1!$A$2:$A$6</c:f>
              <c:strCache>
                <c:ptCount val="5"/>
                <c:pt idx="0">
                  <c:v>Исполнено за 2020 год</c:v>
                </c:pt>
                <c:pt idx="1">
                  <c:v>Исполнено за 2021 год</c:v>
                </c:pt>
                <c:pt idx="2">
                  <c:v>Первоначальный план на 2022 год</c:v>
                </c:pt>
                <c:pt idx="3">
                  <c:v>Уточненный план 2022 год</c:v>
                </c:pt>
                <c:pt idx="4">
                  <c:v>Исполнено за 2022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717987.8</c:v>
                </c:pt>
                <c:pt idx="1">
                  <c:v>684357.3</c:v>
                </c:pt>
                <c:pt idx="2" formatCode="#,##0.00">
                  <c:v>775600.4</c:v>
                </c:pt>
                <c:pt idx="3">
                  <c:v>971336.8</c:v>
                </c:pt>
                <c:pt idx="4">
                  <c:v>869308.8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D8-4FC7-A35A-FB141A38D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240128"/>
        <c:axId val="110241664"/>
        <c:axId val="0"/>
      </c:bar3DChart>
      <c:catAx>
        <c:axId val="1102401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0241664"/>
        <c:crosses val="autoZero"/>
        <c:auto val="1"/>
        <c:lblAlgn val="ctr"/>
        <c:lblOffset val="100"/>
        <c:noMultiLvlLbl val="0"/>
      </c:catAx>
      <c:valAx>
        <c:axId val="110241664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1024012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>
            <a:solidFill>
              <a:schemeClr val="accent1">
                <a:lumMod val="75000"/>
              </a:schemeClr>
            </a:solidFill>
          </a:ln>
        </c:spPr>
        <c:txPr>
          <a:bodyPr/>
          <a:lstStyle/>
          <a:p>
            <a:pPr rtl="0">
              <a:defRPr sz="1200" baseline="0">
                <a:latin typeface="Times New Roman" pitchFamily="18" charset="0"/>
              </a:defRPr>
            </a:pPr>
            <a:endParaRPr lang="ru-RU"/>
          </a:p>
        </c:txPr>
      </c:dTable>
      <c:spPr>
        <a:ln>
          <a:solidFill>
            <a:schemeClr val="accent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88862803950746E-3"/>
          <c:y val="0.17076064077592479"/>
          <c:w val="0.87816164779505379"/>
          <c:h val="0.829239359224075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16"/>
          <c:dPt>
            <c:idx val="0"/>
            <c:bubble3D val="0"/>
            <c:spPr>
              <a:gradFill>
                <a:gsLst>
                  <a:gs pos="0">
                    <a:srgbClr val="BEDBA3"/>
                  </a:gs>
                  <a:gs pos="46000">
                    <a:schemeClr val="accent5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0-A566-4023-83C3-A38D0DED625E}"/>
              </c:ext>
            </c:extLst>
          </c:dPt>
          <c:dPt>
            <c:idx val="1"/>
            <c:bubble3D val="0"/>
            <c:explosion val="10"/>
            <c:spPr>
              <a:solidFill>
                <a:srgbClr val="FF00FF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A566-4023-83C3-A38D0DED625E}"/>
              </c:ext>
            </c:extLst>
          </c:dPt>
          <c:dPt>
            <c:idx val="2"/>
            <c:bubble3D val="0"/>
            <c:explosion val="10"/>
            <c:spPr>
              <a:gradFill>
                <a:gsLst>
                  <a:gs pos="0">
                    <a:srgbClr val="FF9900"/>
                  </a:gs>
                  <a:gs pos="41000">
                    <a:srgbClr val="CC6600"/>
                  </a:gs>
                  <a:gs pos="98000">
                    <a:srgbClr val="FF9900"/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2-A566-4023-83C3-A38D0DED625E}"/>
              </c:ext>
            </c:extLst>
          </c:dPt>
          <c:dPt>
            <c:idx val="3"/>
            <c:bubble3D val="0"/>
            <c:explosion val="14"/>
            <c:spPr>
              <a:gradFill>
                <a:gsLst>
                  <a:gs pos="0">
                    <a:schemeClr val="bg1">
                      <a:lumMod val="75000"/>
                    </a:schemeClr>
                  </a:gs>
                  <a:gs pos="75000">
                    <a:schemeClr val="bg1">
                      <a:lumMod val="50000"/>
                    </a:schemeClr>
                  </a:gs>
                  <a:gs pos="100000">
                    <a:schemeClr val="bg2">
                      <a:lumMod val="0"/>
                      <a:lumOff val="100000"/>
                    </a:schemeClr>
                  </a:gs>
                </a:gsLst>
                <a:path path="circle">
                  <a:fillToRect l="100000" t="100000"/>
                </a:path>
              </a:gradFill>
              <a:ln w="38077">
                <a:solidFill>
                  <a:srgbClr val="FFFF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A566-4023-83C3-A38D0DED625E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FF9966"/>
                  </a:gs>
                  <a:gs pos="41000">
                    <a:srgbClr val="FF00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</a:gradFill>
              <a:ln w="28558">
                <a:solidFill>
                  <a:srgbClr val="FF00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4-A566-4023-83C3-A38D0DED625E}"/>
              </c:ext>
            </c:extLst>
          </c:dPt>
          <c:dPt>
            <c:idx val="5"/>
            <c:bubble3D val="0"/>
            <c:spPr>
              <a:solidFill>
                <a:srgbClr val="66FFCC"/>
              </a:solidFill>
              <a:ln w="12692"/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A566-4023-83C3-A38D0DED625E}"/>
              </c:ext>
            </c:extLst>
          </c:dPt>
          <c:dPt>
            <c:idx val="6"/>
            <c:bubble3D val="0"/>
            <c:spPr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1000">
                    <a:schemeClr val="accent3">
                      <a:lumMod val="60000"/>
                      <a:lumOff val="40000"/>
                    </a:schemeClr>
                  </a:gs>
                  <a:gs pos="98000">
                    <a:schemeClr val="tx2">
                      <a:lumMod val="75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6-A566-4023-83C3-A38D0DED625E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7-A566-4023-83C3-A38D0DED625E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8-A566-4023-83C3-A38D0DED625E}"/>
              </c:ext>
            </c:extLst>
          </c:dPt>
          <c:dPt>
            <c:idx val="1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13-3A6A-4E74-9640-522D43E93210}"/>
              </c:ext>
            </c:extLst>
          </c:dPt>
          <c:dLbls>
            <c:dLbl>
              <c:idx val="0"/>
              <c:layout>
                <c:manualLayout>
                  <c:x val="6.6138826104931894E-2"/>
                  <c:y val="-6.7698496991557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66-4023-83C3-A38D0DED625E}"/>
                </c:ext>
              </c:extLst>
            </c:dLbl>
            <c:dLbl>
              <c:idx val="1"/>
              <c:layout>
                <c:manualLayout>
                  <c:x val="1.0123078310060289E-2"/>
                  <c:y val="1.86456435452627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66-4023-83C3-A38D0DED625E}"/>
                </c:ext>
              </c:extLst>
            </c:dLbl>
            <c:dLbl>
              <c:idx val="2"/>
              <c:layout>
                <c:manualLayout>
                  <c:x val="0"/>
                  <c:y val="0.125936013690851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66-4023-83C3-A38D0DED625E}"/>
                </c:ext>
              </c:extLst>
            </c:dLbl>
            <c:dLbl>
              <c:idx val="3"/>
              <c:layout>
                <c:manualLayout>
                  <c:x val="0.11030183804713867"/>
                  <c:y val="3.64615136005961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66-4023-83C3-A38D0DED625E}"/>
                </c:ext>
              </c:extLst>
            </c:dLbl>
            <c:dLbl>
              <c:idx val="4"/>
              <c:layout>
                <c:manualLayout>
                  <c:x val="1.5902149305814857E-2"/>
                  <c:y val="0.121455113489411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66-4023-83C3-A38D0DED625E}"/>
                </c:ext>
              </c:extLst>
            </c:dLbl>
            <c:dLbl>
              <c:idx val="5"/>
              <c:layout>
                <c:manualLayout>
                  <c:x val="-8.1043590784994735E-2"/>
                  <c:y val="-0.161519645031289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66-4023-83C3-A38D0DED625E}"/>
                </c:ext>
              </c:extLst>
            </c:dLbl>
            <c:dLbl>
              <c:idx val="6"/>
              <c:layout>
                <c:manualLayout>
                  <c:x val="-2.2121972786266059E-2"/>
                  <c:y val="-0.1542221202480767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66-4023-83C3-A38D0DED625E}"/>
                </c:ext>
              </c:extLst>
            </c:dLbl>
            <c:dLbl>
              <c:idx val="7"/>
              <c:layout>
                <c:manualLayout>
                  <c:x val="-9.2774518385207227E-2"/>
                  <c:y val="-5.01113639567433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66-4023-83C3-A38D0DED625E}"/>
                </c:ext>
              </c:extLst>
            </c:dLbl>
            <c:dLbl>
              <c:idx val="8"/>
              <c:layout>
                <c:manualLayout>
                  <c:x val="2.7106846962359404E-2"/>
                  <c:y val="-6.89828366822383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66-4023-83C3-A38D0DED625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Охрана окружающей среды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129513</c:v>
                </c:pt>
                <c:pt idx="1">
                  <c:v>626.29999999999995</c:v>
                </c:pt>
                <c:pt idx="2">
                  <c:v>7382.5</c:v>
                </c:pt>
                <c:pt idx="3">
                  <c:v>46965.9</c:v>
                </c:pt>
                <c:pt idx="4">
                  <c:v>129371.3</c:v>
                </c:pt>
                <c:pt idx="5">
                  <c:v>440532.5</c:v>
                </c:pt>
                <c:pt idx="6">
                  <c:v>1396.7</c:v>
                </c:pt>
                <c:pt idx="7">
                  <c:v>54779.1</c:v>
                </c:pt>
                <c:pt idx="8">
                  <c:v>56901.2</c:v>
                </c:pt>
                <c:pt idx="9">
                  <c:v>967.1</c:v>
                </c:pt>
                <c:pt idx="10">
                  <c:v>873.1</c:v>
                </c:pt>
                <c:pt idx="11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566-4023-83C3-A38D0DED6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gradFill flip="none" rotWithShape="1">
      <a:gsLst>
        <a:gs pos="77092">
          <a:srgbClr val="DBFCFD"/>
        </a:gs>
        <a:gs pos="0">
          <a:schemeClr val="bg1"/>
        </a:gs>
        <a:gs pos="0">
          <a:schemeClr val="bg1"/>
        </a:gs>
        <a:gs pos="100000">
          <a:schemeClr val="accent3">
            <a:lumMod val="20000"/>
            <a:lumOff val="80000"/>
          </a:schemeClr>
        </a:gs>
      </a:gsLst>
      <a:path path="circle">
        <a:fillToRect l="100000" t="100000"/>
      </a:path>
      <a:tileRect r="-100000" b="-100000"/>
    </a:gra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280864197530884E-3"/>
          <c:y val="0.14546147445658825"/>
          <c:w val="0.96529830246913695"/>
          <c:h val="0.85453856381548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2D7D-494C-A433-C61539146D21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2D7D-494C-A433-C61539146D21}"/>
              </c:ext>
            </c:extLst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2D7D-494C-A433-C61539146D21}"/>
              </c:ext>
            </c:extLst>
          </c:dPt>
          <c:dPt>
            <c:idx val="3"/>
            <c:bubble3D val="0"/>
            <c:spPr>
              <a:solidFill>
                <a:srgbClr val="EE00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2D7D-494C-A433-C61539146D21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4-2D7D-494C-A433-C61539146D21}"/>
              </c:ext>
            </c:extLst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2D7D-494C-A433-C61539146D21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6-2D7D-494C-A433-C61539146D21}"/>
              </c:ext>
            </c:extLst>
          </c:dPt>
          <c:dPt>
            <c:idx val="7"/>
            <c:bubble3D val="0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2D7D-494C-A433-C61539146D2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50.676180892221502</c:v>
                </c:pt>
                <c:pt idx="1">
                  <c:v>14.882087930088824</c:v>
                </c:pt>
                <c:pt idx="2">
                  <c:v>14.898388236723244</c:v>
                </c:pt>
                <c:pt idx="3">
                  <c:v>5.402671639813148</c:v>
                </c:pt>
                <c:pt idx="4">
                  <c:v>6.5455681571381765</c:v>
                </c:pt>
                <c:pt idx="5">
                  <c:v>6.3014546729539598</c:v>
                </c:pt>
                <c:pt idx="6">
                  <c:v>1</c:v>
                </c:pt>
                <c:pt idx="7">
                  <c:v>1.1823991658660307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7D-494C-A433-C61539146D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440532.5</c:v>
                </c:pt>
                <c:pt idx="1">
                  <c:v>129371.3</c:v>
                </c:pt>
                <c:pt idx="2">
                  <c:v>129513</c:v>
                </c:pt>
                <c:pt idx="3">
                  <c:v>46965.9</c:v>
                </c:pt>
                <c:pt idx="4">
                  <c:v>56901.2</c:v>
                </c:pt>
                <c:pt idx="5">
                  <c:v>54779.1</c:v>
                </c:pt>
                <c:pt idx="6">
                  <c:v>967.1</c:v>
                </c:pt>
                <c:pt idx="7">
                  <c:v>10278.700000000001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7D-494C-A433-C61539146D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869308.8</c:v>
                </c:pt>
                <c:pt idx="1">
                  <c:v>869308.8</c:v>
                </c:pt>
                <c:pt idx="2">
                  <c:v>869308.8</c:v>
                </c:pt>
                <c:pt idx="3">
                  <c:v>869308.8</c:v>
                </c:pt>
                <c:pt idx="4">
                  <c:v>869308.8</c:v>
                </c:pt>
                <c:pt idx="5">
                  <c:v>869308.8</c:v>
                </c:pt>
                <c:pt idx="6">
                  <c:v>869308.8</c:v>
                </c:pt>
                <c:pt idx="7">
                  <c:v>869308.8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7D-494C-A433-C61539146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tx2">
            <a:lumMod val="60000"/>
            <a:lumOff val="40000"/>
          </a:schemeClr>
        </a:solidFill>
        <a:ln>
          <a:solidFill>
            <a:schemeClr val="bg2">
              <a:lumMod val="40000"/>
              <a:lumOff val="60000"/>
            </a:schemeClr>
          </a:solidFill>
        </a:ln>
      </c:spPr>
    </c:sideWall>
    <c:backWall>
      <c:thickness val="0"/>
      <c:spPr>
        <a:solidFill>
          <a:schemeClr val="tx2">
            <a:lumMod val="60000"/>
            <a:lumOff val="40000"/>
          </a:schemeClr>
        </a:solidFill>
        <a:ln>
          <a:solidFill>
            <a:schemeClr val="bg2">
              <a:lumMod val="40000"/>
              <a:lumOff val="6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8133596529192594"/>
          <c:y val="2.6774223378271646E-2"/>
          <c:w val="0.77966625575168091"/>
          <c:h val="0.52080125423444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исполнено, %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Расходы, всего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Национальная экономика</c:v>
                </c:pt>
                <c:pt idx="5">
                  <c:v>Жилищно - 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средства массовой информации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89.5</c:v>
                </c:pt>
                <c:pt idx="1">
                  <c:v>97.5</c:v>
                </c:pt>
                <c:pt idx="2">
                  <c:v>100</c:v>
                </c:pt>
                <c:pt idx="3">
                  <c:v>97.4</c:v>
                </c:pt>
                <c:pt idx="4">
                  <c:v>90.3</c:v>
                </c:pt>
                <c:pt idx="5">
                  <c:v>60.4</c:v>
                </c:pt>
                <c:pt idx="6">
                  <c:v>99.4</c:v>
                </c:pt>
                <c:pt idx="7">
                  <c:v>98.3</c:v>
                </c:pt>
                <c:pt idx="8">
                  <c:v>99.9</c:v>
                </c:pt>
                <c:pt idx="9">
                  <c:v>98.5</c:v>
                </c:pt>
                <c:pt idx="10">
                  <c:v>99.9</c:v>
                </c:pt>
                <c:pt idx="11">
                  <c:v>100</c:v>
                </c:pt>
                <c:pt idx="12">
                  <c:v>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9-46D8-9555-A7A6F83889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исполнено, в 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Расходы, всего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Национальная экономика</c:v>
                </c:pt>
                <c:pt idx="5">
                  <c:v>Жилищно - 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средства массовой информации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10.5</c:v>
                </c:pt>
                <c:pt idx="1">
                  <c:v>2.5</c:v>
                </c:pt>
                <c:pt idx="2">
                  <c:v>0</c:v>
                </c:pt>
                <c:pt idx="3">
                  <c:v>2.5999999999999943</c:v>
                </c:pt>
                <c:pt idx="4">
                  <c:v>9.7000000000000028</c:v>
                </c:pt>
                <c:pt idx="5">
                  <c:v>39.6</c:v>
                </c:pt>
                <c:pt idx="6">
                  <c:v>0.59999999999999432</c:v>
                </c:pt>
                <c:pt idx="7">
                  <c:v>1.7000000000000028</c:v>
                </c:pt>
                <c:pt idx="8">
                  <c:v>9.9999999999994316E-2</c:v>
                </c:pt>
                <c:pt idx="9">
                  <c:v>1.5</c:v>
                </c:pt>
                <c:pt idx="10">
                  <c:v>9.9999999999994316E-2</c:v>
                </c:pt>
                <c:pt idx="11">
                  <c:v>0</c:v>
                </c:pt>
                <c:pt idx="12">
                  <c:v>4.0999999999999943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89-46D8-9555-A7A6F8388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449600"/>
        <c:axId val="111451136"/>
        <c:axId val="0"/>
      </c:bar3DChart>
      <c:catAx>
        <c:axId val="11144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1" baseline="0">
                <a:latin typeface="Times New Roman" pitchFamily="18" charset="0"/>
              </a:defRPr>
            </a:pPr>
            <a:endParaRPr lang="ru-RU"/>
          </a:p>
        </c:txPr>
        <c:crossAx val="111451136"/>
        <c:crosses val="autoZero"/>
        <c:auto val="1"/>
        <c:lblAlgn val="ctr"/>
        <c:lblOffset val="100"/>
        <c:noMultiLvlLbl val="0"/>
      </c:catAx>
      <c:valAx>
        <c:axId val="111451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4496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77788152244734E-2"/>
          <c:y val="0.21403439610836233"/>
          <c:w val="0.5325720252789875"/>
          <c:h val="0.785965652533875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расходов, произведенных в 2018 году, млн. руб.</c:v>
                </c:pt>
              </c:strCache>
            </c:strRef>
          </c:tx>
          <c:spPr>
            <a:solidFill>
              <a:srgbClr val="00FFCC"/>
            </a:solidFill>
          </c:spPr>
          <c:explosion val="18"/>
          <c:dPt>
            <c:idx val="0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1-01F6-4EF3-AB43-614486BAF422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01F6-4EF3-AB43-614486BAF422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1F6-4EF3-AB43-614486BAF422}"/>
              </c:ext>
            </c:extLst>
          </c:dPt>
          <c:dLbls>
            <c:dLbl>
              <c:idx val="4"/>
              <c:layout>
                <c:manualLayout>
                  <c:x val="0.14396860298201344"/>
                  <c:y val="-0.12175412845504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B1-42DC-8EA3-DF6FA1CEDC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организация капитальных ремонтов общего имущества многоквартирных домов</c:v>
                </c:pt>
                <c:pt idx="1">
                  <c:v>переселение граждан из аварийных многоквартирных домов</c:v>
                </c:pt>
                <c:pt idx="2">
                  <c:v>уборка разрушенных домов и строений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14.6</c:v>
                </c:pt>
                <c:pt idx="1">
                  <c:v>84.8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1-42DC-8EA3-DF6FA1CED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tx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60961224052602137"/>
          <c:y val="8.1399293640300033E-2"/>
          <c:w val="0.36498063054488566"/>
          <c:h val="0.90781572826466328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27367892736788"/>
          <c:y val="0.19950500182499212"/>
          <c:w val="0.54987523580649189"/>
          <c:h val="0.648444511422553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>
              <a:solidFill>
                <a:srgbClr val="00FFCC"/>
              </a:solidFill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explosion val="19"/>
          <c:dLbls>
            <c:dLbl>
              <c:idx val="0"/>
              <c:layout>
                <c:manualLayout>
                  <c:x val="-1.7662307800713543E-2"/>
                  <c:y val="-0.1499742059373915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0701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Содержание детских 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Садов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106580,2</a:t>
                    </a:r>
                  </a:p>
                  <a:p>
                    <a:r>
                      <a:rPr lang="ru-RU" sz="1400" b="1" i="1" baseline="0" dirty="0" err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тыс.руб</a:t>
                    </a:r>
                    <a:r>
                      <a:rPr lang="ru-RU" sz="1400" b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.</a:t>
                    </a:r>
                    <a:endParaRPr lang="ru-RU" sz="14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549-4910-A1C3-1A1EE9B5BDB1}"/>
                </c:ext>
              </c:extLst>
            </c:dLbl>
            <c:dLbl>
              <c:idx val="1"/>
              <c:layout>
                <c:manualLayout>
                  <c:x val="3.267996842230661E-2"/>
                  <c:y val="-3.440881931314078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0702 </a:t>
                    </a:r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Содержание общеобразовательных школ 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264056,1 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тыс.руб.</a:t>
                    </a:r>
                    <a:endParaRPr lang="ru-RU" sz="1400" b="1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128663993686134"/>
                      <c:h val="0.336955182063104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549-4910-A1C3-1A1EE9B5BDB1}"/>
                </c:ext>
              </c:extLst>
            </c:dLbl>
            <c:dLbl>
              <c:idx val="2"/>
              <c:layout>
                <c:manualLayout>
                  <c:x val="-0.12699799340779552"/>
                  <c:y val="0.1201700142354789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0703 </a:t>
                    </a:r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Дополнительное образование    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 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52667,4 тыс. руб</a:t>
                    </a:r>
                    <a:r>
                      <a:rPr lang="ru-RU" sz="1400" b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.</a:t>
                    </a:r>
                    <a:endParaRPr lang="ru-RU" sz="14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88976528335532"/>
                      <c:h val="0.4913652915260389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7549-4910-A1C3-1A1EE9B5BDB1}"/>
                </c:ext>
              </c:extLst>
            </c:dLbl>
            <c:dLbl>
              <c:idx val="3"/>
              <c:layout>
                <c:manualLayout>
                  <c:x val="-6.0836837980235522E-2"/>
                  <c:y val="-3.846659172326751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0709 </a:t>
                    </a:r>
                  </a:p>
                  <a:p>
                    <a:endParaRPr lang="ru-RU" sz="1400" b="1" i="1" u="sng" baseline="0" dirty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endParaRPr>
                  </a:p>
                  <a:p>
                    <a:r>
                      <a:rPr lang="ru-RU" sz="1400" b="1" i="1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8487,7</a:t>
                    </a:r>
                  </a:p>
                  <a:p>
                    <a:r>
                      <a:rPr lang="ru-RU" sz="1400" b="1" i="1" baseline="0" dirty="0" err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тыс.руб</a:t>
                    </a:r>
                    <a:r>
                      <a:rPr lang="ru-RU" sz="1400" b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.</a:t>
                    </a:r>
                    <a:endParaRPr lang="ru-RU" sz="14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549-4910-A1C3-1A1EE9B5BDB1}"/>
                </c:ext>
              </c:extLst>
            </c:dLbl>
            <c:dLbl>
              <c:idx val="4"/>
              <c:layout>
                <c:manualLayout>
                  <c:x val="4.1329491201914639E-3"/>
                  <c:y val="-7.381803332071723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0707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Молодежная политика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8741,1</a:t>
                    </a:r>
                  </a:p>
                  <a:p>
                    <a:r>
                      <a:rPr lang="ru-RU" sz="1400" b="1" i="1" baseline="0" dirty="0" err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тыс.руб</a:t>
                    </a:r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.</a:t>
                    </a:r>
                    <a:endParaRPr lang="ru-RU" sz="1400" b="1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549-4910-A1C3-1A1EE9B5BDB1}"/>
                </c:ext>
              </c:extLst>
            </c:dLbl>
            <c:dLbl>
              <c:idx val="5"/>
              <c:layout>
                <c:manualLayout>
                  <c:x val="9.227667302077068E-2"/>
                  <c:y val="-2.082840944024423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u="sng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подраздел 0707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Молодежная политика и оздоровление детей</a:t>
                    </a:r>
                  </a:p>
                  <a:p>
                    <a:r>
                      <a:rPr lang="ru-RU" sz="1400" b="1" i="1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       9 121 тыс.руб.</a:t>
                    </a:r>
                    <a:endParaRPr lang="ru-RU" sz="1400" b="1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549-4910-A1C3-1A1EE9B5BDB1}"/>
                </c:ext>
              </c:extLst>
            </c:dLbl>
            <c:spPr>
              <a:solidFill>
                <a:srgbClr val="FFFF66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Детские сады</c:v>
                </c:pt>
                <c:pt idx="1">
                  <c:v>Школы</c:v>
                </c:pt>
                <c:pt idx="2">
                  <c:v>Дополнительное образование</c:v>
                </c:pt>
                <c:pt idx="3">
                  <c:v>Прочие учреждения</c:v>
                </c:pt>
                <c:pt idx="4">
                  <c:v>Молодежная поитика и оздоровление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">
                  <c:v>106580.2</c:v>
                </c:pt>
                <c:pt idx="1">
                  <c:v>264056.09999999998</c:v>
                </c:pt>
                <c:pt idx="2">
                  <c:v>52667.4</c:v>
                </c:pt>
                <c:pt idx="3">
                  <c:v>8487.7000000000007</c:v>
                </c:pt>
                <c:pt idx="4">
                  <c:v>8741.1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49-4910-A1C3-1A1EE9B5B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4164784641381292"/>
          <c:y val="2.9916309682544186E-2"/>
          <c:w val="0.56602646999576356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97340.2</c:v>
                </c:pt>
                <c:pt idx="1">
                  <c:v>106580.2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C-4BDF-933B-10A9DB9D5D82}"/>
            </c:ext>
          </c:extLst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220791.9</c:v>
                </c:pt>
                <c:pt idx="1">
                  <c:v>264056.09999999998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C-4BDF-933B-10A9DB9D5D82}"/>
            </c:ext>
          </c:extLst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rgbClr val="66FF66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Лист1!$D$2:$D$3</c:f>
              <c:numCache>
                <c:formatCode>#\ ##0.0</c:formatCode>
                <c:ptCount val="2"/>
                <c:pt idx="0">
                  <c:v>54094.8</c:v>
                </c:pt>
                <c:pt idx="1">
                  <c:v>52667.4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C-4BDF-933B-10A9DB9D5D82}"/>
            </c:ext>
          </c:extLst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Лист1!$E$2:$E$3</c:f>
              <c:numCache>
                <c:formatCode>#\ ##0.0</c:formatCode>
                <c:ptCount val="2"/>
                <c:pt idx="0">
                  <c:v>6411.8</c:v>
                </c:pt>
                <c:pt idx="1">
                  <c:v>8741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6C-4BDF-933B-10A9DB9D5D82}"/>
            </c:ext>
          </c:extLst>
        </c:ser>
        <c:ser>
          <c:idx val="2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факт 2021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Лист1!$F$2:$F$3</c:f>
              <c:numCache>
                <c:formatCode>#\ ##0.0</c:formatCode>
                <c:ptCount val="2"/>
                <c:pt idx="0">
                  <c:v>24331.8</c:v>
                </c:pt>
                <c:pt idx="1">
                  <c:v>8487.7000000000007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6C-4BDF-933B-10A9DB9D5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835392"/>
        <c:axId val="113849472"/>
        <c:axId val="0"/>
      </c:bar3DChart>
      <c:catAx>
        <c:axId val="11383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13849472"/>
        <c:crosses val="autoZero"/>
        <c:auto val="1"/>
        <c:lblAlgn val="ctr"/>
        <c:lblOffset val="100"/>
        <c:noMultiLvlLbl val="0"/>
      </c:catAx>
      <c:valAx>
        <c:axId val="11384947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1383539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567"/>
          <c:y val="0.13615889084219429"/>
          <c:w val="0.32227504041712779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162704867785103E-3"/>
          <c:y val="0.19109554958100394"/>
          <c:w val="0.5325720252789875"/>
          <c:h val="0.78596565253387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расходов, произведенных в 2018 году, млн. руб.</c:v>
                </c:pt>
              </c:strCache>
            </c:strRef>
          </c:tx>
          <c:explosion val="18"/>
          <c:dLbls>
            <c:dLbl>
              <c:idx val="4"/>
              <c:layout>
                <c:manualLayout>
                  <c:x val="0.14396860298201344"/>
                  <c:y val="-0.1217541284550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7D-47A0-9EF8-61E7561D6A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доплата к пенсии</c:v>
                </c:pt>
                <c:pt idx="1">
                  <c:v>оплата ЖКУ отдельным категориям  граждан</c:v>
                </c:pt>
                <c:pt idx="2">
                  <c:v>предоставление гражданам субсидий на оплату жилищных помещений и коммунальных услуг</c:v>
                </c:pt>
                <c:pt idx="3">
                  <c:v>компенсация расходов на оплату  жилого помещения и коммунальных услуг</c:v>
                </c:pt>
                <c:pt idx="4">
                  <c:v>прочие расходы в области соц. политики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6.8</c:v>
                </c:pt>
                <c:pt idx="1">
                  <c:v>8.1</c:v>
                </c:pt>
                <c:pt idx="2">
                  <c:v>11</c:v>
                </c:pt>
                <c:pt idx="3">
                  <c:v>64</c:v>
                </c:pt>
                <c:pt idx="4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D-47A0-9EF8-61E7561D6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0795905974894071"/>
          <c:y val="5.1364187669163152E-4"/>
          <c:w val="0.36926075757999949"/>
          <c:h val="0.99948635812330833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10"/>
      <c:hPercent val="80"/>
      <c:rotY val="20"/>
      <c:depthPercent val="90"/>
      <c:rAngAx val="0"/>
    </c:view3D>
    <c:floor>
      <c:thickness val="0"/>
      <c:spPr>
        <a:gradFill>
          <a:gsLst>
            <a:gs pos="86000">
              <a:srgbClr val="FFD8C9"/>
            </a:gs>
            <a:gs pos="67900">
              <a:srgbClr val="FFD5C4"/>
            </a:gs>
            <a:gs pos="0">
              <a:schemeClr val="accent1">
                <a:tint val="66000"/>
                <a:satMod val="160000"/>
              </a:schemeClr>
            </a:gs>
            <a:gs pos="1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algn="ctr" rotWithShape="0">
            <a:schemeClr val="accent1">
              <a:lumMod val="60000"/>
              <a:lumOff val="40000"/>
            </a:schemeClr>
          </a:outerShdw>
        </a:effectLst>
      </c:spPr>
    </c:floor>
    <c:sideWall>
      <c:thickness val="0"/>
      <c:spPr>
        <a:pattFill prst="pct5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</c:spPr>
    </c:sideWall>
    <c:backWall>
      <c:thickness val="0"/>
      <c:spPr>
        <a:pattFill prst="pct5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</c:spPr>
    </c:backWall>
    <c:plotArea>
      <c:layout>
        <c:manualLayout>
          <c:layoutTarget val="inner"/>
          <c:xMode val="edge"/>
          <c:yMode val="edge"/>
          <c:x val="0.10562467472916373"/>
          <c:y val="2.2000956960527722E-2"/>
          <c:w val="0.90675868390102254"/>
          <c:h val="0.669902141884732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8DC-43BA-A6EE-D1A81450FFF3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1"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DC-43BA-A6EE-D1A81450FFF3}"/>
              </c:ext>
            </c:extLst>
          </c:dPt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535993.9</c:v>
                </c:pt>
                <c:pt idx="1">
                  <c:v>674508.4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DC-43BA-A6EE-D1A81450FFF3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Неналоговые доходы, включая доходы от оказания платных услуг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#\ ##0.0</c:formatCode>
                <c:ptCount val="2"/>
                <c:pt idx="0">
                  <c:v>12188.6</c:v>
                </c:pt>
                <c:pt idx="1">
                  <c:v>27107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DC-43BA-A6EE-D1A81450FFF3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27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171018.7</c:v>
                </c:pt>
                <c:pt idx="1">
                  <c:v>204176.7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DC-43BA-A6EE-D1A81450F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958208"/>
        <c:axId val="84960000"/>
        <c:axId val="81406144"/>
      </c:bar3DChart>
      <c:catAx>
        <c:axId val="8495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960000"/>
        <c:crosses val="autoZero"/>
        <c:auto val="1"/>
        <c:lblAlgn val="ctr"/>
        <c:lblOffset val="100"/>
        <c:noMultiLvlLbl val="0"/>
      </c:catAx>
      <c:valAx>
        <c:axId val="84960000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958208"/>
        <c:crosses val="autoZero"/>
        <c:crossBetween val="between"/>
      </c:valAx>
      <c:serAx>
        <c:axId val="81406144"/>
        <c:scaling>
          <c:orientation val="minMax"/>
        </c:scaling>
        <c:delete val="1"/>
        <c:axPos val="b"/>
        <c:majorTickMark val="out"/>
        <c:minorTickMark val="none"/>
        <c:tickLblPos val="none"/>
        <c:crossAx val="84960000"/>
        <c:crosses val="autoZero"/>
      </c:serAx>
      <c:dTable>
        <c:showHorzBorder val="1"/>
        <c:showVertBorder val="1"/>
        <c:showOutline val="1"/>
        <c:showKeys val="1"/>
        <c:spPr>
          <a:noFill/>
          <a:ln>
            <a:solidFill>
              <a:schemeClr val="accent1"/>
            </a:solidFill>
          </a:ln>
        </c:spPr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  <a:ln w="2539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0"/>
    </c:view3D>
    <c:floor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backWall>
    <c:plotArea>
      <c:layout>
        <c:manualLayout>
          <c:layoutTarget val="inner"/>
          <c:xMode val="edge"/>
          <c:yMode val="edge"/>
          <c:x val="9.5901332802116851E-2"/>
          <c:y val="1.7466858060758358E-2"/>
          <c:w val="0.90409861867200014"/>
          <c:h val="0.897733805591265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1000">
                  <a:srgbClr val="FF0000">
                    <a:lumMod val="65000"/>
                    <a:lumOff val="35000"/>
                  </a:srgbClr>
                </a:gs>
                <a:gs pos="70000">
                  <a:srgbClr val="FFC000"/>
                </a:gs>
                <a:gs pos="100000">
                  <a:srgbClr val="FFFF00"/>
                </a:gs>
              </a:gsLst>
              <a:lin ang="2700000" scaled="1"/>
              <a:tileRect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050"/>
                  </a:gs>
                  <a:gs pos="47000">
                    <a:srgbClr val="FF0000">
                      <a:lumMod val="65000"/>
                      <a:lumOff val="35000"/>
                      <a:alpha val="75000"/>
                    </a:srgbClr>
                  </a:gs>
                  <a:gs pos="85000">
                    <a:srgbClr val="FFC000"/>
                  </a:gs>
                  <a:gs pos="99000">
                    <a:srgbClr val="FFFF00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4BD-4383-97B9-CFA06E9B3326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50"/>
                  </a:gs>
                  <a:gs pos="41000">
                    <a:srgbClr val="FF0000">
                      <a:lumMod val="65000"/>
                      <a:lumOff val="35000"/>
                      <a:alpha val="75000"/>
                    </a:srgbClr>
                  </a:gs>
                  <a:gs pos="82000">
                    <a:srgbClr val="FFC000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BD-4383-97B9-CFA06E9B3326}"/>
              </c:ext>
            </c:extLst>
          </c:dPt>
          <c:dLbls>
            <c:dLbl>
              <c:idx val="0"/>
              <c:layout>
                <c:manualLayout>
                  <c:x val="-5.4694933504100081E-17"/>
                  <c:y val="-2.8704593345190363E-3"/>
                </c:manualLayout>
              </c:layout>
              <c:tx>
                <c:rich>
                  <a:bodyPr/>
                  <a:lstStyle/>
                  <a:p>
                    <a:pPr>
                      <a:defRPr sz="1499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/>
                      <a:t>674582,8</a:t>
                    </a:r>
                  </a:p>
                  <a:p>
                    <a:pPr>
                      <a:defRPr sz="1499" b="1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dirty="0"/>
                  </a:p>
                  <a:p>
                    <a:pPr>
                      <a:defRPr sz="1499" b="1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4BD-4383-97B9-CFA06E9B3326}"/>
                </c:ext>
              </c:extLst>
            </c:dLbl>
            <c:dLbl>
              <c:idx val="1"/>
              <c:layout>
                <c:manualLayout>
                  <c:x val="3.1778250865019037E-3"/>
                  <c:y val="-2.799512576204062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BD-4383-97B9-CFA06E9B33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 formatCode="General">
                  <c:v>674582.8</c:v>
                </c:pt>
                <c:pt idx="1">
                  <c:v>849298.3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BD-4383-97B9-CFA06E9B3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046848"/>
        <c:axId val="116048640"/>
        <c:axId val="0"/>
      </c:bar3DChart>
      <c:catAx>
        <c:axId val="11604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48640"/>
        <c:crosses val="autoZero"/>
        <c:auto val="1"/>
        <c:lblAlgn val="ctr"/>
        <c:lblOffset val="100"/>
        <c:noMultiLvlLbl val="0"/>
      </c:catAx>
      <c:valAx>
        <c:axId val="11604864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4684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320265459937129E-2"/>
          <c:y val="0"/>
          <c:w val="0.8068581613893631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доходов, в %</c:v>
                </c:pt>
              </c:strCache>
            </c:strRef>
          </c:tx>
          <c:spPr>
            <a:solidFill>
              <a:srgbClr val="66FFCC"/>
            </a:solidFill>
            <a:ln w="63500" cap="flat" cmpd="thickThin" algn="ctr">
              <a:solidFill>
                <a:schemeClr val="l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explosion val="64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/>
                      <a:t>22,5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910-431C-B6FA-AF50BE68DE4F}"/>
                </c:ext>
              </c:extLst>
            </c:dLbl>
            <c:dLbl>
              <c:idx val="1"/>
              <c:layout>
                <c:manualLayout>
                  <c:x val="-8.3711762901822057E-2"/>
                  <c:y val="0.15215394509101268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 dirty="0"/>
                      <a:t>3</a:t>
                    </a:r>
                  </a:p>
                  <a:p>
                    <a:endParaRPr lang="en-US" sz="20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282357997812626E-2"/>
                      <c:h val="0.165711361394413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910-431C-B6FA-AF50BE68DE4F}"/>
                </c:ext>
              </c:extLst>
            </c:dLbl>
            <c:dLbl>
              <c:idx val="2"/>
              <c:layout>
                <c:manualLayout>
                  <c:x val="0.11370373124880141"/>
                  <c:y val="-0.154744014966495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74,5</a:t>
                    </a:r>
                  </a:p>
                  <a:p>
                    <a:endParaRPr lang="en-US" dirty="0"/>
                  </a:p>
                  <a:p>
                    <a:endParaRPr lang="en-US" sz="20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910-431C-B6FA-AF50BE68DE4F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 из областного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22.5</c:v>
                </c:pt>
                <c:pt idx="1">
                  <c:v>3</c:v>
                </c:pt>
                <c:pt idx="2">
                  <c:v>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10-431C-B6FA-AF50BE68D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 из областного бюджета</c:v>
                </c:pt>
              </c:strCache>
            </c:strRef>
          </c:cat>
          <c:val>
            <c:numRef>
              <c:f>Лист1!$C$2:$C$4</c:f>
            </c:numRef>
          </c:val>
          <c:extLst>
            <c:ext xmlns:c16="http://schemas.microsoft.com/office/drawing/2014/chart" uri="{C3380CC4-5D6E-409C-BE32-E72D297353CC}">
              <c16:uniqueId val="{00000004-4910-431C-B6FA-AF50BE68D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bg2">
            <a:lumMod val="90000"/>
          </a:schemeClr>
        </a:solidFill>
      </c:spPr>
    </c:plotArea>
    <c:legend>
      <c:legendPos val="b"/>
      <c:layout>
        <c:manualLayout>
          <c:xMode val="edge"/>
          <c:yMode val="edge"/>
          <c:x val="0.17392869215387841"/>
          <c:y val="0.72383560075952325"/>
          <c:w val="0.58469759256421594"/>
          <c:h val="0.26570701118156625"/>
        </c:manualLayout>
      </c:layout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10"/>
      <c:depthPercent val="100"/>
      <c:rAngAx val="0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6099943200984901"/>
          <c:y val="0.1493924197842843"/>
          <c:w val="0.83187733719297563"/>
          <c:h val="0.661403682118858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27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bg2">
                      <a:lumMod val="25000"/>
                    </a:schemeClr>
                  </a:gs>
                  <a:gs pos="17999">
                    <a:schemeClr val="accent3">
                      <a:lumMod val="75000"/>
                    </a:schemeClr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2700000" scaled="0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0-EC26-4059-9840-93AE8C163863}"/>
              </c:ext>
            </c:extLst>
          </c:dPt>
          <c:dLbls>
            <c:dLbl>
              <c:idx val="0"/>
              <c:layout>
                <c:manualLayout>
                  <c:x val="1.9267000211927947E-2"/>
                  <c:y val="4.230044555017808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25,3%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C26-4059-9840-93AE8C163863}"/>
                </c:ext>
              </c:extLst>
            </c:dLbl>
            <c:dLbl>
              <c:idx val="1"/>
              <c:layout>
                <c:manualLayout>
                  <c:x val="8.8925693597070449E-3"/>
                  <c:y val="3.339522698937388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26,1%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C26-4059-9840-93AE8C163863}"/>
                </c:ext>
              </c:extLst>
            </c:dLbl>
            <c:dLbl>
              <c:idx val="2"/>
              <c:layout>
                <c:manualLayout>
                  <c:x val="5.8586598315634271E-3"/>
                  <c:y val="8.883953359244958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26,5%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C26-4059-9840-93AE8C163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Исполнено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231283.7</c:v>
                </c:pt>
                <c:pt idx="1">
                  <c:v>221373.4</c:v>
                </c:pt>
                <c:pt idx="2">
                  <c:v>203530.8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26-4059-9840-93AE8C1638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C000"/>
                </a:gs>
                <a:gs pos="7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Исполнено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674508.4</c:v>
                </c:pt>
                <c:pt idx="1">
                  <c:v>679276.1</c:v>
                </c:pt>
                <c:pt idx="2">
                  <c:v>564969.6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26-4059-9840-93AE8C163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78682368"/>
        <c:axId val="78692352"/>
        <c:axId val="0"/>
      </c:bar3DChart>
      <c:catAx>
        <c:axId val="7868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692352"/>
        <c:crosses val="autoZero"/>
        <c:auto val="1"/>
        <c:lblAlgn val="ctr"/>
        <c:lblOffset val="100"/>
        <c:noMultiLvlLbl val="0"/>
      </c:catAx>
      <c:valAx>
        <c:axId val="78692352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682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solidFill>
              <a:schemeClr val="accent1"/>
            </a:solidFill>
          </a:ln>
        </c:spPr>
        <c:txPr>
          <a:bodyPr/>
          <a:lstStyle/>
          <a:p>
            <a:pPr rtl="0">
              <a:defRPr sz="1199" baseline="0">
                <a:latin typeface="Times New Roman" pitchFamily="18" charset="0"/>
              </a:defRPr>
            </a:pPr>
            <a:endParaRPr lang="ru-RU"/>
          </a:p>
        </c:txPr>
      </c:dTable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19146">
          <a:noFill/>
        </a:ln>
      </c:spPr>
    </c:sideWall>
    <c:backWall>
      <c:thickness val="0"/>
      <c:spPr>
        <a:noFill/>
        <a:ln w="19146">
          <a:noFill/>
        </a:ln>
      </c:spPr>
    </c:backWall>
    <c:plotArea>
      <c:layout>
        <c:manualLayout>
          <c:layoutTarget val="inner"/>
          <c:xMode val="edge"/>
          <c:yMode val="edge"/>
          <c:x val="5.3435992425102392E-2"/>
          <c:y val="7.4760320503409833E-2"/>
          <c:w val="0.84152778417028196"/>
          <c:h val="0.772031011166098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50000">
                  <a:srgbClr val="1F497D">
                    <a:lumMod val="60000"/>
                    <a:lumOff val="40000"/>
                  </a:srgb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73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157045</c:v>
                </c:pt>
                <c:pt idx="1">
                  <c:v>147908.70000000001</c:v>
                </c:pt>
                <c:pt idx="2">
                  <c:v>183207.3</c:v>
                </c:pt>
                <c:pt idx="3">
                  <c:v>231283.7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F-4249-9861-9D5470A771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527028</c:v>
                </c:pt>
                <c:pt idx="1">
                  <c:v>598101.1</c:v>
                </c:pt>
                <c:pt idx="2">
                  <c:v>535993.9</c:v>
                </c:pt>
                <c:pt idx="3">
                  <c:v>674508.4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AF-4249-9861-9D5470A77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one"/>
        <c:axId val="107199104"/>
        <c:axId val="107209088"/>
        <c:axId val="85002880"/>
      </c:bar3DChart>
      <c:catAx>
        <c:axId val="10719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7209088"/>
        <c:crosses val="autoZero"/>
        <c:auto val="1"/>
        <c:lblAlgn val="ctr"/>
        <c:lblOffset val="100"/>
        <c:noMultiLvlLbl val="0"/>
      </c:catAx>
      <c:valAx>
        <c:axId val="107209088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107199104"/>
        <c:crosses val="autoZero"/>
        <c:crossBetween val="between"/>
      </c:valAx>
      <c:serAx>
        <c:axId val="85002880"/>
        <c:scaling>
          <c:orientation val="minMax"/>
        </c:scaling>
        <c:delete val="1"/>
        <c:axPos val="b"/>
        <c:majorTickMark val="out"/>
        <c:minorTickMark val="none"/>
        <c:tickLblPos val="nextTo"/>
        <c:crossAx val="107209088"/>
        <c:crosses val="autoZero"/>
      </c:serAx>
    </c:plotArea>
    <c:legend>
      <c:legendPos val="b"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87">
          <a:latin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chemeClr val="bg1">
                <a:lumMod val="75000"/>
              </a:schemeClr>
            </a:gs>
            <a:gs pos="50000">
              <a:srgbClr val="FFFFFF">
                <a:lumMod val="95000"/>
              </a:srgbClr>
            </a:gs>
            <a:gs pos="100000">
              <a:srgbClr val="FFFFFF">
                <a:lumMod val="75000"/>
              </a:srgbClr>
            </a:gs>
          </a:gsLst>
          <a:lin ang="2700000" scaled="1"/>
          <a:tileRect/>
        </a:gradFill>
        <a:ln w="9525">
          <a:solidFill>
            <a:schemeClr val="bg1">
              <a:lumMod val="50000"/>
            </a:schemeClr>
          </a:solidFill>
        </a:ln>
      </c:spPr>
    </c:floor>
    <c:sideWall>
      <c:thickness val="0"/>
    </c:sideWall>
    <c:backWall>
      <c:thickness val="0"/>
      <c:spPr>
        <a:noFill/>
        <a:ln>
          <a:solidFill>
            <a:schemeClr val="bg1">
              <a:lumMod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065242331498972"/>
          <c:y val="4.3498090855402897E-2"/>
          <c:w val="0.87934757668501884"/>
          <c:h val="0.704395893996280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>
              <a:gsLst>
                <a:gs pos="0">
                  <a:srgbClr val="2A8649">
                    <a:alpha val="90000"/>
                  </a:srgbClr>
                </a:gs>
                <a:gs pos="50000">
                  <a:srgbClr val="79D5A3">
                    <a:alpha val="90000"/>
                  </a:srgbClr>
                </a:gs>
                <a:gs pos="100000">
                  <a:srgbClr val="2A8649">
                    <a:alpha val="9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2.2862686038999807E-2"/>
                  <c:y val="4.19926886430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04-461A-992E-49931D6F16B9}"/>
                </c:ext>
              </c:extLst>
            </c:dLbl>
            <c:dLbl>
              <c:idx val="1"/>
              <c:layout>
                <c:manualLayout>
                  <c:x val="1.6330490027857063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04-461A-992E-49931D6F16B9}"/>
                </c:ext>
              </c:extLst>
            </c:dLbl>
            <c:dLbl>
              <c:idx val="2"/>
              <c:layout>
                <c:manualLayout>
                  <c:x val="1.9596588033428581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04-461A-992E-49931D6F16B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 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7099.8</c:v>
                </c:pt>
                <c:pt idx="1">
                  <c:v>10529.7</c:v>
                </c:pt>
                <c:pt idx="2">
                  <c:v>12188.6</c:v>
                </c:pt>
                <c:pt idx="3">
                  <c:v>27107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04-461A-992E-49931D6F16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доходы2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lumMod val="60000"/>
                    <a:lumOff val="40000"/>
                    <a:alpha val="90000"/>
                  </a:srgbClr>
                </a:gs>
                <a:gs pos="50000">
                  <a:srgbClr val="8064A2">
                    <a:lumMod val="40000"/>
                    <a:lumOff val="60000"/>
                  </a:srgbClr>
                </a:gs>
                <a:gs pos="100000">
                  <a:srgbClr val="8064A2">
                    <a:lumMod val="60000"/>
                    <a:lumOff val="40000"/>
                  </a:srgbClr>
                </a:gs>
              </a:gsLst>
              <a:lin ang="5400000" scaled="0"/>
              <a:tileRect r="-100000" b="-100000"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C04-461A-992E-49931D6F16B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C04-461A-992E-49931D6F16B9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C04-461A-992E-49931D6F16B9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C04-461A-992E-49931D6F16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 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149945.60000000001</c:v>
                </c:pt>
                <c:pt idx="1">
                  <c:v>137379</c:v>
                </c:pt>
                <c:pt idx="2">
                  <c:v>171018.7</c:v>
                </c:pt>
                <c:pt idx="3">
                  <c:v>204176.7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04-461A-992E-49931D6F1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01880960"/>
        <c:axId val="101882496"/>
        <c:axId val="0"/>
      </c:bar3DChart>
      <c:catAx>
        <c:axId val="10188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1" baseline="0"/>
            </a:pPr>
            <a:endParaRPr lang="ru-RU"/>
          </a:p>
        </c:txPr>
        <c:crossAx val="101882496"/>
        <c:crosses val="autoZero"/>
        <c:auto val="1"/>
        <c:lblAlgn val="r"/>
        <c:lblOffset val="100"/>
        <c:noMultiLvlLbl val="0"/>
      </c:catAx>
      <c:valAx>
        <c:axId val="101882496"/>
        <c:scaling>
          <c:orientation val="minMax"/>
          <c:max val="25000"/>
          <c:min val="5000"/>
        </c:scaling>
        <c:delete val="1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01880960"/>
        <c:crosses val="autoZero"/>
        <c:crossBetween val="between"/>
        <c:majorUnit val="100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0497146397662586"/>
          <c:y val="0.91934651110193555"/>
          <c:w val="0.8334295564551738"/>
          <c:h val="5.8433019384139064E-2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7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37434308959138E-2"/>
          <c:y val="1.5705164988958741E-3"/>
          <c:w val="0.96262576048882986"/>
          <c:h val="0.98095771361913164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3.1</c:v>
                </c:pt>
                <c:pt idx="1">
                  <c:v>71.8</c:v>
                </c:pt>
                <c:pt idx="2">
                  <c:v>11.7</c:v>
                </c:pt>
                <c:pt idx="3">
                  <c:v>0.3</c:v>
                </c:pt>
                <c:pt idx="4">
                  <c:v>1</c:v>
                </c:pt>
                <c:pt idx="5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84-4DD3-A454-C6C077C04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4946803562025382"/>
          <c:y val="0.76107354249248826"/>
          <c:w val="0.83302858006158265"/>
          <c:h val="0.23560380083554658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971621797201443E-2"/>
          <c:y val="1.6998842233903837E-2"/>
          <c:w val="0.92596501623276462"/>
          <c:h val="0.89903333109186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195148,5 тыс. руб.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1.0526490465277861E-2"/>
                  <c:y val="-1.222451891310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6B-4647-9FD2-ED10BF565AAD}"/>
                </c:ext>
              </c:extLst>
            </c:dLbl>
            <c:dLbl>
              <c:idx val="1"/>
              <c:layout>
                <c:manualLayout>
                  <c:x val="5.6975778585806845E-3"/>
                  <c:y val="-8.47274279466028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27184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B6B-4647-9FD2-ED10BF565AAD}"/>
                </c:ext>
              </c:extLst>
            </c:dLbl>
            <c:dLbl>
              <c:idx val="2"/>
              <c:layout>
                <c:manualLayout>
                  <c:x val="5.876465703434048E-3"/>
                  <c:y val="8.0985153696381445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7137,0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6B-4647-9FD2-ED10BF565AAD}"/>
                </c:ext>
              </c:extLst>
            </c:dLbl>
            <c:dLbl>
              <c:idx val="3"/>
              <c:layout>
                <c:manualLayout>
                  <c:x val="6.0425254067814384E-3"/>
                  <c:y val="-1.02521503458681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B6B-4647-9FD2-ED10BF565AAD}"/>
                </c:ext>
              </c:extLst>
            </c:dLbl>
            <c:dLbl>
              <c:idx val="4"/>
              <c:layout>
                <c:manualLayout>
                  <c:x val="7.4732750974939146E-3"/>
                  <c:y val="-2.320648582905993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B6B-4647-9FD2-ED10BF565AAD}"/>
                </c:ext>
              </c:extLst>
            </c:dLbl>
            <c:dLbl>
              <c:idx val="5"/>
              <c:layout>
                <c:manualLayout>
                  <c:x val="5.9402533428488209E-3"/>
                  <c:y val="-2.800310199451524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B6B-4647-9FD2-ED10BF565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Госпошлина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156768.5</c:v>
                </c:pt>
                <c:pt idx="1">
                  <c:v>27184</c:v>
                </c:pt>
                <c:pt idx="2">
                  <c:v>7137</c:v>
                </c:pt>
                <c:pt idx="3">
                  <c:v>1072</c:v>
                </c:pt>
                <c:pt idx="4">
                  <c:v>2306</c:v>
                </c:pt>
                <c:pt idx="5">
                  <c:v>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6B-4647-9FD2-ED10BF565A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204176,7 тыс. руб.</c:v>
                </c:pt>
              </c:strCache>
            </c:strRef>
          </c:tx>
          <c:spPr>
            <a:solidFill>
              <a:srgbClr val="99FF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2.5524117847546136E-2"/>
                  <c:y val="-8.0469860074027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6B-4647-9FD2-ED10BF565AAD}"/>
                </c:ext>
              </c:extLst>
            </c:dLbl>
            <c:dLbl>
              <c:idx val="1"/>
              <c:layout>
                <c:manualLayout>
                  <c:x val="1.1995606891136337E-2"/>
                  <c:y val="4.599452400025733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27124,1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B6B-4647-9FD2-ED10BF565AAD}"/>
                </c:ext>
              </c:extLst>
            </c:dLbl>
            <c:dLbl>
              <c:idx val="2"/>
              <c:layout>
                <c:manualLayout>
                  <c:x val="1.8319056827960735E-2"/>
                  <c:y val="2.5042904589548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7083,0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B6B-4647-9FD2-ED10BF565AAD}"/>
                </c:ext>
              </c:extLst>
            </c:dLbl>
            <c:dLbl>
              <c:idx val="3"/>
              <c:layout>
                <c:manualLayout>
                  <c:x val="1.0705260620759542E-2"/>
                  <c:y val="-5.8637490571223185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B6B-4647-9FD2-ED10BF565AAD}"/>
                </c:ext>
              </c:extLst>
            </c:dLbl>
            <c:dLbl>
              <c:idx val="4"/>
              <c:layout>
                <c:manualLayout>
                  <c:x val="1.6441205214486575E-2"/>
                  <c:y val="-2.320648582906078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2313,2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B6B-4647-9FD2-ED10BF565AAD}"/>
                </c:ext>
              </c:extLst>
            </c:dLbl>
            <c:dLbl>
              <c:idx val="5"/>
              <c:layout>
                <c:manualLayout>
                  <c:x val="2.1206055573233652E-3"/>
                  <c:y val="8.029322278031485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787,7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B6B-4647-9FD2-ED10BF565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6664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Госпошлина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166127.79999999999</c:v>
                </c:pt>
                <c:pt idx="1">
                  <c:v>27124.1</c:v>
                </c:pt>
                <c:pt idx="2">
                  <c:v>7082.9</c:v>
                </c:pt>
                <c:pt idx="3">
                  <c:v>740.9</c:v>
                </c:pt>
                <c:pt idx="4">
                  <c:v>2313.1999999999998</c:v>
                </c:pt>
                <c:pt idx="5">
                  <c:v>787.7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B6B-4647-9FD2-ED10BF565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8906112"/>
        <c:axId val="65265664"/>
      </c:barChart>
      <c:catAx>
        <c:axId val="5890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65265664"/>
        <c:crosses val="autoZero"/>
        <c:auto val="1"/>
        <c:lblAlgn val="ctr"/>
        <c:lblOffset val="100"/>
        <c:noMultiLvlLbl val="0"/>
      </c:catAx>
      <c:valAx>
        <c:axId val="652656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#\ ##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89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69B8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69B8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61501782287866"/>
          <c:y val="0.10471314590776463"/>
          <c:w val="0.31929408973390905"/>
          <c:h val="0.25425245148199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6350" cap="flat" cmpd="sng" algn="ctr">
      <a:noFill/>
      <a:prstDash val="solid"/>
      <a:miter lim="800000"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  <a:sp3d>
      <a:bevelT w="203200" h="50800" prst="coolSlant"/>
    </a:sp3d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6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6971621797201443E-2"/>
          <c:y val="1.6998842233903837E-2"/>
          <c:w val="0.92596501623276462"/>
          <c:h val="0.89903333109186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26224,9 тыс. руб.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4.4200597297098815E-3"/>
                  <c:y val="-2.94210730971414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5008,5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6B-4647-9FD2-ED10BF565AAD}"/>
                </c:ext>
              </c:extLst>
            </c:dLbl>
            <c:dLbl>
              <c:idx val="1"/>
              <c:layout>
                <c:manualLayout>
                  <c:x val="5.6975778585806845E-3"/>
                  <c:y val="-8.47274279466028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098-4ED8-B5B6-3BB9C24AB218}"/>
                </c:ext>
              </c:extLst>
            </c:dLbl>
            <c:dLbl>
              <c:idx val="2"/>
              <c:layout>
                <c:manualLayout>
                  <c:x val="9.8622124220974824E-3"/>
                  <c:y val="2.24692383107530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13982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743440935941205E-2"/>
                      <c:h val="6.992887729823392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9B6B-4647-9FD2-ED10BF565AAD}"/>
                </c:ext>
              </c:extLst>
            </c:dLbl>
            <c:dLbl>
              <c:idx val="3"/>
              <c:layout>
                <c:manualLayout>
                  <c:x val="6.0425254067814384E-3"/>
                  <c:y val="-1.02521503458681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4615,9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B6B-4647-9FD2-ED10BF565AAD}"/>
                </c:ext>
              </c:extLst>
            </c:dLbl>
            <c:dLbl>
              <c:idx val="4"/>
              <c:layout>
                <c:manualLayout>
                  <c:x val="7.4732750974939016E-3"/>
                  <c:y val="-2.08851063332144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2564,1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B6B-4647-9FD2-ED10BF565AAD}"/>
                </c:ext>
              </c:extLst>
            </c:dLbl>
            <c:dLbl>
              <c:idx val="5"/>
              <c:layout>
                <c:manualLayout>
                  <c:x val="5.9402533428489111E-3"/>
                  <c:y val="-2.80031019945152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282,6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B6B-4647-9FD2-ED10BF565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</c:v>
                </c:pt>
                <c:pt idx="5">
                  <c:v>Прочие неналоговые платежи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5008.5</c:v>
                </c:pt>
                <c:pt idx="1">
                  <c:v>54.4</c:v>
                </c:pt>
                <c:pt idx="2">
                  <c:v>13982</c:v>
                </c:pt>
                <c:pt idx="3">
                  <c:v>4615.8999999999996</c:v>
                </c:pt>
                <c:pt idx="4">
                  <c:v>2564.1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6B-4647-9FD2-ED10BF565A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27107 тыс. руб.</c:v>
                </c:pt>
              </c:strCache>
            </c:strRef>
          </c:tx>
          <c:spPr>
            <a:solidFill>
              <a:srgbClr val="99FF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5524117847546136E-2"/>
                  <c:y val="-8.0469860074027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6B-4647-9FD2-ED10BF565AAD}"/>
                </c:ext>
              </c:extLst>
            </c:dLbl>
            <c:dLbl>
              <c:idx val="1"/>
              <c:layout>
                <c:manualLayout>
                  <c:x val="1.1995606891136337E-2"/>
                  <c:y val="4.599452400025733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B6B-4647-9FD2-ED10BF565AAD}"/>
                </c:ext>
              </c:extLst>
            </c:dLbl>
            <c:dLbl>
              <c:idx val="2"/>
              <c:layout>
                <c:manualLayout>
                  <c:x val="1.8319056827960735E-2"/>
                  <c:y val="-2.137006706857124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14004,3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679301169926506E-2"/>
                      <c:h val="8.539986785094054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9B6B-4647-9FD2-ED10BF565AAD}"/>
                </c:ext>
              </c:extLst>
            </c:dLbl>
            <c:dLbl>
              <c:idx val="3"/>
              <c:layout>
                <c:manualLayout>
                  <c:x val="1.0705260620759542E-2"/>
                  <c:y val="-5.8637490571223185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4633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B6B-4647-9FD2-ED10BF565AA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6B-4647-9FD2-ED10BF565AAD}"/>
                </c:ext>
              </c:extLst>
            </c:dLbl>
            <c:dLbl>
              <c:idx val="5"/>
              <c:layout>
                <c:manualLayout>
                  <c:x val="1.8063553202186718E-2"/>
                  <c:y val="1.840986966360382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B6B-4647-9FD2-ED10BF565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6664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</c:v>
                </c:pt>
                <c:pt idx="5">
                  <c:v>Прочие неналоговые платежи 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5510.3</c:v>
                </c:pt>
                <c:pt idx="1">
                  <c:v>62.2</c:v>
                </c:pt>
                <c:pt idx="2">
                  <c:v>14004.3</c:v>
                </c:pt>
                <c:pt idx="3">
                  <c:v>4633</c:v>
                </c:pt>
                <c:pt idx="4">
                  <c:v>2879.3</c:v>
                </c:pt>
                <c:pt idx="5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B6B-4647-9FD2-ED10BF565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0"/>
        <c:shape val="cylinder"/>
        <c:axId val="98422272"/>
        <c:axId val="98569600"/>
        <c:axId val="0"/>
      </c:bar3DChart>
      <c:catAx>
        <c:axId val="9842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98569600"/>
        <c:crosses val="autoZero"/>
        <c:auto val="1"/>
        <c:lblAlgn val="ctr"/>
        <c:lblOffset val="100"/>
        <c:noMultiLvlLbl val="0"/>
      </c:catAx>
      <c:valAx>
        <c:axId val="985696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98422272"/>
        <c:crosses val="autoZero"/>
        <c:crossBetween val="between"/>
      </c:valAx>
      <c:spPr>
        <a:noFill/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69B8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69B8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615017822878571"/>
          <c:y val="5.3658877083832789E-2"/>
          <c:w val="0.30299238565457576"/>
          <c:h val="0.25425245148199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6350" cap="flat" cmpd="sng" algn="ctr">
      <a:noFill/>
      <a:prstDash val="solid"/>
      <a:miter lim="800000"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  <a:sp3d>
      <a:bevelT w="203200" h="50800" prst="coolSlant"/>
    </a:sp3d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f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jpg"/><Relationship Id="rId1" Type="http://schemas.openxmlformats.org/officeDocument/2006/relationships/image" Target="../media/image3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fif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59E3E-B553-4CB3-9CF4-5D7B3C42FBC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4CFC2F-5092-45E7-BE00-02B8738CEE04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0" i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Исполнение бюджета</a:t>
          </a:r>
        </a:p>
      </dgm:t>
    </dgm:pt>
    <dgm:pt modelId="{9028FFAF-387F-48D4-A367-9C915E5DBBE6}" type="parTrans" cxnId="{37B0F53E-AFA6-41C9-B0F6-0AFC218FAF6E}">
      <dgm:prSet/>
      <dgm:spPr/>
      <dgm:t>
        <a:bodyPr/>
        <a:lstStyle/>
        <a:p>
          <a:endParaRPr lang="ru-RU"/>
        </a:p>
      </dgm:t>
    </dgm:pt>
    <dgm:pt modelId="{020E63A9-8DB7-4D47-B292-97F5F4CC8947}" type="sibTrans" cxnId="{37B0F53E-AFA6-41C9-B0F6-0AFC218FAF6E}">
      <dgm:prSet/>
      <dgm:spPr/>
      <dgm:t>
        <a:bodyPr/>
        <a:lstStyle/>
        <a:p>
          <a:endParaRPr lang="ru-RU"/>
        </a:p>
      </dgm:t>
    </dgm:pt>
    <dgm:pt modelId="{ADC4222C-F51B-4188-B969-4F80DB5A38B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доходам</a:t>
          </a:r>
        </a:p>
      </dgm:t>
    </dgm:pt>
    <dgm:pt modelId="{B93C7C4D-2FC1-447A-A564-7BFCAF9390FC}" type="parTrans" cxnId="{FA6B1939-6757-486A-8777-784C8D532949}">
      <dgm:prSet/>
      <dgm:spPr/>
      <dgm:t>
        <a:bodyPr/>
        <a:lstStyle/>
        <a:p>
          <a:endParaRPr lang="ru-RU"/>
        </a:p>
      </dgm:t>
    </dgm:pt>
    <dgm:pt modelId="{C2A8AE73-E513-4A1B-A4B3-86F71C6299E4}" type="sibTrans" cxnId="{FA6B1939-6757-486A-8777-784C8D532949}">
      <dgm:prSet/>
      <dgm:spPr/>
      <dgm:t>
        <a:bodyPr/>
        <a:lstStyle/>
        <a:p>
          <a:endParaRPr lang="ru-RU"/>
        </a:p>
      </dgm:t>
    </dgm:pt>
    <dgm:pt modelId="{EF0772D6-ACAB-43F5-901A-8D2EB4F72D7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и утверждение  отчета об исполнении бюджета</a:t>
          </a:r>
        </a:p>
      </dgm:t>
    </dgm:pt>
    <dgm:pt modelId="{42F2EA33-7358-43D2-B68E-E31EDC82FCEC}" type="parTrans" cxnId="{97230335-CE6E-4AAA-8F1D-80AB151ECA5C}">
      <dgm:prSet/>
      <dgm:spPr/>
      <dgm:t>
        <a:bodyPr/>
        <a:lstStyle/>
        <a:p>
          <a:endParaRPr lang="ru-RU"/>
        </a:p>
      </dgm:t>
    </dgm:pt>
    <dgm:pt modelId="{8EA93B4F-26C1-4DBD-B378-E9E122D84C48}" type="sibTrans" cxnId="{97230335-CE6E-4AAA-8F1D-80AB151ECA5C}">
      <dgm:prSet/>
      <dgm:spPr/>
      <dgm:t>
        <a:bodyPr/>
        <a:lstStyle/>
        <a:p>
          <a:endParaRPr lang="ru-RU"/>
        </a:p>
      </dgm:t>
    </dgm:pt>
    <dgm:pt modelId="{5A02BC7E-CB51-437D-B951-B3E5BB617693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расходам</a:t>
          </a:r>
        </a:p>
      </dgm:t>
    </dgm:pt>
    <dgm:pt modelId="{809E288C-F7EC-4542-B48A-84629FE29509}" type="parTrans" cxnId="{4FD30D85-E05B-4F71-A9D5-182330EAFAA6}">
      <dgm:prSet/>
      <dgm:spPr/>
      <dgm:t>
        <a:bodyPr/>
        <a:lstStyle/>
        <a:p>
          <a:endParaRPr lang="ru-RU"/>
        </a:p>
      </dgm:t>
    </dgm:pt>
    <dgm:pt modelId="{A9245D45-A873-4D80-B12A-264FDAEA9609}" type="sibTrans" cxnId="{4FD30D85-E05B-4F71-A9D5-182330EAFAA6}">
      <dgm:prSet/>
      <dgm:spPr/>
      <dgm:t>
        <a:bodyPr/>
        <a:lstStyle/>
        <a:p>
          <a:endParaRPr lang="ru-RU"/>
        </a:p>
      </dgm:t>
    </dgm:pt>
    <dgm:pt modelId="{7B2DFC8E-94C5-41BB-857D-0E203096B4A5}" type="pres">
      <dgm:prSet presAssocID="{4D459E3E-B553-4CB3-9CF4-5D7B3C42FB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A839C9-72C4-46AA-914B-7DDD5256EB2B}" type="pres">
      <dgm:prSet presAssocID="{7B4CFC2F-5092-45E7-BE00-02B8738CEE04}" presName="hierRoot1" presStyleCnt="0">
        <dgm:presLayoutVars>
          <dgm:hierBranch val="init"/>
        </dgm:presLayoutVars>
      </dgm:prSet>
      <dgm:spPr/>
    </dgm:pt>
    <dgm:pt modelId="{CE16FEA0-1483-4E04-9E7C-1E4A66389AB8}" type="pres">
      <dgm:prSet presAssocID="{7B4CFC2F-5092-45E7-BE00-02B8738CEE04}" presName="rootComposite1" presStyleCnt="0"/>
      <dgm:spPr/>
    </dgm:pt>
    <dgm:pt modelId="{218D45E1-11EC-4D27-B3A3-B4AA5427EC3E}" type="pres">
      <dgm:prSet presAssocID="{7B4CFC2F-5092-45E7-BE00-02B8738CEE04}" presName="rootText1" presStyleLbl="node0" presStyleIdx="0" presStyleCnt="1" custScaleX="330244" custLinFactNeighborX="-3145" custLinFactNeighborY="4021">
        <dgm:presLayoutVars>
          <dgm:chPref val="3"/>
        </dgm:presLayoutVars>
      </dgm:prSet>
      <dgm:spPr/>
    </dgm:pt>
    <dgm:pt modelId="{2074FF52-1867-49E9-87A3-16C3F436AD59}" type="pres">
      <dgm:prSet presAssocID="{7B4CFC2F-5092-45E7-BE00-02B8738CEE04}" presName="rootConnector1" presStyleLbl="node1" presStyleIdx="0" presStyleCnt="0"/>
      <dgm:spPr/>
    </dgm:pt>
    <dgm:pt modelId="{29E45C64-7A27-48F7-ACF2-6E63BD1AF4AA}" type="pres">
      <dgm:prSet presAssocID="{7B4CFC2F-5092-45E7-BE00-02B8738CEE04}" presName="hierChild2" presStyleCnt="0"/>
      <dgm:spPr/>
    </dgm:pt>
    <dgm:pt modelId="{F14B66F3-8824-41A0-A0D2-F5054E3526F0}" type="pres">
      <dgm:prSet presAssocID="{B93C7C4D-2FC1-447A-A564-7BFCAF9390FC}" presName="Name37" presStyleLbl="parChTrans1D2" presStyleIdx="0" presStyleCnt="3"/>
      <dgm:spPr/>
    </dgm:pt>
    <dgm:pt modelId="{3BD4C222-A6BB-406D-A424-8B3D079864C1}" type="pres">
      <dgm:prSet presAssocID="{ADC4222C-F51B-4188-B969-4F80DB5A38BE}" presName="hierRoot2" presStyleCnt="0">
        <dgm:presLayoutVars>
          <dgm:hierBranch val="init"/>
        </dgm:presLayoutVars>
      </dgm:prSet>
      <dgm:spPr/>
    </dgm:pt>
    <dgm:pt modelId="{00BA914F-D21E-4758-B9E9-420B45B0351A}" type="pres">
      <dgm:prSet presAssocID="{ADC4222C-F51B-4188-B969-4F80DB5A38BE}" presName="rootComposite" presStyleCnt="0"/>
      <dgm:spPr/>
    </dgm:pt>
    <dgm:pt modelId="{8C877542-9DE7-45F9-9BDA-F8401D548A16}" type="pres">
      <dgm:prSet presAssocID="{ADC4222C-F51B-4188-B969-4F80DB5A38BE}" presName="rootText" presStyleLbl="node2" presStyleIdx="0" presStyleCnt="3" custScaleY="112295" custLinFactNeighborX="-9685" custLinFactNeighborY="-10137">
        <dgm:presLayoutVars>
          <dgm:chPref val="3"/>
        </dgm:presLayoutVars>
      </dgm:prSet>
      <dgm:spPr/>
    </dgm:pt>
    <dgm:pt modelId="{33934BC0-AD90-43D3-9DCD-3C019748A808}" type="pres">
      <dgm:prSet presAssocID="{ADC4222C-F51B-4188-B969-4F80DB5A38BE}" presName="rootConnector" presStyleLbl="node2" presStyleIdx="0" presStyleCnt="3"/>
      <dgm:spPr/>
    </dgm:pt>
    <dgm:pt modelId="{A1694B4C-F805-4D7F-AEE6-EA593FD0D6BF}" type="pres">
      <dgm:prSet presAssocID="{ADC4222C-F51B-4188-B969-4F80DB5A38BE}" presName="hierChild4" presStyleCnt="0"/>
      <dgm:spPr/>
    </dgm:pt>
    <dgm:pt modelId="{F58E1B7A-CB68-4144-A370-EA6597A4A06E}" type="pres">
      <dgm:prSet presAssocID="{ADC4222C-F51B-4188-B969-4F80DB5A38BE}" presName="hierChild5" presStyleCnt="0"/>
      <dgm:spPr/>
    </dgm:pt>
    <dgm:pt modelId="{65F1A386-56C1-482A-9249-B8F73FD37369}" type="pres">
      <dgm:prSet presAssocID="{809E288C-F7EC-4542-B48A-84629FE29509}" presName="Name37" presStyleLbl="parChTrans1D2" presStyleIdx="1" presStyleCnt="3"/>
      <dgm:spPr/>
    </dgm:pt>
    <dgm:pt modelId="{B7951440-38DB-4A5C-BB7C-0EDE3A1E7746}" type="pres">
      <dgm:prSet presAssocID="{5A02BC7E-CB51-437D-B951-B3E5BB617693}" presName="hierRoot2" presStyleCnt="0">
        <dgm:presLayoutVars>
          <dgm:hierBranch val="init"/>
        </dgm:presLayoutVars>
      </dgm:prSet>
      <dgm:spPr/>
    </dgm:pt>
    <dgm:pt modelId="{8037A568-B10A-4E90-A33D-BDEF50D1997E}" type="pres">
      <dgm:prSet presAssocID="{5A02BC7E-CB51-437D-B951-B3E5BB617693}" presName="rootComposite" presStyleCnt="0"/>
      <dgm:spPr/>
    </dgm:pt>
    <dgm:pt modelId="{4F95FF47-7B9A-4DFD-BB6D-1E1A3003CA63}" type="pres">
      <dgm:prSet presAssocID="{5A02BC7E-CB51-437D-B951-B3E5BB617693}" presName="rootText" presStyleLbl="node2" presStyleIdx="1" presStyleCnt="3" custLinFactNeighborX="3095" custLinFactNeighborY="73270">
        <dgm:presLayoutVars>
          <dgm:chPref val="3"/>
        </dgm:presLayoutVars>
      </dgm:prSet>
      <dgm:spPr/>
    </dgm:pt>
    <dgm:pt modelId="{7E15D334-297B-4557-AB40-0BA4FCBFC6D3}" type="pres">
      <dgm:prSet presAssocID="{5A02BC7E-CB51-437D-B951-B3E5BB617693}" presName="rootConnector" presStyleLbl="node2" presStyleIdx="1" presStyleCnt="3"/>
      <dgm:spPr/>
    </dgm:pt>
    <dgm:pt modelId="{D98D6148-F087-4A69-B8E1-863A3A86DFFC}" type="pres">
      <dgm:prSet presAssocID="{5A02BC7E-CB51-437D-B951-B3E5BB617693}" presName="hierChild4" presStyleCnt="0"/>
      <dgm:spPr/>
    </dgm:pt>
    <dgm:pt modelId="{B9A71AB5-453F-49A3-9822-74F19DA4CF00}" type="pres">
      <dgm:prSet presAssocID="{5A02BC7E-CB51-437D-B951-B3E5BB617693}" presName="hierChild5" presStyleCnt="0"/>
      <dgm:spPr/>
    </dgm:pt>
    <dgm:pt modelId="{34D78702-D9A7-4359-9BF0-47D33157FF95}" type="pres">
      <dgm:prSet presAssocID="{42F2EA33-7358-43D2-B68E-E31EDC82FCEC}" presName="Name37" presStyleLbl="parChTrans1D2" presStyleIdx="2" presStyleCnt="3"/>
      <dgm:spPr/>
    </dgm:pt>
    <dgm:pt modelId="{7F151EA5-606C-4977-93BA-7ED004EE2FD9}" type="pres">
      <dgm:prSet presAssocID="{EF0772D6-ACAB-43F5-901A-8D2EB4F72D70}" presName="hierRoot2" presStyleCnt="0">
        <dgm:presLayoutVars>
          <dgm:hierBranch val="init"/>
        </dgm:presLayoutVars>
      </dgm:prSet>
      <dgm:spPr/>
    </dgm:pt>
    <dgm:pt modelId="{959256E0-0DDD-473F-AC32-849757C75014}" type="pres">
      <dgm:prSet presAssocID="{EF0772D6-ACAB-43F5-901A-8D2EB4F72D70}" presName="rootComposite" presStyleCnt="0"/>
      <dgm:spPr/>
    </dgm:pt>
    <dgm:pt modelId="{4ABF9C19-3238-4093-90F4-219BFE12C913}" type="pres">
      <dgm:prSet presAssocID="{EF0772D6-ACAB-43F5-901A-8D2EB4F72D70}" presName="rootText" presStyleLbl="node2" presStyleIdx="2" presStyleCnt="3" custScaleX="144406" custScaleY="161925">
        <dgm:presLayoutVars>
          <dgm:chPref val="3"/>
        </dgm:presLayoutVars>
      </dgm:prSet>
      <dgm:spPr/>
    </dgm:pt>
    <dgm:pt modelId="{0F61DD2F-5606-41B3-AFC7-2B91E9E5E533}" type="pres">
      <dgm:prSet presAssocID="{EF0772D6-ACAB-43F5-901A-8D2EB4F72D70}" presName="rootConnector" presStyleLbl="node2" presStyleIdx="2" presStyleCnt="3"/>
      <dgm:spPr/>
    </dgm:pt>
    <dgm:pt modelId="{614386A0-103E-4C9E-A20A-F3A28E553880}" type="pres">
      <dgm:prSet presAssocID="{EF0772D6-ACAB-43F5-901A-8D2EB4F72D70}" presName="hierChild4" presStyleCnt="0"/>
      <dgm:spPr/>
    </dgm:pt>
    <dgm:pt modelId="{006230ED-D5BF-471E-AAD4-14768584C9C6}" type="pres">
      <dgm:prSet presAssocID="{EF0772D6-ACAB-43F5-901A-8D2EB4F72D70}" presName="hierChild5" presStyleCnt="0"/>
      <dgm:spPr/>
    </dgm:pt>
    <dgm:pt modelId="{44B9911D-F9BA-4D12-8AEF-50F3D2AEEC0D}" type="pres">
      <dgm:prSet presAssocID="{7B4CFC2F-5092-45E7-BE00-02B8738CEE04}" presName="hierChild3" presStyleCnt="0"/>
      <dgm:spPr/>
    </dgm:pt>
  </dgm:ptLst>
  <dgm:cxnLst>
    <dgm:cxn modelId="{E421D016-B34F-4DAE-982D-07E35CE0D9E0}" type="presOf" srcId="{ADC4222C-F51B-4188-B969-4F80DB5A38BE}" destId="{8C877542-9DE7-45F9-9BDA-F8401D548A16}" srcOrd="0" destOrd="0" presId="urn:microsoft.com/office/officeart/2005/8/layout/orgChart1"/>
    <dgm:cxn modelId="{97230335-CE6E-4AAA-8F1D-80AB151ECA5C}" srcId="{7B4CFC2F-5092-45E7-BE00-02B8738CEE04}" destId="{EF0772D6-ACAB-43F5-901A-8D2EB4F72D70}" srcOrd="2" destOrd="0" parTransId="{42F2EA33-7358-43D2-B68E-E31EDC82FCEC}" sibTransId="{8EA93B4F-26C1-4DBD-B378-E9E122D84C48}"/>
    <dgm:cxn modelId="{FA6B1939-6757-486A-8777-784C8D532949}" srcId="{7B4CFC2F-5092-45E7-BE00-02B8738CEE04}" destId="{ADC4222C-F51B-4188-B969-4F80DB5A38BE}" srcOrd="0" destOrd="0" parTransId="{B93C7C4D-2FC1-447A-A564-7BFCAF9390FC}" sibTransId="{C2A8AE73-E513-4A1B-A4B3-86F71C6299E4}"/>
    <dgm:cxn modelId="{37B0F53E-AFA6-41C9-B0F6-0AFC218FAF6E}" srcId="{4D459E3E-B553-4CB3-9CF4-5D7B3C42FBC3}" destId="{7B4CFC2F-5092-45E7-BE00-02B8738CEE04}" srcOrd="0" destOrd="0" parTransId="{9028FFAF-387F-48D4-A367-9C915E5DBBE6}" sibTransId="{020E63A9-8DB7-4D47-B292-97F5F4CC8947}"/>
    <dgm:cxn modelId="{133B4040-5D0B-4E49-B45B-1BC85C48C55B}" type="presOf" srcId="{EF0772D6-ACAB-43F5-901A-8D2EB4F72D70}" destId="{0F61DD2F-5606-41B3-AFC7-2B91E9E5E533}" srcOrd="1" destOrd="0" presId="urn:microsoft.com/office/officeart/2005/8/layout/orgChart1"/>
    <dgm:cxn modelId="{4C690D42-2F79-4FAE-B32C-2BC549350AA0}" type="presOf" srcId="{ADC4222C-F51B-4188-B969-4F80DB5A38BE}" destId="{33934BC0-AD90-43D3-9DCD-3C019748A808}" srcOrd="1" destOrd="0" presId="urn:microsoft.com/office/officeart/2005/8/layout/orgChart1"/>
    <dgm:cxn modelId="{F7214B49-9FCE-4BE3-A895-C871C02DDFE3}" type="presOf" srcId="{4D459E3E-B553-4CB3-9CF4-5D7B3C42FBC3}" destId="{7B2DFC8E-94C5-41BB-857D-0E203096B4A5}" srcOrd="0" destOrd="0" presId="urn:microsoft.com/office/officeart/2005/8/layout/orgChart1"/>
    <dgm:cxn modelId="{2EAC9156-00DB-43C1-A5D1-1C66E82DC377}" type="presOf" srcId="{7B4CFC2F-5092-45E7-BE00-02B8738CEE04}" destId="{218D45E1-11EC-4D27-B3A3-B4AA5427EC3E}" srcOrd="0" destOrd="0" presId="urn:microsoft.com/office/officeart/2005/8/layout/orgChart1"/>
    <dgm:cxn modelId="{9B520558-B4E8-4731-942F-E278B2388F6C}" type="presOf" srcId="{7B4CFC2F-5092-45E7-BE00-02B8738CEE04}" destId="{2074FF52-1867-49E9-87A3-16C3F436AD59}" srcOrd="1" destOrd="0" presId="urn:microsoft.com/office/officeart/2005/8/layout/orgChart1"/>
    <dgm:cxn modelId="{4FD30D85-E05B-4F71-A9D5-182330EAFAA6}" srcId="{7B4CFC2F-5092-45E7-BE00-02B8738CEE04}" destId="{5A02BC7E-CB51-437D-B951-B3E5BB617693}" srcOrd="1" destOrd="0" parTransId="{809E288C-F7EC-4542-B48A-84629FE29509}" sibTransId="{A9245D45-A873-4D80-B12A-264FDAEA9609}"/>
    <dgm:cxn modelId="{5C01AE8A-6808-42C6-89FB-5DF942B54338}" type="presOf" srcId="{B93C7C4D-2FC1-447A-A564-7BFCAF9390FC}" destId="{F14B66F3-8824-41A0-A0D2-F5054E3526F0}" srcOrd="0" destOrd="0" presId="urn:microsoft.com/office/officeart/2005/8/layout/orgChart1"/>
    <dgm:cxn modelId="{6D3CF290-976A-43FB-88ED-0638B4E7855B}" type="presOf" srcId="{42F2EA33-7358-43D2-B68E-E31EDC82FCEC}" destId="{34D78702-D9A7-4359-9BF0-47D33157FF95}" srcOrd="0" destOrd="0" presId="urn:microsoft.com/office/officeart/2005/8/layout/orgChart1"/>
    <dgm:cxn modelId="{5DAD38AA-B8C6-4CD6-A22E-FA789FB1E289}" type="presOf" srcId="{EF0772D6-ACAB-43F5-901A-8D2EB4F72D70}" destId="{4ABF9C19-3238-4093-90F4-219BFE12C913}" srcOrd="0" destOrd="0" presId="urn:microsoft.com/office/officeart/2005/8/layout/orgChart1"/>
    <dgm:cxn modelId="{503BBBBC-2935-4869-B40B-A17EF43193E5}" type="presOf" srcId="{5A02BC7E-CB51-437D-B951-B3E5BB617693}" destId="{7E15D334-297B-4557-AB40-0BA4FCBFC6D3}" srcOrd="1" destOrd="0" presId="urn:microsoft.com/office/officeart/2005/8/layout/orgChart1"/>
    <dgm:cxn modelId="{06370BE0-38B9-4B89-8210-6599C838D9F6}" type="presOf" srcId="{809E288C-F7EC-4542-B48A-84629FE29509}" destId="{65F1A386-56C1-482A-9249-B8F73FD37369}" srcOrd="0" destOrd="0" presId="urn:microsoft.com/office/officeart/2005/8/layout/orgChart1"/>
    <dgm:cxn modelId="{0A9454E2-0FAB-4A74-A5E5-016EFDE57994}" type="presOf" srcId="{5A02BC7E-CB51-437D-B951-B3E5BB617693}" destId="{4F95FF47-7B9A-4DFD-BB6D-1E1A3003CA63}" srcOrd="0" destOrd="0" presId="urn:microsoft.com/office/officeart/2005/8/layout/orgChart1"/>
    <dgm:cxn modelId="{EB033BC8-C27C-4B87-AF4D-A8712AE7E96C}" type="presParOf" srcId="{7B2DFC8E-94C5-41BB-857D-0E203096B4A5}" destId="{97A839C9-72C4-46AA-914B-7DDD5256EB2B}" srcOrd="0" destOrd="0" presId="urn:microsoft.com/office/officeart/2005/8/layout/orgChart1"/>
    <dgm:cxn modelId="{D555523E-89CB-4381-B7B8-A4443822F44C}" type="presParOf" srcId="{97A839C9-72C4-46AA-914B-7DDD5256EB2B}" destId="{CE16FEA0-1483-4E04-9E7C-1E4A66389AB8}" srcOrd="0" destOrd="0" presId="urn:microsoft.com/office/officeart/2005/8/layout/orgChart1"/>
    <dgm:cxn modelId="{06F38991-2CAF-4BC3-BAE0-99604F78E82E}" type="presParOf" srcId="{CE16FEA0-1483-4E04-9E7C-1E4A66389AB8}" destId="{218D45E1-11EC-4D27-B3A3-B4AA5427EC3E}" srcOrd="0" destOrd="0" presId="urn:microsoft.com/office/officeart/2005/8/layout/orgChart1"/>
    <dgm:cxn modelId="{27AB3887-E27B-4E87-BA4E-357E39421527}" type="presParOf" srcId="{CE16FEA0-1483-4E04-9E7C-1E4A66389AB8}" destId="{2074FF52-1867-49E9-87A3-16C3F436AD59}" srcOrd="1" destOrd="0" presId="urn:microsoft.com/office/officeart/2005/8/layout/orgChart1"/>
    <dgm:cxn modelId="{1B60CC2D-9FFB-46C7-AE3E-27A0AD55A49B}" type="presParOf" srcId="{97A839C9-72C4-46AA-914B-7DDD5256EB2B}" destId="{29E45C64-7A27-48F7-ACF2-6E63BD1AF4AA}" srcOrd="1" destOrd="0" presId="urn:microsoft.com/office/officeart/2005/8/layout/orgChart1"/>
    <dgm:cxn modelId="{C9A8D803-4EB1-42B7-8F69-92F628A38C68}" type="presParOf" srcId="{29E45C64-7A27-48F7-ACF2-6E63BD1AF4AA}" destId="{F14B66F3-8824-41A0-A0D2-F5054E3526F0}" srcOrd="0" destOrd="0" presId="urn:microsoft.com/office/officeart/2005/8/layout/orgChart1"/>
    <dgm:cxn modelId="{4731857E-5610-4C63-8A5B-62C379170539}" type="presParOf" srcId="{29E45C64-7A27-48F7-ACF2-6E63BD1AF4AA}" destId="{3BD4C222-A6BB-406D-A424-8B3D079864C1}" srcOrd="1" destOrd="0" presId="urn:microsoft.com/office/officeart/2005/8/layout/orgChart1"/>
    <dgm:cxn modelId="{E302CF36-2511-475F-B409-547A65B92B6C}" type="presParOf" srcId="{3BD4C222-A6BB-406D-A424-8B3D079864C1}" destId="{00BA914F-D21E-4758-B9E9-420B45B0351A}" srcOrd="0" destOrd="0" presId="urn:microsoft.com/office/officeart/2005/8/layout/orgChart1"/>
    <dgm:cxn modelId="{8ED38CA4-5690-4861-9736-9A7A19506136}" type="presParOf" srcId="{00BA914F-D21E-4758-B9E9-420B45B0351A}" destId="{8C877542-9DE7-45F9-9BDA-F8401D548A16}" srcOrd="0" destOrd="0" presId="urn:microsoft.com/office/officeart/2005/8/layout/orgChart1"/>
    <dgm:cxn modelId="{99710C44-167E-48AF-BCA1-939AF5AD9B4E}" type="presParOf" srcId="{00BA914F-D21E-4758-B9E9-420B45B0351A}" destId="{33934BC0-AD90-43D3-9DCD-3C019748A808}" srcOrd="1" destOrd="0" presId="urn:microsoft.com/office/officeart/2005/8/layout/orgChart1"/>
    <dgm:cxn modelId="{7B93D1FB-838D-4A5A-8FD7-8FDD8979B180}" type="presParOf" srcId="{3BD4C222-A6BB-406D-A424-8B3D079864C1}" destId="{A1694B4C-F805-4D7F-AEE6-EA593FD0D6BF}" srcOrd="1" destOrd="0" presId="urn:microsoft.com/office/officeart/2005/8/layout/orgChart1"/>
    <dgm:cxn modelId="{F3DA2465-FA4B-472C-929B-E954B515ACCB}" type="presParOf" srcId="{3BD4C222-A6BB-406D-A424-8B3D079864C1}" destId="{F58E1B7A-CB68-4144-A370-EA6597A4A06E}" srcOrd="2" destOrd="0" presId="urn:microsoft.com/office/officeart/2005/8/layout/orgChart1"/>
    <dgm:cxn modelId="{6ED8EE58-0ECF-403F-8352-DA6D3D13EFD0}" type="presParOf" srcId="{29E45C64-7A27-48F7-ACF2-6E63BD1AF4AA}" destId="{65F1A386-56C1-482A-9249-B8F73FD37369}" srcOrd="2" destOrd="0" presId="urn:microsoft.com/office/officeart/2005/8/layout/orgChart1"/>
    <dgm:cxn modelId="{F1B67756-F969-4BD5-8273-B44A93EC5AA5}" type="presParOf" srcId="{29E45C64-7A27-48F7-ACF2-6E63BD1AF4AA}" destId="{B7951440-38DB-4A5C-BB7C-0EDE3A1E7746}" srcOrd="3" destOrd="0" presId="urn:microsoft.com/office/officeart/2005/8/layout/orgChart1"/>
    <dgm:cxn modelId="{0B9D5155-31A1-49B1-AA2A-66541E6964DE}" type="presParOf" srcId="{B7951440-38DB-4A5C-BB7C-0EDE3A1E7746}" destId="{8037A568-B10A-4E90-A33D-BDEF50D1997E}" srcOrd="0" destOrd="0" presId="urn:microsoft.com/office/officeart/2005/8/layout/orgChart1"/>
    <dgm:cxn modelId="{82D136AC-2B3C-4C56-ADEE-D52CF9A3EF0C}" type="presParOf" srcId="{8037A568-B10A-4E90-A33D-BDEF50D1997E}" destId="{4F95FF47-7B9A-4DFD-BB6D-1E1A3003CA63}" srcOrd="0" destOrd="0" presId="urn:microsoft.com/office/officeart/2005/8/layout/orgChart1"/>
    <dgm:cxn modelId="{411B9397-2D3F-4A67-8464-A18F859195EE}" type="presParOf" srcId="{8037A568-B10A-4E90-A33D-BDEF50D1997E}" destId="{7E15D334-297B-4557-AB40-0BA4FCBFC6D3}" srcOrd="1" destOrd="0" presId="urn:microsoft.com/office/officeart/2005/8/layout/orgChart1"/>
    <dgm:cxn modelId="{8FAE6C13-5061-47A1-926A-C9BE6E49A821}" type="presParOf" srcId="{B7951440-38DB-4A5C-BB7C-0EDE3A1E7746}" destId="{D98D6148-F087-4A69-B8E1-863A3A86DFFC}" srcOrd="1" destOrd="0" presId="urn:microsoft.com/office/officeart/2005/8/layout/orgChart1"/>
    <dgm:cxn modelId="{5979C150-94D8-4472-A8A4-45BB755181C8}" type="presParOf" srcId="{B7951440-38DB-4A5C-BB7C-0EDE3A1E7746}" destId="{B9A71AB5-453F-49A3-9822-74F19DA4CF00}" srcOrd="2" destOrd="0" presId="urn:microsoft.com/office/officeart/2005/8/layout/orgChart1"/>
    <dgm:cxn modelId="{3EDAC70F-2E5F-428C-8EA5-11E29A5D1603}" type="presParOf" srcId="{29E45C64-7A27-48F7-ACF2-6E63BD1AF4AA}" destId="{34D78702-D9A7-4359-9BF0-47D33157FF95}" srcOrd="4" destOrd="0" presId="urn:microsoft.com/office/officeart/2005/8/layout/orgChart1"/>
    <dgm:cxn modelId="{00E5B070-BA8A-4D4D-BE25-23ED05AD650E}" type="presParOf" srcId="{29E45C64-7A27-48F7-ACF2-6E63BD1AF4AA}" destId="{7F151EA5-606C-4977-93BA-7ED004EE2FD9}" srcOrd="5" destOrd="0" presId="urn:microsoft.com/office/officeart/2005/8/layout/orgChart1"/>
    <dgm:cxn modelId="{5B2DBB96-85C2-4310-8C0E-483377CD77A7}" type="presParOf" srcId="{7F151EA5-606C-4977-93BA-7ED004EE2FD9}" destId="{959256E0-0DDD-473F-AC32-849757C75014}" srcOrd="0" destOrd="0" presId="urn:microsoft.com/office/officeart/2005/8/layout/orgChart1"/>
    <dgm:cxn modelId="{351779B1-5ECF-47B4-96A2-B46888BAE7FC}" type="presParOf" srcId="{959256E0-0DDD-473F-AC32-849757C75014}" destId="{4ABF9C19-3238-4093-90F4-219BFE12C913}" srcOrd="0" destOrd="0" presId="urn:microsoft.com/office/officeart/2005/8/layout/orgChart1"/>
    <dgm:cxn modelId="{38652C05-07D4-4FA4-8AF1-2E3C663055A9}" type="presParOf" srcId="{959256E0-0DDD-473F-AC32-849757C75014}" destId="{0F61DD2F-5606-41B3-AFC7-2B91E9E5E533}" srcOrd="1" destOrd="0" presId="urn:microsoft.com/office/officeart/2005/8/layout/orgChart1"/>
    <dgm:cxn modelId="{CA6805F5-21AA-4902-A2F0-58F3B8F9E137}" type="presParOf" srcId="{7F151EA5-606C-4977-93BA-7ED004EE2FD9}" destId="{614386A0-103E-4C9E-A20A-F3A28E553880}" srcOrd="1" destOrd="0" presId="urn:microsoft.com/office/officeart/2005/8/layout/orgChart1"/>
    <dgm:cxn modelId="{CC4E3D0A-7988-4236-9EC2-25E87070D784}" type="presParOf" srcId="{7F151EA5-606C-4977-93BA-7ED004EE2FD9}" destId="{006230ED-D5BF-471E-AAD4-14768584C9C6}" srcOrd="2" destOrd="0" presId="urn:microsoft.com/office/officeart/2005/8/layout/orgChart1"/>
    <dgm:cxn modelId="{4F9A6A90-6093-4EFB-BD68-01775F6E1F61}" type="presParOf" srcId="{97A839C9-72C4-46AA-914B-7DDD5256EB2B}" destId="{44B9911D-F9BA-4D12-8AEF-50F3D2AEEC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00" b="1" dirty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2E44C-8498-48F8-9652-E5DD6AC5818D}" type="pres">
      <dgm:prSet presAssocID="{6F647F05-65E5-443B-9310-4AF895EEC1B0}" presName="centerShape" presStyleLbl="node0" presStyleIdx="0" presStyleCnt="1" custScaleX="172936" custScaleY="181259" custLinFactNeighborX="-908" custLinFactNeighborY="1704"/>
      <dgm:spPr/>
    </dgm:pt>
    <dgm:pt modelId="{4731EA70-1FA8-49F5-A6BF-4AE9CB97C303}" type="pres">
      <dgm:prSet presAssocID="{8D513BD1-7137-4BB2-A1F4-1B02EFB0F34F}" presName="parTrans" presStyleLbl="sibTrans2D1" presStyleIdx="0" presStyleCnt="10"/>
      <dgm:spPr/>
    </dgm:pt>
    <dgm:pt modelId="{8D15C70B-27DC-4BC4-8B54-1A6B8CC1DBC1}" type="pres">
      <dgm:prSet presAssocID="{8D513BD1-7137-4BB2-A1F4-1B02EFB0F34F}" presName="connectorText" presStyleLbl="sibTrans2D1" presStyleIdx="0" presStyleCnt="10"/>
      <dgm:spPr/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</dgm:pt>
    <dgm:pt modelId="{A0E222DD-64BD-4A89-BBB9-2B80D8318D4A}" type="pres">
      <dgm:prSet presAssocID="{082CE592-953F-441B-B0C2-F864433A8493}" presName="parTrans" presStyleLbl="sibTrans2D1" presStyleIdx="1" presStyleCnt="10"/>
      <dgm:spPr/>
    </dgm:pt>
    <dgm:pt modelId="{839DF450-14DD-4280-9AEE-DA73938E9B9D}" type="pres">
      <dgm:prSet presAssocID="{082CE592-953F-441B-B0C2-F864433A8493}" presName="connectorText" presStyleLbl="sibTrans2D1" presStyleIdx="1" presStyleCnt="10"/>
      <dgm:spPr/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</dgm:pt>
    <dgm:pt modelId="{06F93DE9-E67A-4CE1-BC6B-5C458B1137B0}" type="pres">
      <dgm:prSet presAssocID="{C021BE46-16AF-4372-B2A0-67875E2C82CF}" presName="parTrans" presStyleLbl="sibTrans2D1" presStyleIdx="2" presStyleCnt="10"/>
      <dgm:spPr/>
    </dgm:pt>
    <dgm:pt modelId="{DA660ED5-C4B7-4208-928A-B8DD66837486}" type="pres">
      <dgm:prSet presAssocID="{C021BE46-16AF-4372-B2A0-67875E2C82CF}" presName="connectorText" presStyleLbl="sibTrans2D1" presStyleIdx="2" presStyleCnt="10"/>
      <dgm:spPr/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</dgm:pt>
    <dgm:pt modelId="{E7EAB10C-E176-4610-B2C6-BE8F83AD0F9B}" type="pres">
      <dgm:prSet presAssocID="{A8FC0520-4E1C-47C9-9459-5A566E2A3269}" presName="parTrans" presStyleLbl="sibTrans2D1" presStyleIdx="3" presStyleCnt="10"/>
      <dgm:spPr/>
    </dgm:pt>
    <dgm:pt modelId="{47F0322C-5978-482D-A409-1280E22C6D82}" type="pres">
      <dgm:prSet presAssocID="{A8FC0520-4E1C-47C9-9459-5A566E2A3269}" presName="connectorText" presStyleLbl="sibTrans2D1" presStyleIdx="3" presStyleCnt="10"/>
      <dgm:spPr/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</dgm:pt>
    <dgm:pt modelId="{FA950D33-9BD9-4D37-A533-789F5554AFB5}" type="pres">
      <dgm:prSet presAssocID="{6598F354-400C-439C-BDD5-729D663E252E}" presName="parTrans" presStyleLbl="sibTrans2D1" presStyleIdx="4" presStyleCnt="10"/>
      <dgm:spPr/>
    </dgm:pt>
    <dgm:pt modelId="{F326903B-AF5C-41D9-A950-9DE60C069BDF}" type="pres">
      <dgm:prSet presAssocID="{6598F354-400C-439C-BDD5-729D663E252E}" presName="connectorText" presStyleLbl="sibTrans2D1" presStyleIdx="4" presStyleCnt="10"/>
      <dgm:spPr/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</dgm:pt>
    <dgm:pt modelId="{2F5553CB-2478-4421-B002-5FA728364A78}" type="pres">
      <dgm:prSet presAssocID="{9DEE7B50-C1CB-48D2-999B-DF1098A88396}" presName="parTrans" presStyleLbl="sibTrans2D1" presStyleIdx="5" presStyleCnt="10"/>
      <dgm:spPr/>
    </dgm:pt>
    <dgm:pt modelId="{881BA4B6-6173-4BE7-ACB0-127409627ABA}" type="pres">
      <dgm:prSet presAssocID="{9DEE7B50-C1CB-48D2-999B-DF1098A88396}" presName="connectorText" presStyleLbl="sibTrans2D1" presStyleIdx="5" presStyleCnt="10"/>
      <dgm:spPr/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</dgm:pt>
    <dgm:pt modelId="{A0B7EB92-DF16-476D-BB87-6C0D26E26F61}" type="pres">
      <dgm:prSet presAssocID="{BC4B6763-2F33-4CCB-B9CC-377BBD0F0800}" presName="parTrans" presStyleLbl="sibTrans2D1" presStyleIdx="6" presStyleCnt="10"/>
      <dgm:spPr/>
    </dgm:pt>
    <dgm:pt modelId="{E3A5A4EE-729B-477E-AEA8-7FC61FA6B941}" type="pres">
      <dgm:prSet presAssocID="{BC4B6763-2F33-4CCB-B9CC-377BBD0F0800}" presName="connectorText" presStyleLbl="sibTrans2D1" presStyleIdx="6" presStyleCnt="10"/>
      <dgm:spPr/>
    </dgm:pt>
    <dgm:pt modelId="{69EA0517-EDCB-4CEB-899F-D56DCF7B4404}" type="pres">
      <dgm:prSet presAssocID="{9F96D360-CB55-48DB-9778-BF90DCE1129E}" presName="node" presStyleLbl="node1" presStyleIdx="6" presStyleCnt="10">
        <dgm:presLayoutVars>
          <dgm:bulletEnabled val="1"/>
        </dgm:presLayoutVars>
      </dgm:prSet>
      <dgm:spPr/>
    </dgm:pt>
    <dgm:pt modelId="{7A035AEB-3A20-4DC3-9A60-032AB2743B03}" type="pres">
      <dgm:prSet presAssocID="{77DF95E1-3397-43CE-99EF-E82D1E9B2066}" presName="parTrans" presStyleLbl="sibTrans2D1" presStyleIdx="7" presStyleCnt="10"/>
      <dgm:spPr/>
    </dgm:pt>
    <dgm:pt modelId="{4273F29E-B93C-44D6-A671-FCDC77ED9BA3}" type="pres">
      <dgm:prSet presAssocID="{77DF95E1-3397-43CE-99EF-E82D1E9B2066}" presName="connectorText" presStyleLbl="sibTrans2D1" presStyleIdx="7" presStyleCnt="10"/>
      <dgm:spPr/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</dgm:pt>
    <dgm:pt modelId="{DF27FC25-052B-426A-9E06-117E992234F6}" type="pres">
      <dgm:prSet presAssocID="{08170AFC-8E89-4179-A96D-636AFFD8C3F3}" presName="parTrans" presStyleLbl="sibTrans2D1" presStyleIdx="8" presStyleCnt="10"/>
      <dgm:spPr/>
    </dgm:pt>
    <dgm:pt modelId="{53D78D63-5F88-4163-9535-46A64127BD3A}" type="pres">
      <dgm:prSet presAssocID="{08170AFC-8E89-4179-A96D-636AFFD8C3F3}" presName="connectorText" presStyleLbl="sibTrans2D1" presStyleIdx="8" presStyleCnt="10"/>
      <dgm:spPr/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</dgm:pt>
    <dgm:pt modelId="{553B84E4-4A31-43DB-B3BF-8E8EF2B79F2D}" type="pres">
      <dgm:prSet presAssocID="{66E51CD7-05D6-4658-BDAA-92C6F3E19708}" presName="parTrans" presStyleLbl="sibTrans2D1" presStyleIdx="9" presStyleCnt="10"/>
      <dgm:spPr/>
    </dgm:pt>
    <dgm:pt modelId="{C47D9E4B-AD47-4E79-B529-9B264E8F4F6B}" type="pres">
      <dgm:prSet presAssocID="{66E51CD7-05D6-4658-BDAA-92C6F3E19708}" presName="connectorText" presStyleLbl="sibTrans2D1" presStyleIdx="9" presStyleCnt="10"/>
      <dgm:spPr/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</dgm:pt>
  </dgm:ptLst>
  <dgm:cxnLst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5F95907-B094-4844-9DE9-93D583E19036}" type="presOf" srcId="{A8FC0520-4E1C-47C9-9459-5A566E2A3269}" destId="{E7EAB10C-E176-4610-B2C6-BE8F83AD0F9B}" srcOrd="0" destOrd="0" presId="urn:microsoft.com/office/officeart/2005/8/layout/radial5"/>
    <dgm:cxn modelId="{8B39550B-C84E-4B41-9D2A-B21C4383EAF7}" type="presOf" srcId="{77DF95E1-3397-43CE-99EF-E82D1E9B2066}" destId="{4273F29E-B93C-44D6-A671-FCDC77ED9BA3}" srcOrd="1" destOrd="0" presId="urn:microsoft.com/office/officeart/2005/8/layout/radial5"/>
    <dgm:cxn modelId="{914BE10C-B36A-4F09-BED6-F7B10742A96D}" type="presOf" srcId="{62E153EB-408C-4CB3-B6CA-2A439518E14B}" destId="{83F11675-07D9-406F-853D-13FD28BBB805}" srcOrd="0" destOrd="0" presId="urn:microsoft.com/office/officeart/2005/8/layout/radial5"/>
    <dgm:cxn modelId="{5627320F-5353-4039-AB9B-A25C83F27F6F}" type="presOf" srcId="{AA0A2BD5-A368-4F17-8E9D-23F1FC377812}" destId="{EB1C3899-7B42-47CD-912B-DD035472498D}" srcOrd="0" destOrd="0" presId="urn:microsoft.com/office/officeart/2005/8/layout/radial5"/>
    <dgm:cxn modelId="{68735618-0E99-4ABC-BE18-D276B7072B3B}" type="presOf" srcId="{D63A74EC-A1EC-4823-AB28-835C2DE63D58}" destId="{E2EC1D87-F728-458A-8AB1-7A3D78F9D25E}" srcOrd="0" destOrd="0" presId="urn:microsoft.com/office/officeart/2005/8/layout/radial5"/>
    <dgm:cxn modelId="{2CD59918-CAF5-42E9-8024-FE7283D5E1F6}" type="presOf" srcId="{3BA0FA79-0F0A-4F39-8C6F-85BF113366C3}" destId="{E0AC84DD-2093-416F-85DE-E547FE520660}" srcOrd="0" destOrd="0" presId="urn:microsoft.com/office/officeart/2005/8/layout/radial5"/>
    <dgm:cxn modelId="{CEDA8D1F-C99B-41C8-B8A2-8CF5AC3FC5AC}" type="presOf" srcId="{77DF95E1-3397-43CE-99EF-E82D1E9B2066}" destId="{7A035AEB-3A20-4DC3-9A60-032AB2743B03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DC9F482E-B588-447F-AD58-9B85CD3102F5}" type="presOf" srcId="{420BA717-63F2-4ED1-9193-BDF0AD7BC7EB}" destId="{FFE63D16-C443-42C8-BB30-4CA61876A647}" srcOrd="0" destOrd="0" presId="urn:microsoft.com/office/officeart/2005/8/layout/radial5"/>
    <dgm:cxn modelId="{3466EB34-BC1F-48C6-A2A0-3D9C398E5379}" type="presOf" srcId="{D78F1D4C-A2EF-4C56-940B-FB3F18A7298D}" destId="{EDA34655-9131-4731-957F-5382F53A0660}" srcOrd="0" destOrd="0" presId="urn:microsoft.com/office/officeart/2005/8/layout/radial5"/>
    <dgm:cxn modelId="{CD3DEF3C-89C9-4244-A8A3-AE1718FC1DDA}" type="presOf" srcId="{08170AFC-8E89-4179-A96D-636AFFD8C3F3}" destId="{DF27FC25-052B-426A-9E06-117E992234F6}" srcOrd="0" destOrd="0" presId="urn:microsoft.com/office/officeart/2005/8/layout/radial5"/>
    <dgm:cxn modelId="{A04A583D-CC29-4F10-9BB6-6AAF94A30B84}" type="presOf" srcId="{C021BE46-16AF-4372-B2A0-67875E2C82CF}" destId="{06F93DE9-E67A-4CE1-BC6B-5C458B1137B0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EB89A85C-8CFF-456D-8C1F-A5A80864CE1C}" type="presOf" srcId="{4B1A8440-411B-4A5D-AFC7-3583C59ADD0E}" destId="{73BC26A8-8D0F-45E6-9E3B-37EADD227262}" srcOrd="0" destOrd="0" presId="urn:microsoft.com/office/officeart/2005/8/layout/radial5"/>
    <dgm:cxn modelId="{AD097546-F5BA-4E0F-8DCA-14CBE66861E6}" type="presOf" srcId="{9DEE7B50-C1CB-48D2-999B-DF1098A88396}" destId="{881BA4B6-6173-4BE7-ACB0-127409627ABA}" srcOrd="1" destOrd="0" presId="urn:microsoft.com/office/officeart/2005/8/layout/radial5"/>
    <dgm:cxn modelId="{31FCF84C-BED5-41B5-99B2-61A67BC44333}" type="presOf" srcId="{082CE592-953F-441B-B0C2-F864433A8493}" destId="{A0E222DD-64BD-4A89-BBB9-2B80D8318D4A}" srcOrd="0" destOrd="0" presId="urn:microsoft.com/office/officeart/2005/8/layout/radial5"/>
    <dgm:cxn modelId="{73A88B4F-B86C-4C9A-AC6F-C21203687C94}" type="presOf" srcId="{A8FC0520-4E1C-47C9-9459-5A566E2A3269}" destId="{47F0322C-5978-482D-A409-1280E22C6D82}" srcOrd="1" destOrd="0" presId="urn:microsoft.com/office/officeart/2005/8/layout/radial5"/>
    <dgm:cxn modelId="{8F68EB4F-EDBE-4556-8A58-838220E9623F}" type="presOf" srcId="{637E412C-91EE-486E-8354-15F2384BE3EA}" destId="{D8B200F5-4D07-49B2-A587-C2FE6CEC49F8}" srcOrd="0" destOrd="0" presId="urn:microsoft.com/office/officeart/2005/8/layout/radial5"/>
    <dgm:cxn modelId="{98D0A950-5AD8-4EBC-B02F-B1E3B371C8B0}" type="presOf" srcId="{BC4B6763-2F33-4CCB-B9CC-377BBD0F0800}" destId="{A0B7EB92-DF16-476D-BB87-6C0D26E26F61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79962872-6279-42C7-B2A4-79686055E8E8}" type="presOf" srcId="{D2A69AB7-A0A6-4501-95CD-2902A3384DE3}" destId="{FED909B6-8F19-4D98-AAC2-EBEEF4830C2B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3A9B0288-52A3-4837-B464-EA1615E4CB61}" type="presOf" srcId="{08170AFC-8E89-4179-A96D-636AFFD8C3F3}" destId="{53D78D63-5F88-4163-9535-46A64127BD3A}" srcOrd="1" destOrd="0" presId="urn:microsoft.com/office/officeart/2005/8/layout/radial5"/>
    <dgm:cxn modelId="{9E280A90-EF4B-40DB-AAA3-433A35119293}" type="presOf" srcId="{66E51CD7-05D6-4658-BDAA-92C6F3E19708}" destId="{553B84E4-4A31-43DB-B3BF-8E8EF2B79F2D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511AD98-858C-4468-ACA0-B0D54DBF0BB0}" type="presOf" srcId="{66E51CD7-05D6-4658-BDAA-92C6F3E19708}" destId="{C47D9E4B-AD47-4E79-B529-9B264E8F4F6B}" srcOrd="1" destOrd="0" presId="urn:microsoft.com/office/officeart/2005/8/layout/radial5"/>
    <dgm:cxn modelId="{0DC49B9A-CF93-4205-BC49-7B6FFCA23904}" type="presOf" srcId="{6598F354-400C-439C-BDD5-729D663E252E}" destId="{FA950D33-9BD9-4D37-A533-789F5554AFB5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012EDDBB-30C3-43AD-98F8-68EEB3CD4BF6}" type="presOf" srcId="{BC4B6763-2F33-4CCB-B9CC-377BBD0F0800}" destId="{E3A5A4EE-729B-477E-AEA8-7FC61FA6B941}" srcOrd="1" destOrd="0" presId="urn:microsoft.com/office/officeart/2005/8/layout/radial5"/>
    <dgm:cxn modelId="{748C50BC-B9D8-45B4-AAD0-A818D595AB1C}" type="presOf" srcId="{9DEE7B50-C1CB-48D2-999B-DF1098A88396}" destId="{2F5553CB-2478-4421-B002-5FA728364A78}" srcOrd="0" destOrd="0" presId="urn:microsoft.com/office/officeart/2005/8/layout/radial5"/>
    <dgm:cxn modelId="{DC87CCBC-86EF-4956-8162-2B56BBB1DEE8}" type="presOf" srcId="{6B4A9C71-5243-4375-98C7-BA189146832B}" destId="{8B82EA68-B59A-424E-9756-C221A13DB47F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C366A8CE-61E5-4304-B3FA-7D81C420D2E7}" type="presOf" srcId="{8D513BD1-7137-4BB2-A1F4-1B02EFB0F34F}" destId="{8D15C70B-27DC-4BC4-8B54-1A6B8CC1DBC1}" srcOrd="1" destOrd="0" presId="urn:microsoft.com/office/officeart/2005/8/layout/radial5"/>
    <dgm:cxn modelId="{2ABF45D2-FEB6-4D70-AF39-3873BE096044}" type="presOf" srcId="{8D513BD1-7137-4BB2-A1F4-1B02EFB0F34F}" destId="{4731EA70-1FA8-49F5-A6BF-4AE9CB97C303}" srcOrd="0" destOrd="0" presId="urn:microsoft.com/office/officeart/2005/8/layout/radial5"/>
    <dgm:cxn modelId="{C2E51FDA-BED5-4151-B61E-6CA3735D8475}" type="presOf" srcId="{6F647F05-65E5-443B-9310-4AF895EEC1B0}" destId="{ED72E44C-8498-48F8-9652-E5DD6AC5818D}" srcOrd="0" destOrd="0" presId="urn:microsoft.com/office/officeart/2005/8/layout/radial5"/>
    <dgm:cxn modelId="{5E38A4DA-12C1-4BF0-BE4E-0E5E8ECF04B9}" type="presOf" srcId="{9F96D360-CB55-48DB-9778-BF90DCE1129E}" destId="{69EA0517-EDCB-4CEB-899F-D56DCF7B4404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6E22D8DE-48A8-4F4E-BC5E-5FA4D201E473}" type="presOf" srcId="{C021BE46-16AF-4372-B2A0-67875E2C82CF}" destId="{DA660ED5-C4B7-4208-928A-B8DD66837486}" srcOrd="1" destOrd="0" presId="urn:microsoft.com/office/officeart/2005/8/layout/radial5"/>
    <dgm:cxn modelId="{D31247F6-B2DD-4ED5-9284-06211249C676}" type="presOf" srcId="{082CE592-953F-441B-B0C2-F864433A8493}" destId="{839DF450-14DD-4280-9AEE-DA73938E9B9D}" srcOrd="1" destOrd="0" presId="urn:microsoft.com/office/officeart/2005/8/layout/radial5"/>
    <dgm:cxn modelId="{8FBC23FA-0322-4A06-BF31-94BB74C8E625}" type="presOf" srcId="{6598F354-400C-439C-BDD5-729D663E252E}" destId="{F326903B-AF5C-41D9-A950-9DE60C069BDF}" srcOrd="1" destOrd="0" presId="urn:microsoft.com/office/officeart/2005/8/layout/radial5"/>
    <dgm:cxn modelId="{5D6A00E1-BEA7-4601-9F57-C4FF362C95E2}" type="presParOf" srcId="{8B82EA68-B59A-424E-9756-C221A13DB47F}" destId="{ED72E44C-8498-48F8-9652-E5DD6AC5818D}" srcOrd="0" destOrd="0" presId="urn:microsoft.com/office/officeart/2005/8/layout/radial5"/>
    <dgm:cxn modelId="{ACA6A1DB-7071-4F32-9E7E-D97111A8F6CC}" type="presParOf" srcId="{8B82EA68-B59A-424E-9756-C221A13DB47F}" destId="{4731EA70-1FA8-49F5-A6BF-4AE9CB97C303}" srcOrd="1" destOrd="0" presId="urn:microsoft.com/office/officeart/2005/8/layout/radial5"/>
    <dgm:cxn modelId="{F9B352C4-A0A2-4CBC-9646-9FADDBFFCA67}" type="presParOf" srcId="{4731EA70-1FA8-49F5-A6BF-4AE9CB97C303}" destId="{8D15C70B-27DC-4BC4-8B54-1A6B8CC1DBC1}" srcOrd="0" destOrd="0" presId="urn:microsoft.com/office/officeart/2005/8/layout/radial5"/>
    <dgm:cxn modelId="{B641A027-3E54-4144-AD1C-E0C77B73E98C}" type="presParOf" srcId="{8B82EA68-B59A-424E-9756-C221A13DB47F}" destId="{E2EC1D87-F728-458A-8AB1-7A3D78F9D25E}" srcOrd="2" destOrd="0" presId="urn:microsoft.com/office/officeart/2005/8/layout/radial5"/>
    <dgm:cxn modelId="{55B606C3-6721-493E-A603-FE57E5F14271}" type="presParOf" srcId="{8B82EA68-B59A-424E-9756-C221A13DB47F}" destId="{A0E222DD-64BD-4A89-BBB9-2B80D8318D4A}" srcOrd="3" destOrd="0" presId="urn:microsoft.com/office/officeart/2005/8/layout/radial5"/>
    <dgm:cxn modelId="{EB4CE743-05FD-4F33-98C6-DD1AC083B30F}" type="presParOf" srcId="{A0E222DD-64BD-4A89-BBB9-2B80D8318D4A}" destId="{839DF450-14DD-4280-9AEE-DA73938E9B9D}" srcOrd="0" destOrd="0" presId="urn:microsoft.com/office/officeart/2005/8/layout/radial5"/>
    <dgm:cxn modelId="{ADAC2F99-E1A9-4F93-837B-23956A71E489}" type="presParOf" srcId="{8B82EA68-B59A-424E-9756-C221A13DB47F}" destId="{73BC26A8-8D0F-45E6-9E3B-37EADD227262}" srcOrd="4" destOrd="0" presId="urn:microsoft.com/office/officeart/2005/8/layout/radial5"/>
    <dgm:cxn modelId="{7D45F39E-87E2-40FF-9435-9FAC2F548745}" type="presParOf" srcId="{8B82EA68-B59A-424E-9756-C221A13DB47F}" destId="{06F93DE9-E67A-4CE1-BC6B-5C458B1137B0}" srcOrd="5" destOrd="0" presId="urn:microsoft.com/office/officeart/2005/8/layout/radial5"/>
    <dgm:cxn modelId="{C7F1AEB6-D1F2-4161-AF31-3D23FD28C925}" type="presParOf" srcId="{06F93DE9-E67A-4CE1-BC6B-5C458B1137B0}" destId="{DA660ED5-C4B7-4208-928A-B8DD66837486}" srcOrd="0" destOrd="0" presId="urn:microsoft.com/office/officeart/2005/8/layout/radial5"/>
    <dgm:cxn modelId="{AA580D77-609D-4A75-B1EF-AD4D03445936}" type="presParOf" srcId="{8B82EA68-B59A-424E-9756-C221A13DB47F}" destId="{D8B200F5-4D07-49B2-A587-C2FE6CEC49F8}" srcOrd="6" destOrd="0" presId="urn:microsoft.com/office/officeart/2005/8/layout/radial5"/>
    <dgm:cxn modelId="{4EC34F25-6CFF-46CC-8B66-71FDA66C9061}" type="presParOf" srcId="{8B82EA68-B59A-424E-9756-C221A13DB47F}" destId="{E7EAB10C-E176-4610-B2C6-BE8F83AD0F9B}" srcOrd="7" destOrd="0" presId="urn:microsoft.com/office/officeart/2005/8/layout/radial5"/>
    <dgm:cxn modelId="{B615D0AF-5002-46DB-8E02-BBB8D748D653}" type="presParOf" srcId="{E7EAB10C-E176-4610-B2C6-BE8F83AD0F9B}" destId="{47F0322C-5978-482D-A409-1280E22C6D82}" srcOrd="0" destOrd="0" presId="urn:microsoft.com/office/officeart/2005/8/layout/radial5"/>
    <dgm:cxn modelId="{4F9DFBA1-989F-4454-86CE-E3C8807D0784}" type="presParOf" srcId="{8B82EA68-B59A-424E-9756-C221A13DB47F}" destId="{FFE63D16-C443-42C8-BB30-4CA61876A647}" srcOrd="8" destOrd="0" presId="urn:microsoft.com/office/officeart/2005/8/layout/radial5"/>
    <dgm:cxn modelId="{9C438132-54BC-4D0F-8D9B-B0578369B43B}" type="presParOf" srcId="{8B82EA68-B59A-424E-9756-C221A13DB47F}" destId="{FA950D33-9BD9-4D37-A533-789F5554AFB5}" srcOrd="9" destOrd="0" presId="urn:microsoft.com/office/officeart/2005/8/layout/radial5"/>
    <dgm:cxn modelId="{F90F5CA5-E2E1-4515-8879-E2FBC133C42A}" type="presParOf" srcId="{FA950D33-9BD9-4D37-A533-789F5554AFB5}" destId="{F326903B-AF5C-41D9-A950-9DE60C069BDF}" srcOrd="0" destOrd="0" presId="urn:microsoft.com/office/officeart/2005/8/layout/radial5"/>
    <dgm:cxn modelId="{6D05D8CD-516B-41A4-A456-A313A450E8C4}" type="presParOf" srcId="{8B82EA68-B59A-424E-9756-C221A13DB47F}" destId="{EB1C3899-7B42-47CD-912B-DD035472498D}" srcOrd="10" destOrd="0" presId="urn:microsoft.com/office/officeart/2005/8/layout/radial5"/>
    <dgm:cxn modelId="{CE775121-9203-4799-885E-8C51CE60FB54}" type="presParOf" srcId="{8B82EA68-B59A-424E-9756-C221A13DB47F}" destId="{2F5553CB-2478-4421-B002-5FA728364A78}" srcOrd="11" destOrd="0" presId="urn:microsoft.com/office/officeart/2005/8/layout/radial5"/>
    <dgm:cxn modelId="{BBB91EB2-17DF-4BB0-AD48-C95DA12CC269}" type="presParOf" srcId="{2F5553CB-2478-4421-B002-5FA728364A78}" destId="{881BA4B6-6173-4BE7-ACB0-127409627ABA}" srcOrd="0" destOrd="0" presId="urn:microsoft.com/office/officeart/2005/8/layout/radial5"/>
    <dgm:cxn modelId="{203164EB-F10D-4FB8-B0C4-00E238E65DA8}" type="presParOf" srcId="{8B82EA68-B59A-424E-9756-C221A13DB47F}" destId="{FED909B6-8F19-4D98-AAC2-EBEEF4830C2B}" srcOrd="12" destOrd="0" presId="urn:microsoft.com/office/officeart/2005/8/layout/radial5"/>
    <dgm:cxn modelId="{D99754FD-11DE-49F3-9EBD-F80333F99478}" type="presParOf" srcId="{8B82EA68-B59A-424E-9756-C221A13DB47F}" destId="{A0B7EB92-DF16-476D-BB87-6C0D26E26F61}" srcOrd="13" destOrd="0" presId="urn:microsoft.com/office/officeart/2005/8/layout/radial5"/>
    <dgm:cxn modelId="{358E7CA8-D550-4063-BC66-DC2F121B057C}" type="presParOf" srcId="{A0B7EB92-DF16-476D-BB87-6C0D26E26F61}" destId="{E3A5A4EE-729B-477E-AEA8-7FC61FA6B941}" srcOrd="0" destOrd="0" presId="urn:microsoft.com/office/officeart/2005/8/layout/radial5"/>
    <dgm:cxn modelId="{3E0FA835-FA00-4A3A-95F3-89A9A4C36F13}" type="presParOf" srcId="{8B82EA68-B59A-424E-9756-C221A13DB47F}" destId="{69EA0517-EDCB-4CEB-899F-D56DCF7B4404}" srcOrd="14" destOrd="0" presId="urn:microsoft.com/office/officeart/2005/8/layout/radial5"/>
    <dgm:cxn modelId="{D81A2571-AF09-41C2-BC5B-627EC265B120}" type="presParOf" srcId="{8B82EA68-B59A-424E-9756-C221A13DB47F}" destId="{7A035AEB-3A20-4DC3-9A60-032AB2743B03}" srcOrd="15" destOrd="0" presId="urn:microsoft.com/office/officeart/2005/8/layout/radial5"/>
    <dgm:cxn modelId="{7D611846-8996-4DFE-A5A7-152CAE0EFC4B}" type="presParOf" srcId="{7A035AEB-3A20-4DC3-9A60-032AB2743B03}" destId="{4273F29E-B93C-44D6-A671-FCDC77ED9BA3}" srcOrd="0" destOrd="0" presId="urn:microsoft.com/office/officeart/2005/8/layout/radial5"/>
    <dgm:cxn modelId="{0735D3E8-1D14-46A5-A4B4-07190B443482}" type="presParOf" srcId="{8B82EA68-B59A-424E-9756-C221A13DB47F}" destId="{83F11675-07D9-406F-853D-13FD28BBB805}" srcOrd="16" destOrd="0" presId="urn:microsoft.com/office/officeart/2005/8/layout/radial5"/>
    <dgm:cxn modelId="{D84B4DDF-FAFE-4201-B7D5-AC162643D3D3}" type="presParOf" srcId="{8B82EA68-B59A-424E-9756-C221A13DB47F}" destId="{DF27FC25-052B-426A-9E06-117E992234F6}" srcOrd="17" destOrd="0" presId="urn:microsoft.com/office/officeart/2005/8/layout/radial5"/>
    <dgm:cxn modelId="{A6252E31-33DF-4526-8385-BB4DC041FBBB}" type="presParOf" srcId="{DF27FC25-052B-426A-9E06-117E992234F6}" destId="{53D78D63-5F88-4163-9535-46A64127BD3A}" srcOrd="0" destOrd="0" presId="urn:microsoft.com/office/officeart/2005/8/layout/radial5"/>
    <dgm:cxn modelId="{85877A51-46DF-4AD7-8E71-57AE13DD1178}" type="presParOf" srcId="{8B82EA68-B59A-424E-9756-C221A13DB47F}" destId="{EDA34655-9131-4731-957F-5382F53A0660}" srcOrd="18" destOrd="0" presId="urn:microsoft.com/office/officeart/2005/8/layout/radial5"/>
    <dgm:cxn modelId="{43D9E3AC-CDAB-4B31-83DA-B6FA987B15D4}" type="presParOf" srcId="{8B82EA68-B59A-424E-9756-C221A13DB47F}" destId="{553B84E4-4A31-43DB-B3BF-8E8EF2B79F2D}" srcOrd="19" destOrd="0" presId="urn:microsoft.com/office/officeart/2005/8/layout/radial5"/>
    <dgm:cxn modelId="{624BB050-7C83-49C3-9723-9B202C3DB909}" type="presParOf" srcId="{553B84E4-4A31-43DB-B3BF-8E8EF2B79F2D}" destId="{C47D9E4B-AD47-4E79-B529-9B264E8F4F6B}" srcOrd="0" destOrd="0" presId="urn:microsoft.com/office/officeart/2005/8/layout/radial5"/>
    <dgm:cxn modelId="{1854B6D4-4924-4227-8BEB-00170B41DE84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D3884AC-1142-419C-B444-8689260536D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600" b="0" dirty="0"/>
            <a:t>-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автомобильных дорог общего пользовании местного значения -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28 276,7 тысяч рублей, 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том числе:  п. Восточный -17 581,9 тысяч  рублей, п.г.т. Сосьва – 10 694,8 тысяч рублей</a:t>
          </a:r>
        </a:p>
        <a:p>
          <a:pPr algn="just"/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CA47B-E3A4-4757-A4BB-FB7C96409992}" type="parTrans" cxnId="{72C5341F-8AEF-4422-8A13-310418DF259D}">
      <dgm:prSet/>
      <dgm:spPr/>
      <dgm:t>
        <a:bodyPr/>
        <a:lstStyle/>
        <a:p>
          <a:endParaRPr lang="ru-RU"/>
        </a:p>
      </dgm:t>
    </dgm:pt>
    <dgm:pt modelId="{648D9521-C4AB-48F5-9D4E-5416574B4436}" type="sibTrans" cxnId="{72C5341F-8AEF-4422-8A13-310418DF259D}">
      <dgm:prSet/>
      <dgm:spPr/>
      <dgm:t>
        <a:bodyPr/>
        <a:lstStyle/>
        <a:p>
          <a:endParaRPr lang="ru-RU"/>
        </a:p>
      </dgm:t>
    </dgm:pt>
    <dgm:pt modelId="{BF4DE1F8-E393-46A5-84C7-0751A013E89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Уборка территории, исправление профиля, благоустройство придорожной полосы -9693,6 тысяч рублей, приобретение щебня – 2317,9 тысяч рублей;</a:t>
          </a:r>
        </a:p>
        <a:p>
          <a:pPr algn="just"/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Устройство ледовых переправ – 36,3 тысяч рублей</a:t>
          </a:r>
        </a:p>
        <a:p>
          <a:pPr algn="just"/>
          <a:endParaRPr lang="ru-RU" sz="1600" dirty="0"/>
        </a:p>
      </dgm:t>
    </dgm:pt>
    <dgm:pt modelId="{73ED0ED9-009F-461E-A4F8-7D559A00435F}" type="parTrans" cxnId="{1E3C1785-A74B-4C77-A6E4-00AFF3FCCBFD}">
      <dgm:prSet/>
      <dgm:spPr/>
      <dgm:t>
        <a:bodyPr/>
        <a:lstStyle/>
        <a:p>
          <a:endParaRPr lang="ru-RU"/>
        </a:p>
      </dgm:t>
    </dgm:pt>
    <dgm:pt modelId="{9420F89E-71FA-46DF-9919-D606E039B105}" type="sibTrans" cxnId="{1E3C1785-A74B-4C77-A6E4-00AFF3FCCBFD}">
      <dgm:prSet/>
      <dgm:spPr/>
      <dgm:t>
        <a:bodyPr/>
        <a:lstStyle/>
        <a:p>
          <a:endParaRPr lang="ru-RU"/>
        </a:p>
      </dgm:t>
    </dgm:pt>
    <dgm:pt modelId="{17DE0BD9-CED1-4B8B-A765-FEFB03971C5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Дорожного фонда произведены в  сумме </a:t>
          </a:r>
          <a:r>
            <a: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44 553,5 тысяч рублей </a:t>
          </a:r>
          <a:r>
            <a: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(предусмотрено –48718,0 тысяч рублей), в том числе:</a:t>
          </a:r>
        </a:p>
      </dgm:t>
    </dgm:pt>
    <dgm:pt modelId="{BB3A14AD-E687-48BA-9633-62A826EC25BF}" type="sibTrans" cxnId="{8D9A7A7E-AD27-41BA-96D7-0C36A1729DBF}">
      <dgm:prSet/>
      <dgm:spPr/>
      <dgm:t>
        <a:bodyPr/>
        <a:lstStyle/>
        <a:p>
          <a:endParaRPr lang="ru-RU"/>
        </a:p>
      </dgm:t>
    </dgm:pt>
    <dgm:pt modelId="{3BE6204A-AF5F-4508-9CEB-B76BBC3ED24F}" type="parTrans" cxnId="{8D9A7A7E-AD27-41BA-96D7-0C36A1729DBF}">
      <dgm:prSet/>
      <dgm:spPr/>
      <dgm:t>
        <a:bodyPr/>
        <a:lstStyle/>
        <a:p>
          <a:endParaRPr lang="ru-RU"/>
        </a:p>
      </dgm:t>
    </dgm:pt>
    <dgm:pt modelId="{5BEA91BE-F72B-4DEA-811C-D893D0A0BEC4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безопасности дорожного движения – 4228,7 тысяч рублей -  обустройство маршрутов следования «Дом- Школа – Дом» </a:t>
          </a:r>
        </a:p>
      </dgm:t>
    </dgm:pt>
    <dgm:pt modelId="{F442A120-2999-4E84-B872-576D69FB0AF9}" type="parTrans" cxnId="{7A3AC95F-42C2-49ED-AC86-B48E49D94BF6}">
      <dgm:prSet/>
      <dgm:spPr/>
      <dgm:t>
        <a:bodyPr/>
        <a:lstStyle/>
        <a:p>
          <a:endParaRPr lang="ru-RU"/>
        </a:p>
      </dgm:t>
    </dgm:pt>
    <dgm:pt modelId="{1FCE3187-EBA0-4728-AA7F-D99A16F67F5C}" type="sibTrans" cxnId="{7A3AC95F-42C2-49ED-AC86-B48E49D94BF6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50B2F8D0-BE5A-426A-AD12-F8661D025B00}" type="pres">
      <dgm:prSet presAssocID="{17DE0BD9-CED1-4B8B-A765-FEFB03971C5F}" presName="comp" presStyleCnt="0"/>
      <dgm:spPr/>
    </dgm:pt>
    <dgm:pt modelId="{2C6B1532-3E1D-4153-81B1-1E424D9A4340}" type="pres">
      <dgm:prSet presAssocID="{17DE0BD9-CED1-4B8B-A765-FEFB03971C5F}" presName="box" presStyleLbl="node1" presStyleIdx="0" presStyleCnt="4" custScaleY="361236" custLinFactNeighborX="-1410" custLinFactNeighborY="40028"/>
      <dgm:spPr/>
    </dgm:pt>
    <dgm:pt modelId="{7F3CDDCE-A36A-450D-9161-16EA0ECDAFCE}" type="pres">
      <dgm:prSet presAssocID="{17DE0BD9-CED1-4B8B-A765-FEFB03971C5F}" presName="img" presStyleLbl="fgImgPlace1" presStyleIdx="0" presStyleCnt="4" custScaleX="90478" custScaleY="407603" custLinFactNeighborX="-30523" custLinFactNeighborY="23346"/>
      <dgm:spPr>
        <a:blipFill rotWithShape="1">
          <a:blip xmlns:r="http://schemas.openxmlformats.org/officeDocument/2006/relationships" r:embed="rId1" cstate="print"/>
          <a:srcRect/>
          <a:stretch>
            <a:fillRect l="-5000" r="-5000"/>
          </a:stretch>
        </a:blipFill>
      </dgm:spPr>
    </dgm:pt>
    <dgm:pt modelId="{A71A6EB5-B229-481E-808C-0B9E5AF44B2C}" type="pres">
      <dgm:prSet presAssocID="{17DE0BD9-CED1-4B8B-A765-FEFB03971C5F}" presName="text" presStyleLbl="node1" presStyleIdx="0" presStyleCnt="4">
        <dgm:presLayoutVars>
          <dgm:bulletEnabled val="1"/>
        </dgm:presLayoutVars>
      </dgm:prSet>
      <dgm:spPr/>
    </dgm:pt>
    <dgm:pt modelId="{3E414653-A908-471E-8333-033AC2119500}" type="pres">
      <dgm:prSet presAssocID="{BB3A14AD-E687-48BA-9633-62A826EC25BF}" presName="spacer" presStyleCnt="0"/>
      <dgm:spPr/>
    </dgm:pt>
    <dgm:pt modelId="{ED86A20B-B8A5-42C2-87E5-7417ECE7272A}" type="pres">
      <dgm:prSet presAssocID="{4D3884AC-1142-419C-B444-8689260536D6}" presName="comp" presStyleCnt="0"/>
      <dgm:spPr/>
    </dgm:pt>
    <dgm:pt modelId="{E683F002-88E7-41F2-BBD7-E3B851FCF30C}" type="pres">
      <dgm:prSet presAssocID="{4D3884AC-1142-419C-B444-8689260536D6}" presName="box" presStyleLbl="node1" presStyleIdx="1" presStyleCnt="4" custScaleY="259241" custLinFactNeighborX="1961" custLinFactNeighborY="-12668"/>
      <dgm:spPr/>
    </dgm:pt>
    <dgm:pt modelId="{FAE7C2F1-25ED-4E3B-9997-746B0F7B9B80}" type="pres">
      <dgm:prSet presAssocID="{4D3884AC-1142-419C-B444-8689260536D6}" presName="img" presStyleLbl="fgImgPlace1" presStyleIdx="1" presStyleCnt="4" custScaleX="91571" custScaleY="419124" custLinFactNeighborX="-5138" custLinFactNeighborY="1238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3942E44-AD72-49FF-8AC2-1F7849A75D3E}" type="pres">
      <dgm:prSet presAssocID="{4D3884AC-1142-419C-B444-8689260536D6}" presName="text" presStyleLbl="node1" presStyleIdx="1" presStyleCnt="4">
        <dgm:presLayoutVars>
          <dgm:bulletEnabled val="1"/>
        </dgm:presLayoutVars>
      </dgm:prSet>
      <dgm:spPr/>
    </dgm:pt>
    <dgm:pt modelId="{DE761FFE-3395-4B6B-8662-B32AF686B4A8}" type="pres">
      <dgm:prSet presAssocID="{648D9521-C4AB-48F5-9D4E-5416574B4436}" presName="spacer" presStyleCnt="0"/>
      <dgm:spPr/>
    </dgm:pt>
    <dgm:pt modelId="{52E8A37C-1236-4A29-BBCD-ED5CE287E796}" type="pres">
      <dgm:prSet presAssocID="{BF4DE1F8-E393-46A5-84C7-0751A013E89A}" presName="comp" presStyleCnt="0"/>
      <dgm:spPr/>
    </dgm:pt>
    <dgm:pt modelId="{9F680188-F82A-452C-B788-0205FF94DFED}" type="pres">
      <dgm:prSet presAssocID="{BF4DE1F8-E393-46A5-84C7-0751A013E89A}" presName="box" presStyleLbl="node1" presStyleIdx="2" presStyleCnt="4" custScaleY="434275" custLinFactNeighborX="-381" custLinFactNeighborY="-37808"/>
      <dgm:spPr/>
    </dgm:pt>
    <dgm:pt modelId="{A7BECF33-9903-4E9C-8A9C-D6A62C80C47F}" type="pres">
      <dgm:prSet presAssocID="{BF4DE1F8-E393-46A5-84C7-0751A013E89A}" presName="img" presStyleLbl="fgImgPlace1" presStyleIdx="2" presStyleCnt="4" custScaleX="89368" custScaleY="433357" custLinFactNeighborX="-1699" custLinFactNeighborY="-20050"/>
      <dgm:spPr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</dgm:spPr>
    </dgm:pt>
    <dgm:pt modelId="{8E10F517-0E19-43E5-9B84-F01CB6E85308}" type="pres">
      <dgm:prSet presAssocID="{BF4DE1F8-E393-46A5-84C7-0751A013E89A}" presName="text" presStyleLbl="node1" presStyleIdx="2" presStyleCnt="4">
        <dgm:presLayoutVars>
          <dgm:bulletEnabled val="1"/>
        </dgm:presLayoutVars>
      </dgm:prSet>
      <dgm:spPr/>
    </dgm:pt>
    <dgm:pt modelId="{A1F8E690-CE65-4F81-BCD1-7084CC580C3C}" type="pres">
      <dgm:prSet presAssocID="{9420F89E-71FA-46DF-9919-D606E039B105}" presName="spacer" presStyleCnt="0"/>
      <dgm:spPr/>
    </dgm:pt>
    <dgm:pt modelId="{97BC1F98-FF87-47B0-BE38-56D81C169355}" type="pres">
      <dgm:prSet presAssocID="{5BEA91BE-F72B-4DEA-811C-D893D0A0BEC4}" presName="comp" presStyleCnt="0"/>
      <dgm:spPr/>
    </dgm:pt>
    <dgm:pt modelId="{371C7783-5D24-4777-9379-A3EBD8913E8B}" type="pres">
      <dgm:prSet presAssocID="{5BEA91BE-F72B-4DEA-811C-D893D0A0BEC4}" presName="box" presStyleLbl="node1" presStyleIdx="3" presStyleCnt="4" custScaleY="483842" custLinFactNeighborY="-38854"/>
      <dgm:spPr/>
    </dgm:pt>
    <dgm:pt modelId="{C6ED0C23-125D-4C0E-8D66-99BAFECA552B}" type="pres">
      <dgm:prSet presAssocID="{5BEA91BE-F72B-4DEA-811C-D893D0A0BEC4}" presName="img" presStyleLbl="fgImgPlace1" presStyleIdx="3" presStyleCnt="4" custScaleX="98480" custScaleY="422347" custLinFactNeighborX="2530" custLinFactNeighborY="-233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B5693663-0989-496B-8C2C-8452CFE17EB6}" type="pres">
      <dgm:prSet presAssocID="{5BEA91BE-F72B-4DEA-811C-D893D0A0BEC4}" presName="text" presStyleLbl="node1" presStyleIdx="3" presStyleCnt="4">
        <dgm:presLayoutVars>
          <dgm:bulletEnabled val="1"/>
        </dgm:presLayoutVars>
      </dgm:prSet>
      <dgm:spPr/>
    </dgm:pt>
  </dgm:ptLst>
  <dgm:cxnLst>
    <dgm:cxn modelId="{72C5341F-8AEF-4422-8A13-310418DF259D}" srcId="{78CBE113-85D9-4C23-8100-560CA64B1D2A}" destId="{4D3884AC-1142-419C-B444-8689260536D6}" srcOrd="1" destOrd="0" parTransId="{FAECA47B-E3A4-4757-A4BB-FB7C96409992}" sibTransId="{648D9521-C4AB-48F5-9D4E-5416574B4436}"/>
    <dgm:cxn modelId="{6E3AB129-5A32-46BF-90B2-30DA42C8B369}" type="presOf" srcId="{17DE0BD9-CED1-4B8B-A765-FEFB03971C5F}" destId="{2C6B1532-3E1D-4153-81B1-1E424D9A4340}" srcOrd="0" destOrd="0" presId="urn:microsoft.com/office/officeart/2005/8/layout/vList4"/>
    <dgm:cxn modelId="{7A3AC95F-42C2-49ED-AC86-B48E49D94BF6}" srcId="{78CBE113-85D9-4C23-8100-560CA64B1D2A}" destId="{5BEA91BE-F72B-4DEA-811C-D893D0A0BEC4}" srcOrd="3" destOrd="0" parTransId="{F442A120-2999-4E84-B872-576D69FB0AF9}" sibTransId="{1FCE3187-EBA0-4728-AA7F-D99A16F67F5C}"/>
    <dgm:cxn modelId="{4BBC614D-F53B-4CCB-A147-2A8F2E75D32E}" type="presOf" srcId="{5BEA91BE-F72B-4DEA-811C-D893D0A0BEC4}" destId="{B5693663-0989-496B-8C2C-8452CFE17EB6}" srcOrd="1" destOrd="0" presId="urn:microsoft.com/office/officeart/2005/8/layout/vList4"/>
    <dgm:cxn modelId="{E9D3D154-0F04-4FC8-8C39-0244B8D25476}" type="presOf" srcId="{BF4DE1F8-E393-46A5-84C7-0751A013E89A}" destId="{9F680188-F82A-452C-B788-0205FF94DFED}" srcOrd="0" destOrd="0" presId="urn:microsoft.com/office/officeart/2005/8/layout/vList4"/>
    <dgm:cxn modelId="{8D9A7A7E-AD27-41BA-96D7-0C36A1729DBF}" srcId="{78CBE113-85D9-4C23-8100-560CA64B1D2A}" destId="{17DE0BD9-CED1-4B8B-A765-FEFB03971C5F}" srcOrd="0" destOrd="0" parTransId="{3BE6204A-AF5F-4508-9CEB-B76BBC3ED24F}" sibTransId="{BB3A14AD-E687-48BA-9633-62A826EC25BF}"/>
    <dgm:cxn modelId="{1E3C1785-A74B-4C77-A6E4-00AFF3FCCBFD}" srcId="{78CBE113-85D9-4C23-8100-560CA64B1D2A}" destId="{BF4DE1F8-E393-46A5-84C7-0751A013E89A}" srcOrd="2" destOrd="0" parTransId="{73ED0ED9-009F-461E-A4F8-7D559A00435F}" sibTransId="{9420F89E-71FA-46DF-9919-D606E039B105}"/>
    <dgm:cxn modelId="{A3E4AB99-339F-42C7-B044-7ED1B41F404A}" type="presOf" srcId="{4D3884AC-1142-419C-B444-8689260536D6}" destId="{53942E44-AD72-49FF-8AC2-1F7849A75D3E}" srcOrd="1" destOrd="0" presId="urn:microsoft.com/office/officeart/2005/8/layout/vList4"/>
    <dgm:cxn modelId="{8DD671C7-E472-4CEB-864B-8634C529F00C}" type="presOf" srcId="{17DE0BD9-CED1-4B8B-A765-FEFB03971C5F}" destId="{A71A6EB5-B229-481E-808C-0B9E5AF44B2C}" srcOrd="1" destOrd="0" presId="urn:microsoft.com/office/officeart/2005/8/layout/vList4"/>
    <dgm:cxn modelId="{B45CD1DD-6C17-4E91-83B4-8E5BDC677C1C}" type="presOf" srcId="{BF4DE1F8-E393-46A5-84C7-0751A013E89A}" destId="{8E10F517-0E19-43E5-9B84-F01CB6E85308}" srcOrd="1" destOrd="0" presId="urn:microsoft.com/office/officeart/2005/8/layout/vList4"/>
    <dgm:cxn modelId="{6467CEE3-9B81-46C8-ABA1-63F4E6543819}" type="presOf" srcId="{4D3884AC-1142-419C-B444-8689260536D6}" destId="{E683F002-88E7-41F2-BBD7-E3B851FCF30C}" srcOrd="0" destOrd="0" presId="urn:microsoft.com/office/officeart/2005/8/layout/vList4"/>
    <dgm:cxn modelId="{DCC411E9-C205-4955-A30D-E788EFDCA494}" type="presOf" srcId="{78CBE113-85D9-4C23-8100-560CA64B1D2A}" destId="{005AFDEC-6B15-4D54-BF7D-B5D3AD9628BA}" srcOrd="0" destOrd="0" presId="urn:microsoft.com/office/officeart/2005/8/layout/vList4"/>
    <dgm:cxn modelId="{0D4F81FD-AB86-4E9C-9236-094AB130B759}" type="presOf" srcId="{5BEA91BE-F72B-4DEA-811C-D893D0A0BEC4}" destId="{371C7783-5D24-4777-9379-A3EBD8913E8B}" srcOrd="0" destOrd="0" presId="urn:microsoft.com/office/officeart/2005/8/layout/vList4"/>
    <dgm:cxn modelId="{F1326691-8CA2-445B-B7DE-EE2DA739B76D}" type="presParOf" srcId="{005AFDEC-6B15-4D54-BF7D-B5D3AD9628BA}" destId="{50B2F8D0-BE5A-426A-AD12-F8661D025B00}" srcOrd="0" destOrd="0" presId="urn:microsoft.com/office/officeart/2005/8/layout/vList4"/>
    <dgm:cxn modelId="{29B33E8E-955A-40C0-B235-77D584EEC2E6}" type="presParOf" srcId="{50B2F8D0-BE5A-426A-AD12-F8661D025B00}" destId="{2C6B1532-3E1D-4153-81B1-1E424D9A4340}" srcOrd="0" destOrd="0" presId="urn:microsoft.com/office/officeart/2005/8/layout/vList4"/>
    <dgm:cxn modelId="{AE606984-5F15-4D87-9634-198CC608D1EA}" type="presParOf" srcId="{50B2F8D0-BE5A-426A-AD12-F8661D025B00}" destId="{7F3CDDCE-A36A-450D-9161-16EA0ECDAFCE}" srcOrd="1" destOrd="0" presId="urn:microsoft.com/office/officeart/2005/8/layout/vList4"/>
    <dgm:cxn modelId="{EF4881C1-0EC6-4BAF-BCA0-C56894A613B5}" type="presParOf" srcId="{50B2F8D0-BE5A-426A-AD12-F8661D025B00}" destId="{A71A6EB5-B229-481E-808C-0B9E5AF44B2C}" srcOrd="2" destOrd="0" presId="urn:microsoft.com/office/officeart/2005/8/layout/vList4"/>
    <dgm:cxn modelId="{717A7D14-E8D3-4B78-A54A-A6E59EC3D3D6}" type="presParOf" srcId="{005AFDEC-6B15-4D54-BF7D-B5D3AD9628BA}" destId="{3E414653-A908-471E-8333-033AC2119500}" srcOrd="1" destOrd="0" presId="urn:microsoft.com/office/officeart/2005/8/layout/vList4"/>
    <dgm:cxn modelId="{39B6A9A2-912E-4618-BCCD-A0EB45201797}" type="presParOf" srcId="{005AFDEC-6B15-4D54-BF7D-B5D3AD9628BA}" destId="{ED86A20B-B8A5-42C2-87E5-7417ECE7272A}" srcOrd="2" destOrd="0" presId="urn:microsoft.com/office/officeart/2005/8/layout/vList4"/>
    <dgm:cxn modelId="{94D0B4DA-DE00-4339-A79F-DA901B5892BE}" type="presParOf" srcId="{ED86A20B-B8A5-42C2-87E5-7417ECE7272A}" destId="{E683F002-88E7-41F2-BBD7-E3B851FCF30C}" srcOrd="0" destOrd="0" presId="urn:microsoft.com/office/officeart/2005/8/layout/vList4"/>
    <dgm:cxn modelId="{86876C62-9A1D-4DB5-99BE-6BB593BC0EC2}" type="presParOf" srcId="{ED86A20B-B8A5-42C2-87E5-7417ECE7272A}" destId="{FAE7C2F1-25ED-4E3B-9997-746B0F7B9B80}" srcOrd="1" destOrd="0" presId="urn:microsoft.com/office/officeart/2005/8/layout/vList4"/>
    <dgm:cxn modelId="{105532E1-B1E0-4581-AF0A-A456EFC86199}" type="presParOf" srcId="{ED86A20B-B8A5-42C2-87E5-7417ECE7272A}" destId="{53942E44-AD72-49FF-8AC2-1F7849A75D3E}" srcOrd="2" destOrd="0" presId="urn:microsoft.com/office/officeart/2005/8/layout/vList4"/>
    <dgm:cxn modelId="{98A6727E-0FD1-4B9C-8DF1-E6B1A5E4DA5D}" type="presParOf" srcId="{005AFDEC-6B15-4D54-BF7D-B5D3AD9628BA}" destId="{DE761FFE-3395-4B6B-8662-B32AF686B4A8}" srcOrd="3" destOrd="0" presId="urn:microsoft.com/office/officeart/2005/8/layout/vList4"/>
    <dgm:cxn modelId="{1396B79C-7604-4BB5-B01B-AED2E019E9E1}" type="presParOf" srcId="{005AFDEC-6B15-4D54-BF7D-B5D3AD9628BA}" destId="{52E8A37C-1236-4A29-BBCD-ED5CE287E796}" srcOrd="4" destOrd="0" presId="urn:microsoft.com/office/officeart/2005/8/layout/vList4"/>
    <dgm:cxn modelId="{FCA687DA-CB23-496B-B35C-8D898D4F03CC}" type="presParOf" srcId="{52E8A37C-1236-4A29-BBCD-ED5CE287E796}" destId="{9F680188-F82A-452C-B788-0205FF94DFED}" srcOrd="0" destOrd="0" presId="urn:microsoft.com/office/officeart/2005/8/layout/vList4"/>
    <dgm:cxn modelId="{C67723DA-30A0-416A-8D88-08AE969461AA}" type="presParOf" srcId="{52E8A37C-1236-4A29-BBCD-ED5CE287E796}" destId="{A7BECF33-9903-4E9C-8A9C-D6A62C80C47F}" srcOrd="1" destOrd="0" presId="urn:microsoft.com/office/officeart/2005/8/layout/vList4"/>
    <dgm:cxn modelId="{4D6E99EC-8C16-41BE-8DB5-4A11F3B19AA8}" type="presParOf" srcId="{52E8A37C-1236-4A29-BBCD-ED5CE287E796}" destId="{8E10F517-0E19-43E5-9B84-F01CB6E85308}" srcOrd="2" destOrd="0" presId="urn:microsoft.com/office/officeart/2005/8/layout/vList4"/>
    <dgm:cxn modelId="{7F225B10-AD99-4F3C-A368-FD577DEF471A}" type="presParOf" srcId="{005AFDEC-6B15-4D54-BF7D-B5D3AD9628BA}" destId="{A1F8E690-CE65-4F81-BCD1-7084CC580C3C}" srcOrd="5" destOrd="0" presId="urn:microsoft.com/office/officeart/2005/8/layout/vList4"/>
    <dgm:cxn modelId="{DF8266B2-598D-4042-93F4-74CC497A9E68}" type="presParOf" srcId="{005AFDEC-6B15-4D54-BF7D-B5D3AD9628BA}" destId="{97BC1F98-FF87-47B0-BE38-56D81C169355}" srcOrd="6" destOrd="0" presId="urn:microsoft.com/office/officeart/2005/8/layout/vList4"/>
    <dgm:cxn modelId="{A5BB3E4E-3A08-4A46-B3CB-53F1DFEE04DC}" type="presParOf" srcId="{97BC1F98-FF87-47B0-BE38-56D81C169355}" destId="{371C7783-5D24-4777-9379-A3EBD8913E8B}" srcOrd="0" destOrd="0" presId="urn:microsoft.com/office/officeart/2005/8/layout/vList4"/>
    <dgm:cxn modelId="{55652861-D5AF-4821-84A6-E0214BA709CF}" type="presParOf" srcId="{97BC1F98-FF87-47B0-BE38-56D81C169355}" destId="{C6ED0C23-125D-4C0E-8D66-99BAFECA552B}" srcOrd="1" destOrd="0" presId="urn:microsoft.com/office/officeart/2005/8/layout/vList4"/>
    <dgm:cxn modelId="{4FEA11B9-9FA5-4D0D-AC6C-9AC0A8764EBF}" type="presParOf" srcId="{97BC1F98-FF87-47B0-BE38-56D81C169355}" destId="{B5693663-0989-496B-8C2C-8452CFE17EB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8305A6-E9E0-46D0-8E11-FEF2B28FF5C5}" type="doc">
      <dgm:prSet loTypeId="urn:microsoft.com/office/officeart/2005/8/layout/radial5" loCatId="cycle" qsTypeId="urn:microsoft.com/office/officeart/2005/8/quickstyle/3d2#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262A075-8147-4969-A52D-C17C4DA910C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algn="ctr"/>
          <a:r>
            <a:rPr lang="ru-RU" sz="1600" b="1" baseline="0" dirty="0"/>
            <a:t>Жилищно-коммунальное хозяйство </a:t>
          </a:r>
        </a:p>
      </dgm:t>
    </dgm:pt>
    <dgm:pt modelId="{AA5F2436-70E1-4BB4-A9E5-E00BD5A0C7C8}" type="par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A34CFE78-7DF4-45A4-8EAB-F8786CA4CB6A}" type="sib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7B87C6A4-EE2A-48FC-92B0-A0FD0699DC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66FFCC"/>
        </a:solidFill>
      </dgm:spPr>
      <dgm:t>
        <a:bodyPr/>
        <a:lstStyle/>
        <a:p>
          <a:pPr algn="ctr"/>
          <a:r>
            <a:rPr lang="ru-RU" sz="1600" b="1" baseline="0" dirty="0"/>
            <a:t>Мероприятия в области</a:t>
          </a:r>
        </a:p>
        <a:p>
          <a:pPr algn="ctr"/>
          <a:r>
            <a:rPr lang="ru-RU" sz="1600" b="1" baseline="0" dirty="0"/>
            <a:t> жилищного хозяйства  </a:t>
          </a:r>
        </a:p>
        <a:p>
          <a:pPr algn="ctr"/>
          <a:r>
            <a:rPr lang="ru-RU" sz="1600" b="1" baseline="0" dirty="0"/>
            <a:t>43,8 %</a:t>
          </a:r>
        </a:p>
      </dgm:t>
    </dgm:pt>
    <dgm:pt modelId="{B17B1B2B-17AF-4814-8940-715F9B86536C}" type="parTrans" cxnId="{D0D60385-5741-4943-80D3-275E40499084}">
      <dgm:prSet/>
      <dgm:spPr/>
      <dgm:t>
        <a:bodyPr/>
        <a:lstStyle/>
        <a:p>
          <a:pPr algn="ctr"/>
          <a:endParaRPr lang="ru-RU" dirty="0"/>
        </a:p>
      </dgm:t>
    </dgm:pt>
    <dgm:pt modelId="{82F83436-856A-4864-866A-BF1969C265B4}" type="sibTrans" cxnId="{D0D60385-5741-4943-80D3-275E40499084}">
      <dgm:prSet/>
      <dgm:spPr/>
      <dgm:t>
        <a:bodyPr/>
        <a:lstStyle/>
        <a:p>
          <a:pPr algn="ctr"/>
          <a:endParaRPr lang="ru-RU"/>
        </a:p>
      </dgm:t>
    </dgm:pt>
    <dgm:pt modelId="{AE29DFA1-BF4B-4FD0-9CCB-DFEEC2D7E50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baseline="0" dirty="0"/>
            <a:t>Мероприятия в области коммунального хозяйства -10,3 %</a:t>
          </a:r>
        </a:p>
      </dgm:t>
    </dgm:pt>
    <dgm:pt modelId="{7A6E36A0-A6E1-4697-8D86-AB018A3C5679}" type="parTrans" cxnId="{DFA1E8DC-1C94-4750-9117-038728A9738E}">
      <dgm:prSet/>
      <dgm:spPr/>
      <dgm:t>
        <a:bodyPr/>
        <a:lstStyle/>
        <a:p>
          <a:pPr algn="ctr"/>
          <a:endParaRPr lang="ru-RU" dirty="0"/>
        </a:p>
      </dgm:t>
    </dgm:pt>
    <dgm:pt modelId="{F414DEDE-3D46-41AD-9A8E-E1825E839C1A}" type="sibTrans" cxnId="{DFA1E8DC-1C94-4750-9117-038728A9738E}">
      <dgm:prSet/>
      <dgm:spPr/>
      <dgm:t>
        <a:bodyPr/>
        <a:lstStyle/>
        <a:p>
          <a:pPr algn="ctr"/>
          <a:endParaRPr lang="ru-RU"/>
        </a:p>
      </dgm:t>
    </dgm:pt>
    <dgm:pt modelId="{8C29D6EA-0946-4F89-A4BF-2CB888FA3D0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baseline="0" dirty="0">
              <a:solidFill>
                <a:schemeClr val="tx1"/>
              </a:solidFill>
            </a:rPr>
            <a:t>Благоустройство -      </a:t>
          </a:r>
        </a:p>
        <a:p>
          <a:pPr algn="ctr"/>
          <a:r>
            <a:rPr lang="ru-RU" sz="1600" b="1" baseline="0" dirty="0">
              <a:solidFill>
                <a:schemeClr val="tx1"/>
              </a:solidFill>
            </a:rPr>
            <a:t>45,9%</a:t>
          </a:r>
        </a:p>
      </dgm:t>
    </dgm:pt>
    <dgm:pt modelId="{6BB75452-7382-4A31-AD57-4B0BB117B7B4}" type="parTrans" cxnId="{37663180-2E48-4DE4-B5D6-242E63440246}">
      <dgm:prSet/>
      <dgm:spPr/>
      <dgm:t>
        <a:bodyPr/>
        <a:lstStyle/>
        <a:p>
          <a:pPr algn="ctr"/>
          <a:endParaRPr lang="ru-RU" dirty="0"/>
        </a:p>
      </dgm:t>
    </dgm:pt>
    <dgm:pt modelId="{30BDB7BE-6DBF-4731-AB27-D705D349A65A}" type="sibTrans" cxnId="{37663180-2E48-4DE4-B5D6-242E63440246}">
      <dgm:prSet/>
      <dgm:spPr/>
      <dgm:t>
        <a:bodyPr/>
        <a:lstStyle/>
        <a:p>
          <a:pPr algn="ctr"/>
          <a:endParaRPr lang="ru-RU"/>
        </a:p>
      </dgm:t>
    </dgm:pt>
    <dgm:pt modelId="{311D3392-190B-42B4-8434-05FA8C9A889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66FFCC"/>
        </a:solidFill>
      </dgm:spPr>
      <dgm:t>
        <a:bodyPr/>
        <a:lstStyle/>
        <a:p>
          <a:pPr algn="ctr"/>
          <a:endParaRPr lang="ru-RU" sz="1200" b="1" baseline="0" dirty="0"/>
        </a:p>
      </dgm:t>
    </dgm:pt>
    <dgm:pt modelId="{61210CA9-7BFB-4ECC-9B02-8873E8000705}" type="par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37CCC1C8-FDE0-4A27-B1DF-B697014E5009}" type="sib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C4E16FDF-A00A-46EF-919C-88A7AEE0D482}" type="pres">
      <dgm:prSet presAssocID="{FC8305A6-E9E0-46D0-8E11-FEF2B28FF5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FAE5C4-FC8E-4CF7-9479-0803FDFF1C28}" type="pres">
      <dgm:prSet presAssocID="{7262A075-8147-4969-A52D-C17C4DA910C5}" presName="centerShape" presStyleLbl="node0" presStyleIdx="0" presStyleCnt="1" custScaleX="206118" custScaleY="133263" custLinFactNeighborX="1212" custLinFactNeighborY="8805"/>
      <dgm:spPr/>
    </dgm:pt>
    <dgm:pt modelId="{89914B90-9694-4787-8D04-DC3FFA5DAB3D}" type="pres">
      <dgm:prSet presAssocID="{B17B1B2B-17AF-4814-8940-715F9B86536C}" presName="parTrans" presStyleLbl="sibTrans2D1" presStyleIdx="0" presStyleCnt="3"/>
      <dgm:spPr/>
    </dgm:pt>
    <dgm:pt modelId="{F94868C6-7D6F-421D-AAFC-AABB7C38A443}" type="pres">
      <dgm:prSet presAssocID="{B17B1B2B-17AF-4814-8940-715F9B86536C}" presName="connectorText" presStyleLbl="sibTrans2D1" presStyleIdx="0" presStyleCnt="3"/>
      <dgm:spPr/>
    </dgm:pt>
    <dgm:pt modelId="{C03A8C22-0F0D-4918-9651-775401A6E4F0}" type="pres">
      <dgm:prSet presAssocID="{7B87C6A4-EE2A-48FC-92B0-A0FD0699DC38}" presName="node" presStyleLbl="node1" presStyleIdx="0" presStyleCnt="3" custScaleX="229929" custScaleY="131029" custRadScaleRad="72566" custRadScaleInc="3594">
        <dgm:presLayoutVars>
          <dgm:bulletEnabled val="1"/>
        </dgm:presLayoutVars>
      </dgm:prSet>
      <dgm:spPr/>
    </dgm:pt>
    <dgm:pt modelId="{72B44983-02DA-4E02-A0B7-8166FBECF753}" type="pres">
      <dgm:prSet presAssocID="{7A6E36A0-A6E1-4697-8D86-AB018A3C5679}" presName="parTrans" presStyleLbl="sibTrans2D1" presStyleIdx="1" presStyleCnt="3"/>
      <dgm:spPr/>
    </dgm:pt>
    <dgm:pt modelId="{025574FB-C664-42EC-8E0F-E29BEA2B9EA1}" type="pres">
      <dgm:prSet presAssocID="{7A6E36A0-A6E1-4697-8D86-AB018A3C5679}" presName="connectorText" presStyleLbl="sibTrans2D1" presStyleIdx="1" presStyleCnt="3"/>
      <dgm:spPr/>
    </dgm:pt>
    <dgm:pt modelId="{2550CC62-F452-4A1D-88DD-67878C89B4EA}" type="pres">
      <dgm:prSet presAssocID="{AE29DFA1-BF4B-4FD0-9CCB-DFEEC2D7E506}" presName="node" presStyleLbl="node1" presStyleIdx="1" presStyleCnt="3" custScaleX="174107" custScaleY="197139" custRadScaleRad="120315" custRadScaleInc="-59856">
        <dgm:presLayoutVars>
          <dgm:bulletEnabled val="1"/>
        </dgm:presLayoutVars>
      </dgm:prSet>
      <dgm:spPr/>
    </dgm:pt>
    <dgm:pt modelId="{AC0FDAE7-E03B-41F8-B20B-173D8D679262}" type="pres">
      <dgm:prSet presAssocID="{6BB75452-7382-4A31-AD57-4B0BB117B7B4}" presName="parTrans" presStyleLbl="sibTrans2D1" presStyleIdx="2" presStyleCnt="3"/>
      <dgm:spPr/>
    </dgm:pt>
    <dgm:pt modelId="{F2234AD4-481B-468F-91DF-9726466C3909}" type="pres">
      <dgm:prSet presAssocID="{6BB75452-7382-4A31-AD57-4B0BB117B7B4}" presName="connectorText" presStyleLbl="sibTrans2D1" presStyleIdx="2" presStyleCnt="3"/>
      <dgm:spPr/>
    </dgm:pt>
    <dgm:pt modelId="{F4D439E6-BE96-4B51-9572-B083C3081BEC}" type="pres">
      <dgm:prSet presAssocID="{8C29D6EA-0946-4F89-A4BF-2CB888FA3D08}" presName="node" presStyleLbl="node1" presStyleIdx="2" presStyleCnt="3" custScaleX="196426" custScaleY="201586" custRadScaleRad="111434" custRadScaleInc="56367">
        <dgm:presLayoutVars>
          <dgm:bulletEnabled val="1"/>
        </dgm:presLayoutVars>
      </dgm:prSet>
      <dgm:spPr/>
    </dgm:pt>
  </dgm:ptLst>
  <dgm:cxnLst>
    <dgm:cxn modelId="{CAEE4C0A-38BB-4290-9F09-7146A11ECCE1}" srcId="{FC8305A6-E9E0-46D0-8E11-FEF2B28FF5C5}" destId="{7262A075-8147-4969-A52D-C17C4DA910C5}" srcOrd="0" destOrd="0" parTransId="{AA5F2436-70E1-4BB4-A9E5-E00BD5A0C7C8}" sibTransId="{A34CFE78-7DF4-45A4-8EAB-F8786CA4CB6A}"/>
    <dgm:cxn modelId="{2ABAAD25-0D77-4A22-912C-78BB499B5DAF}" type="presOf" srcId="{7A6E36A0-A6E1-4697-8D86-AB018A3C5679}" destId="{72B44983-02DA-4E02-A0B7-8166FBECF753}" srcOrd="0" destOrd="0" presId="urn:microsoft.com/office/officeart/2005/8/layout/radial5"/>
    <dgm:cxn modelId="{FDC79D32-7D42-4D3B-ABC2-21FE80286EFF}" type="presOf" srcId="{B17B1B2B-17AF-4814-8940-715F9B86536C}" destId="{89914B90-9694-4787-8D04-DC3FFA5DAB3D}" srcOrd="0" destOrd="0" presId="urn:microsoft.com/office/officeart/2005/8/layout/radial5"/>
    <dgm:cxn modelId="{F6D30B60-7370-4287-958A-42495FA2FA69}" type="presOf" srcId="{FC8305A6-E9E0-46D0-8E11-FEF2B28FF5C5}" destId="{C4E16FDF-A00A-46EF-919C-88A7AEE0D482}" srcOrd="0" destOrd="0" presId="urn:microsoft.com/office/officeart/2005/8/layout/radial5"/>
    <dgm:cxn modelId="{07A5C152-6D91-42CD-8F69-553234C97E5E}" type="presOf" srcId="{AE29DFA1-BF4B-4FD0-9CCB-DFEEC2D7E506}" destId="{2550CC62-F452-4A1D-88DD-67878C89B4EA}" srcOrd="0" destOrd="0" presId="urn:microsoft.com/office/officeart/2005/8/layout/radial5"/>
    <dgm:cxn modelId="{AD9A0854-3AC6-4A11-8E1C-8BC85D7AE58A}" type="presOf" srcId="{7A6E36A0-A6E1-4697-8D86-AB018A3C5679}" destId="{025574FB-C664-42EC-8E0F-E29BEA2B9EA1}" srcOrd="1" destOrd="0" presId="urn:microsoft.com/office/officeart/2005/8/layout/radial5"/>
    <dgm:cxn modelId="{53195C77-953E-4F2D-9725-ABF93BF95226}" type="presOf" srcId="{6BB75452-7382-4A31-AD57-4B0BB117B7B4}" destId="{F2234AD4-481B-468F-91DF-9726466C3909}" srcOrd="1" destOrd="0" presId="urn:microsoft.com/office/officeart/2005/8/layout/radial5"/>
    <dgm:cxn modelId="{77F31F79-1678-438A-8CB9-80E9C2880E16}" type="presOf" srcId="{6BB75452-7382-4A31-AD57-4B0BB117B7B4}" destId="{AC0FDAE7-E03B-41F8-B20B-173D8D679262}" srcOrd="0" destOrd="0" presId="urn:microsoft.com/office/officeart/2005/8/layout/radial5"/>
    <dgm:cxn modelId="{37663180-2E48-4DE4-B5D6-242E63440246}" srcId="{7262A075-8147-4969-A52D-C17C4DA910C5}" destId="{8C29D6EA-0946-4F89-A4BF-2CB888FA3D08}" srcOrd="2" destOrd="0" parTransId="{6BB75452-7382-4A31-AD57-4B0BB117B7B4}" sibTransId="{30BDB7BE-6DBF-4731-AB27-D705D349A65A}"/>
    <dgm:cxn modelId="{D0D60385-5741-4943-80D3-275E40499084}" srcId="{7262A075-8147-4969-A52D-C17C4DA910C5}" destId="{7B87C6A4-EE2A-48FC-92B0-A0FD0699DC38}" srcOrd="0" destOrd="0" parTransId="{B17B1B2B-17AF-4814-8940-715F9B86536C}" sibTransId="{82F83436-856A-4864-866A-BF1969C265B4}"/>
    <dgm:cxn modelId="{5937F2B2-4C1E-4633-AD3B-D41644BA1412}" type="presOf" srcId="{7262A075-8147-4969-A52D-C17C4DA910C5}" destId="{FBFAE5C4-FC8E-4CF7-9479-0803FDFF1C28}" srcOrd="0" destOrd="0" presId="urn:microsoft.com/office/officeart/2005/8/layout/radial5"/>
    <dgm:cxn modelId="{6EBC91B3-85C8-4D94-BD30-8BFB348BC732}" type="presOf" srcId="{7B87C6A4-EE2A-48FC-92B0-A0FD0699DC38}" destId="{C03A8C22-0F0D-4918-9651-775401A6E4F0}" srcOrd="0" destOrd="0" presId="urn:microsoft.com/office/officeart/2005/8/layout/radial5"/>
    <dgm:cxn modelId="{071B1EC6-3056-47C5-9802-BBF507E520FF}" srcId="{7B87C6A4-EE2A-48FC-92B0-A0FD0699DC38}" destId="{311D3392-190B-42B4-8434-05FA8C9A8899}" srcOrd="0" destOrd="0" parTransId="{61210CA9-7BFB-4ECC-9B02-8873E8000705}" sibTransId="{37CCC1C8-FDE0-4A27-B1DF-B697014E5009}"/>
    <dgm:cxn modelId="{953C2BC6-EDBF-441B-8A8D-78A61D8B1A79}" type="presOf" srcId="{8C29D6EA-0946-4F89-A4BF-2CB888FA3D08}" destId="{F4D439E6-BE96-4B51-9572-B083C3081BEC}" srcOrd="0" destOrd="0" presId="urn:microsoft.com/office/officeart/2005/8/layout/radial5"/>
    <dgm:cxn modelId="{B29130CE-661F-463E-98E7-6C8483299C8B}" type="presOf" srcId="{311D3392-190B-42B4-8434-05FA8C9A8899}" destId="{C03A8C22-0F0D-4918-9651-775401A6E4F0}" srcOrd="0" destOrd="1" presId="urn:microsoft.com/office/officeart/2005/8/layout/radial5"/>
    <dgm:cxn modelId="{DFA1E8DC-1C94-4750-9117-038728A9738E}" srcId="{7262A075-8147-4969-A52D-C17C4DA910C5}" destId="{AE29DFA1-BF4B-4FD0-9CCB-DFEEC2D7E506}" srcOrd="1" destOrd="0" parTransId="{7A6E36A0-A6E1-4697-8D86-AB018A3C5679}" sibTransId="{F414DEDE-3D46-41AD-9A8E-E1825E839C1A}"/>
    <dgm:cxn modelId="{E5BCAEFD-52A8-408C-B0CE-FB1044E354AE}" type="presOf" srcId="{B17B1B2B-17AF-4814-8940-715F9B86536C}" destId="{F94868C6-7D6F-421D-AAFC-AABB7C38A443}" srcOrd="1" destOrd="0" presId="urn:microsoft.com/office/officeart/2005/8/layout/radial5"/>
    <dgm:cxn modelId="{308B2132-9D52-4803-8794-3CA9E508DFC1}" type="presParOf" srcId="{C4E16FDF-A00A-46EF-919C-88A7AEE0D482}" destId="{FBFAE5C4-FC8E-4CF7-9479-0803FDFF1C28}" srcOrd="0" destOrd="0" presId="urn:microsoft.com/office/officeart/2005/8/layout/radial5"/>
    <dgm:cxn modelId="{30C71B29-90FE-4F8C-94CF-144E6CA247AD}" type="presParOf" srcId="{C4E16FDF-A00A-46EF-919C-88A7AEE0D482}" destId="{89914B90-9694-4787-8D04-DC3FFA5DAB3D}" srcOrd="1" destOrd="0" presId="urn:microsoft.com/office/officeart/2005/8/layout/radial5"/>
    <dgm:cxn modelId="{507847D9-9D60-4FC6-8485-2AF5CEC0158F}" type="presParOf" srcId="{89914B90-9694-4787-8D04-DC3FFA5DAB3D}" destId="{F94868C6-7D6F-421D-AAFC-AABB7C38A443}" srcOrd="0" destOrd="0" presId="urn:microsoft.com/office/officeart/2005/8/layout/radial5"/>
    <dgm:cxn modelId="{C1262632-3A57-45C7-9D89-A63D1E509BB4}" type="presParOf" srcId="{C4E16FDF-A00A-46EF-919C-88A7AEE0D482}" destId="{C03A8C22-0F0D-4918-9651-775401A6E4F0}" srcOrd="2" destOrd="0" presId="urn:microsoft.com/office/officeart/2005/8/layout/radial5"/>
    <dgm:cxn modelId="{BB3194FF-3168-42C9-8EF2-D79023B443F2}" type="presParOf" srcId="{C4E16FDF-A00A-46EF-919C-88A7AEE0D482}" destId="{72B44983-02DA-4E02-A0B7-8166FBECF753}" srcOrd="3" destOrd="0" presId="urn:microsoft.com/office/officeart/2005/8/layout/radial5"/>
    <dgm:cxn modelId="{661BFCB7-540D-4179-9591-BE4D9DF50C79}" type="presParOf" srcId="{72B44983-02DA-4E02-A0B7-8166FBECF753}" destId="{025574FB-C664-42EC-8E0F-E29BEA2B9EA1}" srcOrd="0" destOrd="0" presId="urn:microsoft.com/office/officeart/2005/8/layout/radial5"/>
    <dgm:cxn modelId="{5BA98B2C-5488-4FF2-B7D6-266BD23A5F93}" type="presParOf" srcId="{C4E16FDF-A00A-46EF-919C-88A7AEE0D482}" destId="{2550CC62-F452-4A1D-88DD-67878C89B4EA}" srcOrd="4" destOrd="0" presId="urn:microsoft.com/office/officeart/2005/8/layout/radial5"/>
    <dgm:cxn modelId="{350A100A-4EBA-45E1-BC68-235A22E90068}" type="presParOf" srcId="{C4E16FDF-A00A-46EF-919C-88A7AEE0D482}" destId="{AC0FDAE7-E03B-41F8-B20B-173D8D679262}" srcOrd="5" destOrd="0" presId="urn:microsoft.com/office/officeart/2005/8/layout/radial5"/>
    <dgm:cxn modelId="{E6506981-AEC5-44BF-93F4-EC43EBE89943}" type="presParOf" srcId="{AC0FDAE7-E03B-41F8-B20B-173D8D679262}" destId="{F2234AD4-481B-468F-91DF-9726466C3909}" srcOrd="0" destOrd="0" presId="urn:microsoft.com/office/officeart/2005/8/layout/radial5"/>
    <dgm:cxn modelId="{9D50533E-A5BA-43FA-99F1-3CB04D318C8C}" type="presParOf" srcId="{C4E16FDF-A00A-46EF-919C-88A7AEE0D482}" destId="{F4D439E6-BE96-4B51-9572-B083C3081BEC}" srcOrd="6" destOrd="0" presId="urn:microsoft.com/office/officeart/2005/8/layout/radial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A459AC7-003C-484D-B240-1EDB140E855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субсидий предприятиям ЖКХ Сосьвинского городского округа в рамках концессионного соглашения -3000,0 тысяч рублей, расходы на компенсацию  выпадающих доходов по оказанию банных услуг населению -  177,1 тысяч рублей</a:t>
          </a:r>
        </a:p>
      </dgm:t>
    </dgm:pt>
    <dgm:pt modelId="{E25DE939-10DC-4A0A-BB90-416EE7FA1480}" type="parTrans" cxnId="{52AD3465-0F88-4A46-BA96-59E7F1A0371A}">
      <dgm:prSet/>
      <dgm:spPr/>
      <dgm:t>
        <a:bodyPr/>
        <a:lstStyle/>
        <a:p>
          <a:endParaRPr lang="ru-RU"/>
        </a:p>
      </dgm:t>
    </dgm:pt>
    <dgm:pt modelId="{60465475-7AFA-41E7-BFCB-D1F239C6A733}" type="sibTrans" cxnId="{52AD3465-0F88-4A46-BA96-59E7F1A0371A}">
      <dgm:prSet/>
      <dgm:spPr/>
      <dgm:t>
        <a:bodyPr/>
        <a:lstStyle/>
        <a:p>
          <a:endParaRPr lang="ru-RU"/>
        </a:p>
      </dgm:t>
    </dgm:pt>
    <dgm:pt modelId="{378C80C9-8D36-4E9D-B2F2-A853F5470B3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 администрации городского округа -408,8  тысяч рублей.</a:t>
          </a:r>
        </a:p>
      </dgm:t>
    </dgm:pt>
    <dgm:pt modelId="{2DB2E37F-E903-413E-8127-0EBDF04B7462}" type="parTrans" cxnId="{CC3A3B0D-D2CA-4A45-B28B-469EB88A9014}">
      <dgm:prSet/>
      <dgm:spPr/>
      <dgm:t>
        <a:bodyPr/>
        <a:lstStyle/>
        <a:p>
          <a:endParaRPr lang="ru-RU"/>
        </a:p>
      </dgm:t>
    </dgm:pt>
    <dgm:pt modelId="{2575307B-D73B-43B9-85CF-F909EBE0C50C}" type="sibTrans" cxnId="{CC3A3B0D-D2CA-4A45-B28B-469EB88A9014}">
      <dgm:prSet/>
      <dgm:spPr/>
      <dgm:t>
        <a:bodyPr/>
        <a:lstStyle/>
        <a:p>
          <a:endParaRPr lang="ru-RU"/>
        </a:p>
      </dgm:t>
    </dgm:pt>
    <dgm:pt modelId="{3A5BECAA-6642-40E0-A786-8DD47AC2CCB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 тепловых, водопроводных, канализационных сетей  на территории Сосьвинского городского округа- 6 944,7  тысяч рублей, содержание объекта КОС 800 , воздушных линий электропередач – 146,5 </a:t>
          </a:r>
          <a:r>
            <a:rPr lang="ru-RU" sz="18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тысяч рублей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E8CF8D-DE8B-442A-9DDD-627E9AF7E872}" type="parTrans" cxnId="{E3C2CEEB-6124-44B1-9FE8-6654317CFB3E}">
      <dgm:prSet/>
      <dgm:spPr/>
      <dgm:t>
        <a:bodyPr/>
        <a:lstStyle/>
        <a:p>
          <a:endParaRPr lang="ru-RU"/>
        </a:p>
      </dgm:t>
    </dgm:pt>
    <dgm:pt modelId="{E8B7CEFB-685B-4689-B90B-1881F9A4E5E9}" type="sibTrans" cxnId="{E3C2CEEB-6124-44B1-9FE8-6654317CFB3E}">
      <dgm:prSet/>
      <dgm:spPr/>
      <dgm:t>
        <a:bodyPr/>
        <a:lstStyle/>
        <a:p>
          <a:endParaRPr lang="ru-RU"/>
        </a:p>
      </dgm:t>
    </dgm:pt>
    <dgm:pt modelId="{F16829E4-D473-4F7D-8E82-00AF3E9D3F0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здания артезианской  скважины п. восточный, водонапорной станции с. Кошай, капитальный ремонт бани п. Восточный – 2988,0 тысяч рублей</a:t>
          </a:r>
        </a:p>
      </dgm:t>
    </dgm:pt>
    <dgm:pt modelId="{A2346C7C-830D-4391-9F5F-E4C4B9D1886B}" type="parTrans" cxnId="{BF0D8F68-09D9-4CDE-B7BB-B6F32322C734}">
      <dgm:prSet/>
      <dgm:spPr/>
      <dgm:t>
        <a:bodyPr/>
        <a:lstStyle/>
        <a:p>
          <a:endParaRPr lang="ru-RU"/>
        </a:p>
      </dgm:t>
    </dgm:pt>
    <dgm:pt modelId="{C890CDFA-8C2B-4157-B075-43DB3FE02B24}" type="sibTrans" cxnId="{BF0D8F68-09D9-4CDE-B7BB-B6F32322C734}">
      <dgm:prSet/>
      <dgm:spPr/>
      <dgm:t>
        <a:bodyPr/>
        <a:lstStyle/>
        <a:p>
          <a:endParaRPr lang="ru-RU"/>
        </a:p>
      </dgm:t>
    </dgm:pt>
    <dgm:pt modelId="{D6950021-DA49-4E2B-B38E-A93436B3278D}">
      <dgm:prSet/>
      <dgm:spPr/>
      <dgm:t>
        <a:bodyPr/>
        <a:lstStyle/>
        <a:p>
          <a:r>
            <a:rPr lang="ru-RU"/>
            <a:t>Реконструкция, капитальный ремонт насосной станции третьего подъема (приобретение насосов)</a:t>
          </a:r>
        </a:p>
      </dgm:t>
    </dgm:pt>
    <dgm:pt modelId="{CCDB1336-311F-4926-B3BA-5426650E4568}" type="parTrans" cxnId="{530A296E-2519-4E07-AA52-80205EAE7C1C}">
      <dgm:prSet/>
      <dgm:spPr/>
      <dgm:t>
        <a:bodyPr/>
        <a:lstStyle/>
        <a:p>
          <a:endParaRPr lang="ru-RU"/>
        </a:p>
      </dgm:t>
    </dgm:pt>
    <dgm:pt modelId="{4F2DC65A-F1EF-4EDB-A077-BF5CCA23D371}" type="sibTrans" cxnId="{530A296E-2519-4E07-AA52-80205EAE7C1C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D950C55B-F588-4EEC-A9F5-BEE56B204DE7}" type="pres">
      <dgm:prSet presAssocID="{F16829E4-D473-4F7D-8E82-00AF3E9D3F08}" presName="comp" presStyleCnt="0"/>
      <dgm:spPr/>
    </dgm:pt>
    <dgm:pt modelId="{806656F5-0BD5-4A68-8685-3D2D744FC5D5}" type="pres">
      <dgm:prSet presAssocID="{F16829E4-D473-4F7D-8E82-00AF3E9D3F08}" presName="box" presStyleLbl="node1" presStyleIdx="0" presStyleCnt="5" custScaleY="1037040" custLinFactNeighborX="1782" custLinFactNeighborY="-55762"/>
      <dgm:spPr/>
    </dgm:pt>
    <dgm:pt modelId="{99A6A14A-96F2-4607-9598-B10B6DF22D3A}" type="pres">
      <dgm:prSet presAssocID="{F16829E4-D473-4F7D-8E82-00AF3E9D3F08}" presName="img" presStyleLbl="fgImgPlace1" presStyleIdx="0" presStyleCnt="5" custScaleY="1286632" custLinFactNeighborX="-6579" custLinFactNeighborY="-6118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235BBF84-9ED9-415F-A0DB-FDE3D6E30568}" type="pres">
      <dgm:prSet presAssocID="{F16829E4-D473-4F7D-8E82-00AF3E9D3F08}" presName="text" presStyleLbl="node1" presStyleIdx="0" presStyleCnt="5">
        <dgm:presLayoutVars>
          <dgm:bulletEnabled val="1"/>
        </dgm:presLayoutVars>
      </dgm:prSet>
      <dgm:spPr/>
    </dgm:pt>
    <dgm:pt modelId="{DC754668-2C08-4E94-A4B4-5A4176B849A4}" type="pres">
      <dgm:prSet presAssocID="{C890CDFA-8C2B-4157-B075-43DB3FE02B24}" presName="spacer" presStyleCnt="0"/>
      <dgm:spPr/>
    </dgm:pt>
    <dgm:pt modelId="{CDFAACD4-A150-4657-BBFF-8D70CBBA6083}" type="pres">
      <dgm:prSet presAssocID="{D6950021-DA49-4E2B-B38E-A93436B3278D}" presName="comp" presStyleCnt="0"/>
      <dgm:spPr/>
    </dgm:pt>
    <dgm:pt modelId="{121A3B8C-2476-4984-8734-468A53A48647}" type="pres">
      <dgm:prSet presAssocID="{D6950021-DA49-4E2B-B38E-A93436B3278D}" presName="box" presStyleLbl="node1" presStyleIdx="1" presStyleCnt="5"/>
      <dgm:spPr/>
    </dgm:pt>
    <dgm:pt modelId="{6C3F17AA-9750-46AE-854F-152456BF3D4D}" type="pres">
      <dgm:prSet presAssocID="{D6950021-DA49-4E2B-B38E-A93436B3278D}" presName="img" presStyleLbl="fgImgPlace1" presStyleIdx="1" presStyleCnt="5"/>
      <dgm:spPr/>
    </dgm:pt>
    <dgm:pt modelId="{553589C2-60CB-44E4-BE8C-D297194E7A39}" type="pres">
      <dgm:prSet presAssocID="{D6950021-DA49-4E2B-B38E-A93436B3278D}" presName="text" presStyleLbl="node1" presStyleIdx="1" presStyleCnt="5">
        <dgm:presLayoutVars>
          <dgm:bulletEnabled val="1"/>
        </dgm:presLayoutVars>
      </dgm:prSet>
      <dgm:spPr/>
    </dgm:pt>
    <dgm:pt modelId="{85A58E5F-CB0B-4F54-9D95-D4698855FC7B}" type="pres">
      <dgm:prSet presAssocID="{4F2DC65A-F1EF-4EDB-A077-BF5CCA23D371}" presName="spacer" presStyleCnt="0"/>
      <dgm:spPr/>
    </dgm:pt>
    <dgm:pt modelId="{E51C924E-0D4F-475B-A80E-EE86308CA1F0}" type="pres">
      <dgm:prSet presAssocID="{3A5BECAA-6642-40E0-A786-8DD47AC2CCBE}" presName="comp" presStyleCnt="0"/>
      <dgm:spPr/>
    </dgm:pt>
    <dgm:pt modelId="{AA5F258F-81BC-42B6-9F59-B6EF132712CE}" type="pres">
      <dgm:prSet presAssocID="{3A5BECAA-6642-40E0-A786-8DD47AC2CCBE}" presName="box" presStyleLbl="node1" presStyleIdx="2" presStyleCnt="5" custScaleY="980035" custLinFactY="-100000" custLinFactNeighborY="-101847"/>
      <dgm:spPr/>
    </dgm:pt>
    <dgm:pt modelId="{C86D29EF-B0C9-424D-8877-55DD0427266A}" type="pres">
      <dgm:prSet presAssocID="{3A5BECAA-6642-40E0-A786-8DD47AC2CCBE}" presName="img" presStyleLbl="fgImgPlace1" presStyleIdx="2" presStyleCnt="5" custScaleX="95986" custScaleY="1117808" custLinFactY="-100000" custLinFactNeighborX="-2212" custLinFactNeighborY="-110761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7000" b="-77000"/>
          </a:stretch>
        </a:blipFill>
      </dgm:spPr>
    </dgm:pt>
    <dgm:pt modelId="{BC36AA17-C1C9-43A5-81A0-455FC214E7CF}" type="pres">
      <dgm:prSet presAssocID="{3A5BECAA-6642-40E0-A786-8DD47AC2CCBE}" presName="text" presStyleLbl="node1" presStyleIdx="2" presStyleCnt="5">
        <dgm:presLayoutVars>
          <dgm:bulletEnabled val="1"/>
        </dgm:presLayoutVars>
      </dgm:prSet>
      <dgm:spPr/>
    </dgm:pt>
    <dgm:pt modelId="{2729D935-A264-46FA-AABF-1816375B826F}" type="pres">
      <dgm:prSet presAssocID="{E8B7CEFB-685B-4689-B90B-1881F9A4E5E9}" presName="spacer" presStyleCnt="0"/>
      <dgm:spPr/>
    </dgm:pt>
    <dgm:pt modelId="{ECB382C6-A84B-4F14-B293-2A4DBC172A40}" type="pres">
      <dgm:prSet presAssocID="{1A459AC7-003C-484D-B240-1EDB140E8557}" presName="comp" presStyleCnt="0"/>
      <dgm:spPr/>
    </dgm:pt>
    <dgm:pt modelId="{93328EAF-B92F-417D-A0D0-A6F9CEF94CC1}" type="pres">
      <dgm:prSet presAssocID="{1A459AC7-003C-484D-B240-1EDB140E8557}" presName="box" presStyleLbl="node1" presStyleIdx="3" presStyleCnt="5" custScaleY="1084214" custLinFactNeighborX="-1200" custLinFactNeighborY="-81931"/>
      <dgm:spPr/>
    </dgm:pt>
    <dgm:pt modelId="{1702C8A0-0BAA-49EF-B932-F4D59FD7EBCE}" type="pres">
      <dgm:prSet presAssocID="{1A459AC7-003C-484D-B240-1EDB140E8557}" presName="img" presStyleLbl="fgImgPlace1" presStyleIdx="3" presStyleCnt="5" custScaleY="1219030" custLinFactY="-87537" custLinFactNeighborX="-510" custLinFactNeighborY="-100000"/>
      <dgm:spPr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</dgm:spPr>
    </dgm:pt>
    <dgm:pt modelId="{E17AA7C9-B069-470A-A34C-B5523B6C23E3}" type="pres">
      <dgm:prSet presAssocID="{1A459AC7-003C-484D-B240-1EDB140E8557}" presName="text" presStyleLbl="node1" presStyleIdx="3" presStyleCnt="5">
        <dgm:presLayoutVars>
          <dgm:bulletEnabled val="1"/>
        </dgm:presLayoutVars>
      </dgm:prSet>
      <dgm:spPr/>
    </dgm:pt>
    <dgm:pt modelId="{24EB5F5F-44AF-450D-9924-447BFC0F4A1B}" type="pres">
      <dgm:prSet presAssocID="{60465475-7AFA-41E7-BFCB-D1F239C6A733}" presName="spacer" presStyleCnt="0"/>
      <dgm:spPr/>
    </dgm:pt>
    <dgm:pt modelId="{9FFCE963-97DA-4839-8258-4711B20A7F58}" type="pres">
      <dgm:prSet presAssocID="{378C80C9-8D36-4E9D-B2F2-A853F5470B3B}" presName="comp" presStyleCnt="0"/>
      <dgm:spPr/>
    </dgm:pt>
    <dgm:pt modelId="{496D2295-3F27-4E9F-9C80-8E5B649BFA85}" type="pres">
      <dgm:prSet presAssocID="{378C80C9-8D36-4E9D-B2F2-A853F5470B3B}" presName="box" presStyleLbl="node1" presStyleIdx="4" presStyleCnt="5" custScaleY="807279" custLinFactNeighborY="1809"/>
      <dgm:spPr/>
    </dgm:pt>
    <dgm:pt modelId="{26157C5C-0432-470E-A4B7-5A15DC4CF88E}" type="pres">
      <dgm:prSet presAssocID="{378C80C9-8D36-4E9D-B2F2-A853F5470B3B}" presName="img" presStyleLbl="fgImgPlace1" presStyleIdx="4" presStyleCnt="5" custScaleY="1121193" custLinFactY="-1379" custLinFactNeighborX="-886" custLinFactNeighborY="-1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EBAF6EE-DF7C-4A31-8421-8868A2508DBE}" type="pres">
      <dgm:prSet presAssocID="{378C80C9-8D36-4E9D-B2F2-A853F5470B3B}" presName="text" presStyleLbl="node1" presStyleIdx="4" presStyleCnt="5">
        <dgm:presLayoutVars>
          <dgm:bulletEnabled val="1"/>
        </dgm:presLayoutVars>
      </dgm:prSet>
      <dgm:spPr/>
    </dgm:pt>
  </dgm:ptLst>
  <dgm:cxnLst>
    <dgm:cxn modelId="{CC3A3B0D-D2CA-4A45-B28B-469EB88A9014}" srcId="{78CBE113-85D9-4C23-8100-560CA64B1D2A}" destId="{378C80C9-8D36-4E9D-B2F2-A853F5470B3B}" srcOrd="4" destOrd="0" parTransId="{2DB2E37F-E903-413E-8127-0EBDF04B7462}" sibTransId="{2575307B-D73B-43B9-85CF-F909EBE0C50C}"/>
    <dgm:cxn modelId="{BC09EC2F-2592-4BB3-B8C7-A670A15A2D7F}" type="presOf" srcId="{3A5BECAA-6642-40E0-A786-8DD47AC2CCBE}" destId="{AA5F258F-81BC-42B6-9F59-B6EF132712CE}" srcOrd="0" destOrd="0" presId="urn:microsoft.com/office/officeart/2005/8/layout/vList4"/>
    <dgm:cxn modelId="{22C39F40-E164-4C37-BFD3-7A00D8452FD7}" type="presOf" srcId="{D6950021-DA49-4E2B-B38E-A93436B3278D}" destId="{121A3B8C-2476-4984-8734-468A53A48647}" srcOrd="0" destOrd="0" presId="urn:microsoft.com/office/officeart/2005/8/layout/vList4"/>
    <dgm:cxn modelId="{4E21C744-F4EF-4F55-9DA4-CD257BAB7357}" type="presOf" srcId="{3A5BECAA-6642-40E0-A786-8DD47AC2CCBE}" destId="{BC36AA17-C1C9-43A5-81A0-455FC214E7CF}" srcOrd="1" destOrd="0" presId="urn:microsoft.com/office/officeart/2005/8/layout/vList4"/>
    <dgm:cxn modelId="{52AD3465-0F88-4A46-BA96-59E7F1A0371A}" srcId="{78CBE113-85D9-4C23-8100-560CA64B1D2A}" destId="{1A459AC7-003C-484D-B240-1EDB140E8557}" srcOrd="3" destOrd="0" parTransId="{E25DE939-10DC-4A0A-BB90-416EE7FA1480}" sibTransId="{60465475-7AFA-41E7-BFCB-D1F239C6A733}"/>
    <dgm:cxn modelId="{BF0D8F68-09D9-4CDE-B7BB-B6F32322C734}" srcId="{78CBE113-85D9-4C23-8100-560CA64B1D2A}" destId="{F16829E4-D473-4F7D-8E82-00AF3E9D3F08}" srcOrd="0" destOrd="0" parTransId="{A2346C7C-830D-4391-9F5F-E4C4B9D1886B}" sibTransId="{C890CDFA-8C2B-4157-B075-43DB3FE02B24}"/>
    <dgm:cxn modelId="{307DD26C-E35B-4D2E-B002-A938489D635C}" type="presOf" srcId="{378C80C9-8D36-4E9D-B2F2-A853F5470B3B}" destId="{496D2295-3F27-4E9F-9C80-8E5B649BFA85}" srcOrd="0" destOrd="0" presId="urn:microsoft.com/office/officeart/2005/8/layout/vList4"/>
    <dgm:cxn modelId="{530A296E-2519-4E07-AA52-80205EAE7C1C}" srcId="{78CBE113-85D9-4C23-8100-560CA64B1D2A}" destId="{D6950021-DA49-4E2B-B38E-A93436B3278D}" srcOrd="1" destOrd="0" parTransId="{CCDB1336-311F-4926-B3BA-5426650E4568}" sibTransId="{4F2DC65A-F1EF-4EDB-A077-BF5CCA23D371}"/>
    <dgm:cxn modelId="{739F1874-CDC1-4433-87BE-D59B15AF2CEB}" type="presOf" srcId="{378C80C9-8D36-4E9D-B2F2-A853F5470B3B}" destId="{EEBAF6EE-DF7C-4A31-8421-8868A2508DBE}" srcOrd="1" destOrd="0" presId="urn:microsoft.com/office/officeart/2005/8/layout/vList4"/>
    <dgm:cxn modelId="{93B99596-7D73-475A-B8F6-3E9AD2FFC8E3}" type="presOf" srcId="{F16829E4-D473-4F7D-8E82-00AF3E9D3F08}" destId="{806656F5-0BD5-4A68-8685-3D2D744FC5D5}" srcOrd="0" destOrd="0" presId="urn:microsoft.com/office/officeart/2005/8/layout/vList4"/>
    <dgm:cxn modelId="{B3CC779B-0D26-4B60-85AB-13AC61EFD7BD}" type="presOf" srcId="{F16829E4-D473-4F7D-8E82-00AF3E9D3F08}" destId="{235BBF84-9ED9-415F-A0DB-FDE3D6E30568}" srcOrd="1" destOrd="0" presId="urn:microsoft.com/office/officeart/2005/8/layout/vList4"/>
    <dgm:cxn modelId="{A145BEA6-CF6E-4944-BA54-72C6F9D222D8}" type="presOf" srcId="{D6950021-DA49-4E2B-B38E-A93436B3278D}" destId="{553589C2-60CB-44E4-BE8C-D297194E7A39}" srcOrd="1" destOrd="0" presId="urn:microsoft.com/office/officeart/2005/8/layout/vList4"/>
    <dgm:cxn modelId="{89C671BA-BA01-4B93-A6B1-AEEFA8B494BD}" type="presOf" srcId="{78CBE113-85D9-4C23-8100-560CA64B1D2A}" destId="{005AFDEC-6B15-4D54-BF7D-B5D3AD9628BA}" srcOrd="0" destOrd="0" presId="urn:microsoft.com/office/officeart/2005/8/layout/vList4"/>
    <dgm:cxn modelId="{0374DCD5-AEA6-45A3-AE9A-A79EBE75FA3F}" type="presOf" srcId="{1A459AC7-003C-484D-B240-1EDB140E8557}" destId="{93328EAF-B92F-417D-A0D0-A6F9CEF94CC1}" srcOrd="0" destOrd="0" presId="urn:microsoft.com/office/officeart/2005/8/layout/vList4"/>
    <dgm:cxn modelId="{E3C2CEEB-6124-44B1-9FE8-6654317CFB3E}" srcId="{78CBE113-85D9-4C23-8100-560CA64B1D2A}" destId="{3A5BECAA-6642-40E0-A786-8DD47AC2CCBE}" srcOrd="2" destOrd="0" parTransId="{FCE8CF8D-DE8B-442A-9DDD-627E9AF7E872}" sibTransId="{E8B7CEFB-685B-4689-B90B-1881F9A4E5E9}"/>
    <dgm:cxn modelId="{4EA581FC-95A9-4BA4-9247-A48846F0BD83}" type="presOf" srcId="{1A459AC7-003C-484D-B240-1EDB140E8557}" destId="{E17AA7C9-B069-470A-A34C-B5523B6C23E3}" srcOrd="1" destOrd="0" presId="urn:microsoft.com/office/officeart/2005/8/layout/vList4"/>
    <dgm:cxn modelId="{4249307F-7250-4B43-82C7-228779C32753}" type="presParOf" srcId="{005AFDEC-6B15-4D54-BF7D-B5D3AD9628BA}" destId="{D950C55B-F588-4EEC-A9F5-BEE56B204DE7}" srcOrd="0" destOrd="0" presId="urn:microsoft.com/office/officeart/2005/8/layout/vList4"/>
    <dgm:cxn modelId="{33C857AC-2814-4965-BB46-717310EEE09E}" type="presParOf" srcId="{D950C55B-F588-4EEC-A9F5-BEE56B204DE7}" destId="{806656F5-0BD5-4A68-8685-3D2D744FC5D5}" srcOrd="0" destOrd="0" presId="urn:microsoft.com/office/officeart/2005/8/layout/vList4"/>
    <dgm:cxn modelId="{0C03949B-B327-4ADC-8AB8-DC14AD312E08}" type="presParOf" srcId="{D950C55B-F588-4EEC-A9F5-BEE56B204DE7}" destId="{99A6A14A-96F2-4607-9598-B10B6DF22D3A}" srcOrd="1" destOrd="0" presId="urn:microsoft.com/office/officeart/2005/8/layout/vList4"/>
    <dgm:cxn modelId="{7851F07F-E788-40B3-95A5-192C0DC82045}" type="presParOf" srcId="{D950C55B-F588-4EEC-A9F5-BEE56B204DE7}" destId="{235BBF84-9ED9-415F-A0DB-FDE3D6E30568}" srcOrd="2" destOrd="0" presId="urn:microsoft.com/office/officeart/2005/8/layout/vList4"/>
    <dgm:cxn modelId="{E260D99B-FF69-469D-BA45-01FA85B2052E}" type="presParOf" srcId="{005AFDEC-6B15-4D54-BF7D-B5D3AD9628BA}" destId="{DC754668-2C08-4E94-A4B4-5A4176B849A4}" srcOrd="1" destOrd="0" presId="urn:microsoft.com/office/officeart/2005/8/layout/vList4"/>
    <dgm:cxn modelId="{A11FA220-FA65-4EB9-AE8A-81466E4D7147}" type="presParOf" srcId="{005AFDEC-6B15-4D54-BF7D-B5D3AD9628BA}" destId="{CDFAACD4-A150-4657-BBFF-8D70CBBA6083}" srcOrd="2" destOrd="0" presId="urn:microsoft.com/office/officeart/2005/8/layout/vList4"/>
    <dgm:cxn modelId="{FA08167B-9302-438D-8DBB-F91B0E7B0B0C}" type="presParOf" srcId="{CDFAACD4-A150-4657-BBFF-8D70CBBA6083}" destId="{121A3B8C-2476-4984-8734-468A53A48647}" srcOrd="0" destOrd="0" presId="urn:microsoft.com/office/officeart/2005/8/layout/vList4"/>
    <dgm:cxn modelId="{B1E56507-92AF-4079-891A-95A1753F89A9}" type="presParOf" srcId="{CDFAACD4-A150-4657-BBFF-8D70CBBA6083}" destId="{6C3F17AA-9750-46AE-854F-152456BF3D4D}" srcOrd="1" destOrd="0" presId="urn:microsoft.com/office/officeart/2005/8/layout/vList4"/>
    <dgm:cxn modelId="{28FF921A-F9F9-42E1-AF43-9761ADE0FDEE}" type="presParOf" srcId="{CDFAACD4-A150-4657-BBFF-8D70CBBA6083}" destId="{553589C2-60CB-44E4-BE8C-D297194E7A39}" srcOrd="2" destOrd="0" presId="urn:microsoft.com/office/officeart/2005/8/layout/vList4"/>
    <dgm:cxn modelId="{4C82C69F-2A68-4CE0-8A98-C2AC6B8E8255}" type="presParOf" srcId="{005AFDEC-6B15-4D54-BF7D-B5D3AD9628BA}" destId="{85A58E5F-CB0B-4F54-9D95-D4698855FC7B}" srcOrd="3" destOrd="0" presId="urn:microsoft.com/office/officeart/2005/8/layout/vList4"/>
    <dgm:cxn modelId="{026BF87C-053E-4D1A-8420-A5744CDB2114}" type="presParOf" srcId="{005AFDEC-6B15-4D54-BF7D-B5D3AD9628BA}" destId="{E51C924E-0D4F-475B-A80E-EE86308CA1F0}" srcOrd="4" destOrd="0" presId="urn:microsoft.com/office/officeart/2005/8/layout/vList4"/>
    <dgm:cxn modelId="{0D8A255D-D48B-42E9-ADB4-A089DC4D1EE3}" type="presParOf" srcId="{E51C924E-0D4F-475B-A80E-EE86308CA1F0}" destId="{AA5F258F-81BC-42B6-9F59-B6EF132712CE}" srcOrd="0" destOrd="0" presId="urn:microsoft.com/office/officeart/2005/8/layout/vList4"/>
    <dgm:cxn modelId="{25197911-F8CF-4120-A866-ED2BB86C9A21}" type="presParOf" srcId="{E51C924E-0D4F-475B-A80E-EE86308CA1F0}" destId="{C86D29EF-B0C9-424D-8877-55DD0427266A}" srcOrd="1" destOrd="0" presId="urn:microsoft.com/office/officeart/2005/8/layout/vList4"/>
    <dgm:cxn modelId="{AF8F0E9E-EA65-4D15-BD18-318E5CC98C2F}" type="presParOf" srcId="{E51C924E-0D4F-475B-A80E-EE86308CA1F0}" destId="{BC36AA17-C1C9-43A5-81A0-455FC214E7CF}" srcOrd="2" destOrd="0" presId="urn:microsoft.com/office/officeart/2005/8/layout/vList4"/>
    <dgm:cxn modelId="{F1F09964-B8AF-492B-B5C9-2C5E76DF6493}" type="presParOf" srcId="{005AFDEC-6B15-4D54-BF7D-B5D3AD9628BA}" destId="{2729D935-A264-46FA-AABF-1816375B826F}" srcOrd="5" destOrd="0" presId="urn:microsoft.com/office/officeart/2005/8/layout/vList4"/>
    <dgm:cxn modelId="{E675D04F-0486-4824-BB93-C32BB3E454AE}" type="presParOf" srcId="{005AFDEC-6B15-4D54-BF7D-B5D3AD9628BA}" destId="{ECB382C6-A84B-4F14-B293-2A4DBC172A40}" srcOrd="6" destOrd="0" presId="urn:microsoft.com/office/officeart/2005/8/layout/vList4"/>
    <dgm:cxn modelId="{28626F33-4B9F-49FC-9198-E9CB6C4A3AEA}" type="presParOf" srcId="{ECB382C6-A84B-4F14-B293-2A4DBC172A40}" destId="{93328EAF-B92F-417D-A0D0-A6F9CEF94CC1}" srcOrd="0" destOrd="0" presId="urn:microsoft.com/office/officeart/2005/8/layout/vList4"/>
    <dgm:cxn modelId="{1C42674E-1C57-4F7D-B89B-FD325C9BFBD3}" type="presParOf" srcId="{ECB382C6-A84B-4F14-B293-2A4DBC172A40}" destId="{1702C8A0-0BAA-49EF-B932-F4D59FD7EBCE}" srcOrd="1" destOrd="0" presId="urn:microsoft.com/office/officeart/2005/8/layout/vList4"/>
    <dgm:cxn modelId="{9C08844A-21BC-4661-ADCB-7ED87BFE1C81}" type="presParOf" srcId="{ECB382C6-A84B-4F14-B293-2A4DBC172A40}" destId="{E17AA7C9-B069-470A-A34C-B5523B6C23E3}" srcOrd="2" destOrd="0" presId="urn:microsoft.com/office/officeart/2005/8/layout/vList4"/>
    <dgm:cxn modelId="{80DAC2C1-B2EC-48F3-AC15-CC2AA8388BC2}" type="presParOf" srcId="{005AFDEC-6B15-4D54-BF7D-B5D3AD9628BA}" destId="{24EB5F5F-44AF-450D-9924-447BFC0F4A1B}" srcOrd="7" destOrd="0" presId="urn:microsoft.com/office/officeart/2005/8/layout/vList4"/>
    <dgm:cxn modelId="{A0AB8121-7016-4B66-9838-B5C9ABA6F3B1}" type="presParOf" srcId="{005AFDEC-6B15-4D54-BF7D-B5D3AD9628BA}" destId="{9FFCE963-97DA-4839-8258-4711B20A7F58}" srcOrd="8" destOrd="0" presId="urn:microsoft.com/office/officeart/2005/8/layout/vList4"/>
    <dgm:cxn modelId="{ADE9F50B-B575-4ACE-BFBD-5E1DAA608FEA}" type="presParOf" srcId="{9FFCE963-97DA-4839-8258-4711B20A7F58}" destId="{496D2295-3F27-4E9F-9C80-8E5B649BFA85}" srcOrd="0" destOrd="0" presId="urn:microsoft.com/office/officeart/2005/8/layout/vList4"/>
    <dgm:cxn modelId="{51CC76A7-4774-4626-BFD6-AC0681E9AFFC}" type="presParOf" srcId="{9FFCE963-97DA-4839-8258-4711B20A7F58}" destId="{26157C5C-0432-470E-A4B7-5A15DC4CF88E}" srcOrd="1" destOrd="0" presId="urn:microsoft.com/office/officeart/2005/8/layout/vList4"/>
    <dgm:cxn modelId="{57C24834-2FF7-443F-A265-EC3444F17EF4}" type="presParOf" srcId="{9FFCE963-97DA-4839-8258-4711B20A7F58}" destId="{EEBAF6EE-DF7C-4A31-8421-8868A2508DB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7DE0BD9-CED1-4B8B-A765-FEFB03971C5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600" i="1" dirty="0"/>
            <a:t> </a:t>
          </a:r>
        </a:p>
        <a:p>
          <a:pPr algn="just"/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 уличное освещение (содержание, оплата электроэнергии) – 8050,3 тысяч рублей;</a:t>
          </a:r>
        </a:p>
        <a:p>
          <a:pPr algn="just"/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энергетической эффективности уличного освещения – оплата 3 этапа  </a:t>
          </a:r>
          <a:r>
            <a:rPr lang="ru-RU" sz="16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р.п</a:t>
          </a:r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. Сосьва 30 118,6 тысяч рублей, работы по повышению уровня энергетической  эффективности, инженерно – геодезические изыскания п. Восточный -1061,7 тысяч рублей</a:t>
          </a:r>
        </a:p>
        <a:p>
          <a:pPr algn="just"/>
          <a:endParaRPr lang="ru-RU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6204A-AF5F-4508-9CEB-B76BBC3ED24F}" type="parTrans" cxnId="{8D9A7A7E-AD27-41BA-96D7-0C36A1729DBF}">
      <dgm:prSet/>
      <dgm:spPr/>
      <dgm:t>
        <a:bodyPr/>
        <a:lstStyle/>
        <a:p>
          <a:endParaRPr lang="ru-RU"/>
        </a:p>
      </dgm:t>
    </dgm:pt>
    <dgm:pt modelId="{BB3A14AD-E687-48BA-9633-62A826EC25BF}" type="sibTrans" cxnId="{8D9A7A7E-AD27-41BA-96D7-0C36A1729DBF}">
      <dgm:prSet/>
      <dgm:spPr/>
      <dgm:t>
        <a:bodyPr/>
        <a:lstStyle/>
        <a:p>
          <a:endParaRPr lang="ru-RU"/>
        </a:p>
      </dgm:t>
    </dgm:pt>
    <dgm:pt modelId="{BF4DE1F8-E393-46A5-84C7-0751A013E89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just"/>
          <a:endParaRPr lang="ru-RU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специализированной техники (автоцистерна вакуумная) – 6519,0 тысяч рублей</a:t>
          </a:r>
        </a:p>
      </dgm:t>
    </dgm:pt>
    <dgm:pt modelId="{73ED0ED9-009F-461E-A4F8-7D559A00435F}" type="parTrans" cxnId="{1E3C1785-A74B-4C77-A6E4-00AFF3FCCBFD}">
      <dgm:prSet/>
      <dgm:spPr/>
      <dgm:t>
        <a:bodyPr/>
        <a:lstStyle/>
        <a:p>
          <a:endParaRPr lang="ru-RU"/>
        </a:p>
      </dgm:t>
    </dgm:pt>
    <dgm:pt modelId="{9420F89E-71FA-46DF-9919-D606E039B105}" type="sibTrans" cxnId="{1E3C1785-A74B-4C77-A6E4-00AFF3FCCBFD}">
      <dgm:prSet/>
      <dgm:spPr/>
      <dgm:t>
        <a:bodyPr/>
        <a:lstStyle/>
        <a:p>
          <a:endParaRPr lang="ru-RU"/>
        </a:p>
      </dgm:t>
    </dgm:pt>
    <dgm:pt modelId="{07D1D2EA-BB66-4683-AF11-D3D2799F3E8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6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организацию и содержание мест захоронения  -300,0 тысяч рублей, обрезка деревьев, скос травы – 282,0 тысяч рублей, устройство площадок под </a:t>
          </a:r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мусорные контейнеры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595,8 тысяч рублей, очистка улиц от бытовых отходов- 328,3 тысяч рублей</a:t>
          </a:r>
          <a:endParaRPr lang="ru-RU" sz="16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C35EF-D273-4ADA-A1DB-581C1E9A7778}" type="parTrans" cxnId="{A56CC5FB-9E67-41B8-B3BD-E0F904BB37D9}">
      <dgm:prSet/>
      <dgm:spPr/>
      <dgm:t>
        <a:bodyPr/>
        <a:lstStyle/>
        <a:p>
          <a:endParaRPr lang="ru-RU"/>
        </a:p>
      </dgm:t>
    </dgm:pt>
    <dgm:pt modelId="{D2B4A471-BF8A-4EDB-8F56-0675FAEEA6BF}" type="sibTrans" cxnId="{A56CC5FB-9E67-41B8-B3BD-E0F904BB37D9}">
      <dgm:prSet/>
      <dgm:spPr/>
      <dgm:t>
        <a:bodyPr/>
        <a:lstStyle/>
        <a:p>
          <a:endParaRPr lang="ru-RU"/>
        </a:p>
      </dgm:t>
    </dgm:pt>
    <dgm:pt modelId="{BFE56DC2-D485-4316-BD67-920977C905A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благоустройство общественных территорий ( Парк Победы  </a:t>
          </a:r>
          <a:r>
            <a:rPr lang="ru-RU" sz="16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п.г.т</a:t>
          </a:r>
          <a:r>
            <a: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Сосьва  -9314, тысяч рублей; Парк молодежи п. Восточный- 798,3 тысяч рублей; памятник 400- </a:t>
          </a:r>
          <a:r>
            <a:rPr lang="ru-RU" sz="16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летию</a:t>
          </a:r>
          <a:r>
            <a: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с. Кошай – 85,0 тысяч рублей)</a:t>
          </a:r>
        </a:p>
      </dgm:t>
    </dgm:pt>
    <dgm:pt modelId="{9933A96D-F47E-4FC0-8559-528C908D7E60}" type="parTrans" cxnId="{125C4160-DDC3-4DE4-8AA5-F7E4BB4F99EA}">
      <dgm:prSet/>
      <dgm:spPr/>
      <dgm:t>
        <a:bodyPr/>
        <a:lstStyle/>
        <a:p>
          <a:endParaRPr lang="ru-RU"/>
        </a:p>
      </dgm:t>
    </dgm:pt>
    <dgm:pt modelId="{8B558C8B-E6AB-4019-85ED-2746D5A304C5}" type="sibTrans" cxnId="{125C4160-DDC3-4DE4-8AA5-F7E4BB4F99EA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50B2F8D0-BE5A-426A-AD12-F8661D025B00}" type="pres">
      <dgm:prSet presAssocID="{17DE0BD9-CED1-4B8B-A765-FEFB03971C5F}" presName="comp" presStyleCnt="0"/>
      <dgm:spPr/>
    </dgm:pt>
    <dgm:pt modelId="{2C6B1532-3E1D-4153-81B1-1E424D9A4340}" type="pres">
      <dgm:prSet presAssocID="{17DE0BD9-CED1-4B8B-A765-FEFB03971C5F}" presName="box" presStyleLbl="node1" presStyleIdx="0" presStyleCnt="4" custScaleY="355145" custLinFactNeighborX="1672" custLinFactNeighborY="-14293"/>
      <dgm:spPr/>
    </dgm:pt>
    <dgm:pt modelId="{7F3CDDCE-A36A-450D-9161-16EA0ECDAFCE}" type="pres">
      <dgm:prSet presAssocID="{17DE0BD9-CED1-4B8B-A765-FEFB03971C5F}" presName="img" presStyleLbl="fgImgPlace1" presStyleIdx="0" presStyleCnt="4" custScaleY="394858" custLinFactNeighborX="-10815" custLinFactNeighborY="-23728"/>
      <dgm:spPr>
        <a:blipFill rotWithShape="1">
          <a:blip xmlns:r="http://schemas.openxmlformats.org/officeDocument/2006/relationships" r:embed="rId1" cstate="print"/>
          <a:srcRect/>
          <a:stretch>
            <a:fillRect t="-65000" b="-65000"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A71A6EB5-B229-481E-808C-0B9E5AF44B2C}" type="pres">
      <dgm:prSet presAssocID="{17DE0BD9-CED1-4B8B-A765-FEFB03971C5F}" presName="text" presStyleLbl="node1" presStyleIdx="0" presStyleCnt="4">
        <dgm:presLayoutVars>
          <dgm:bulletEnabled val="1"/>
        </dgm:presLayoutVars>
      </dgm:prSet>
      <dgm:spPr/>
    </dgm:pt>
    <dgm:pt modelId="{3E414653-A908-471E-8333-033AC2119500}" type="pres">
      <dgm:prSet presAssocID="{BB3A14AD-E687-48BA-9633-62A826EC25BF}" presName="spacer" presStyleCnt="0"/>
      <dgm:spPr/>
    </dgm:pt>
    <dgm:pt modelId="{1F39847A-099E-4BED-982B-314C48A56F5A}" type="pres">
      <dgm:prSet presAssocID="{07D1D2EA-BB66-4683-AF11-D3D2799F3E83}" presName="comp" presStyleCnt="0"/>
      <dgm:spPr/>
    </dgm:pt>
    <dgm:pt modelId="{24CA2AB0-0B83-48C6-8A80-0A4F49AB0483}" type="pres">
      <dgm:prSet presAssocID="{07D1D2EA-BB66-4683-AF11-D3D2799F3E83}" presName="box" presStyleLbl="node1" presStyleIdx="1" presStyleCnt="4" custScaleY="307669" custLinFactNeighborX="167" custLinFactNeighborY="-26522"/>
      <dgm:spPr/>
    </dgm:pt>
    <dgm:pt modelId="{8C403381-B91B-473A-A88B-FE355DA7E560}" type="pres">
      <dgm:prSet presAssocID="{07D1D2EA-BB66-4683-AF11-D3D2799F3E83}" presName="img" presStyleLbl="fgImgPlace1" presStyleIdx="1" presStyleCnt="4" custScaleY="330015" custLinFactNeighborX="-2433" custLinFactNeighborY="-8942"/>
      <dgm:spPr>
        <a:blipFill rotWithShape="1">
          <a:blip xmlns:r="http://schemas.openxmlformats.org/officeDocument/2006/relationships" r:embed="rId2" cstate="print"/>
          <a:srcRect/>
          <a:stretch>
            <a:fillRect t="-9000" b="-9000"/>
          </a:stretch>
        </a:blipFill>
      </dgm:spPr>
    </dgm:pt>
    <dgm:pt modelId="{732B1BE6-0614-492B-9715-EB8B39A72026}" type="pres">
      <dgm:prSet presAssocID="{07D1D2EA-BB66-4683-AF11-D3D2799F3E83}" presName="text" presStyleLbl="node1" presStyleIdx="1" presStyleCnt="4">
        <dgm:presLayoutVars>
          <dgm:bulletEnabled val="1"/>
        </dgm:presLayoutVars>
      </dgm:prSet>
      <dgm:spPr/>
    </dgm:pt>
    <dgm:pt modelId="{55CF715F-12B1-4840-B7DE-1588682B9228}" type="pres">
      <dgm:prSet presAssocID="{D2B4A471-BF8A-4EDB-8F56-0675FAEEA6BF}" presName="spacer" presStyleCnt="0"/>
      <dgm:spPr/>
    </dgm:pt>
    <dgm:pt modelId="{225A4BC7-EBA0-4FAB-9442-80BBC4CF2C90}" type="pres">
      <dgm:prSet presAssocID="{BFE56DC2-D485-4316-BD67-920977C905AF}" presName="comp" presStyleCnt="0"/>
      <dgm:spPr/>
    </dgm:pt>
    <dgm:pt modelId="{B2FBA6D4-88EE-4D60-B982-B215C43A793E}" type="pres">
      <dgm:prSet presAssocID="{BFE56DC2-D485-4316-BD67-920977C905AF}" presName="box" presStyleLbl="node1" presStyleIdx="2" presStyleCnt="4" custScaleY="262552" custLinFactNeighborY="-27552"/>
      <dgm:spPr/>
    </dgm:pt>
    <dgm:pt modelId="{67A933CC-CA3C-4FBB-9A80-D4A4CA41C7FA}" type="pres">
      <dgm:prSet presAssocID="{BFE56DC2-D485-4316-BD67-920977C905AF}" presName="img" presStyleLbl="fgImgPlace1" presStyleIdx="2" presStyleCnt="4" custScaleY="412875" custLinFactNeighborX="-2236" custLinFactNeighborY="420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</dgm:pt>
    <dgm:pt modelId="{4BFCC082-064A-4201-92F4-F513095FC01C}" type="pres">
      <dgm:prSet presAssocID="{BFE56DC2-D485-4316-BD67-920977C905AF}" presName="text" presStyleLbl="node1" presStyleIdx="2" presStyleCnt="4">
        <dgm:presLayoutVars>
          <dgm:bulletEnabled val="1"/>
        </dgm:presLayoutVars>
      </dgm:prSet>
      <dgm:spPr/>
    </dgm:pt>
    <dgm:pt modelId="{58AB8FEF-D395-49A4-9406-1C1B55114AE7}" type="pres">
      <dgm:prSet presAssocID="{8B558C8B-E6AB-4019-85ED-2746D5A304C5}" presName="spacer" presStyleCnt="0"/>
      <dgm:spPr/>
    </dgm:pt>
    <dgm:pt modelId="{52E8A37C-1236-4A29-BBCD-ED5CE287E796}" type="pres">
      <dgm:prSet presAssocID="{BF4DE1F8-E393-46A5-84C7-0751A013E89A}" presName="comp" presStyleCnt="0"/>
      <dgm:spPr/>
    </dgm:pt>
    <dgm:pt modelId="{9F680188-F82A-452C-B788-0205FF94DFED}" type="pres">
      <dgm:prSet presAssocID="{BF4DE1F8-E393-46A5-84C7-0751A013E89A}" presName="box" presStyleLbl="node1" presStyleIdx="3" presStyleCnt="4" custScaleY="403420" custLinFactNeighborX="167" custLinFactNeighborY="-1702"/>
      <dgm:spPr/>
    </dgm:pt>
    <dgm:pt modelId="{A7BECF33-9903-4E9C-8A9C-D6A62C80C47F}" type="pres">
      <dgm:prSet presAssocID="{BF4DE1F8-E393-46A5-84C7-0751A013E89A}" presName="img" presStyleLbl="fgImgPlace1" presStyleIdx="3" presStyleCnt="4" custScaleX="87390" custScaleY="364717" custLinFactNeighborX="-2426" custLinFactNeighborY="2611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8E10F517-0E19-43E5-9B84-F01CB6E85308}" type="pres">
      <dgm:prSet presAssocID="{BF4DE1F8-E393-46A5-84C7-0751A013E89A}" presName="text" presStyleLbl="node1" presStyleIdx="3" presStyleCnt="4">
        <dgm:presLayoutVars>
          <dgm:bulletEnabled val="1"/>
        </dgm:presLayoutVars>
      </dgm:prSet>
      <dgm:spPr/>
    </dgm:pt>
  </dgm:ptLst>
  <dgm:cxnLst>
    <dgm:cxn modelId="{28358C07-E482-4052-AB85-EBBE3FFC0785}" type="presOf" srcId="{78CBE113-85D9-4C23-8100-560CA64B1D2A}" destId="{005AFDEC-6B15-4D54-BF7D-B5D3AD9628BA}" srcOrd="0" destOrd="0" presId="urn:microsoft.com/office/officeart/2005/8/layout/vList4"/>
    <dgm:cxn modelId="{2FD26D0D-477F-455B-B427-3EC8860500B6}" type="presOf" srcId="{BFE56DC2-D485-4316-BD67-920977C905AF}" destId="{4BFCC082-064A-4201-92F4-F513095FC01C}" srcOrd="1" destOrd="0" presId="urn:microsoft.com/office/officeart/2005/8/layout/vList4"/>
    <dgm:cxn modelId="{125C4160-DDC3-4DE4-8AA5-F7E4BB4F99EA}" srcId="{78CBE113-85D9-4C23-8100-560CA64B1D2A}" destId="{BFE56DC2-D485-4316-BD67-920977C905AF}" srcOrd="2" destOrd="0" parTransId="{9933A96D-F47E-4FC0-8559-528C908D7E60}" sibTransId="{8B558C8B-E6AB-4019-85ED-2746D5A304C5}"/>
    <dgm:cxn modelId="{8D9A7A7E-AD27-41BA-96D7-0C36A1729DBF}" srcId="{78CBE113-85D9-4C23-8100-560CA64B1D2A}" destId="{17DE0BD9-CED1-4B8B-A765-FEFB03971C5F}" srcOrd="0" destOrd="0" parTransId="{3BE6204A-AF5F-4508-9CEB-B76BBC3ED24F}" sibTransId="{BB3A14AD-E687-48BA-9633-62A826EC25BF}"/>
    <dgm:cxn modelId="{1E3C1785-A74B-4C77-A6E4-00AFF3FCCBFD}" srcId="{78CBE113-85D9-4C23-8100-560CA64B1D2A}" destId="{BF4DE1F8-E393-46A5-84C7-0751A013E89A}" srcOrd="3" destOrd="0" parTransId="{73ED0ED9-009F-461E-A4F8-7D559A00435F}" sibTransId="{9420F89E-71FA-46DF-9919-D606E039B105}"/>
    <dgm:cxn modelId="{AF2798A1-76B4-4401-A259-C9AE53889DF3}" type="presOf" srcId="{BFE56DC2-D485-4316-BD67-920977C905AF}" destId="{B2FBA6D4-88EE-4D60-B982-B215C43A793E}" srcOrd="0" destOrd="0" presId="urn:microsoft.com/office/officeart/2005/8/layout/vList4"/>
    <dgm:cxn modelId="{AA244CA5-BD53-46C7-8EF8-341AC2B91CED}" type="presOf" srcId="{07D1D2EA-BB66-4683-AF11-D3D2799F3E83}" destId="{732B1BE6-0614-492B-9715-EB8B39A72026}" srcOrd="1" destOrd="0" presId="urn:microsoft.com/office/officeart/2005/8/layout/vList4"/>
    <dgm:cxn modelId="{0CD55BBF-5F29-42F0-949B-98E3F667CF8E}" type="presOf" srcId="{17DE0BD9-CED1-4B8B-A765-FEFB03971C5F}" destId="{2C6B1532-3E1D-4153-81B1-1E424D9A4340}" srcOrd="0" destOrd="0" presId="urn:microsoft.com/office/officeart/2005/8/layout/vList4"/>
    <dgm:cxn modelId="{1CBC96DD-318F-471F-B31B-2D9D782C8FEA}" type="presOf" srcId="{BF4DE1F8-E393-46A5-84C7-0751A013E89A}" destId="{8E10F517-0E19-43E5-9B84-F01CB6E85308}" srcOrd="1" destOrd="0" presId="urn:microsoft.com/office/officeart/2005/8/layout/vList4"/>
    <dgm:cxn modelId="{95245DE1-804C-4AC8-A759-D9D214E68134}" type="presOf" srcId="{17DE0BD9-CED1-4B8B-A765-FEFB03971C5F}" destId="{A71A6EB5-B229-481E-808C-0B9E5AF44B2C}" srcOrd="1" destOrd="0" presId="urn:microsoft.com/office/officeart/2005/8/layout/vList4"/>
    <dgm:cxn modelId="{4FA047EA-EDEB-4391-A97C-EDE16D93491F}" type="presOf" srcId="{BF4DE1F8-E393-46A5-84C7-0751A013E89A}" destId="{9F680188-F82A-452C-B788-0205FF94DFED}" srcOrd="0" destOrd="0" presId="urn:microsoft.com/office/officeart/2005/8/layout/vList4"/>
    <dgm:cxn modelId="{067EE8EC-CEB9-4C62-ADB1-D660E9FD673C}" type="presOf" srcId="{07D1D2EA-BB66-4683-AF11-D3D2799F3E83}" destId="{24CA2AB0-0B83-48C6-8A80-0A4F49AB0483}" srcOrd="0" destOrd="0" presId="urn:microsoft.com/office/officeart/2005/8/layout/vList4"/>
    <dgm:cxn modelId="{A56CC5FB-9E67-41B8-B3BD-E0F904BB37D9}" srcId="{78CBE113-85D9-4C23-8100-560CA64B1D2A}" destId="{07D1D2EA-BB66-4683-AF11-D3D2799F3E83}" srcOrd="1" destOrd="0" parTransId="{28BC35EF-D273-4ADA-A1DB-581C1E9A7778}" sibTransId="{D2B4A471-BF8A-4EDB-8F56-0675FAEEA6BF}"/>
    <dgm:cxn modelId="{49CABC35-D64D-4F47-B593-6CF3F7E62065}" type="presParOf" srcId="{005AFDEC-6B15-4D54-BF7D-B5D3AD9628BA}" destId="{50B2F8D0-BE5A-426A-AD12-F8661D025B00}" srcOrd="0" destOrd="0" presId="urn:microsoft.com/office/officeart/2005/8/layout/vList4"/>
    <dgm:cxn modelId="{CB76834A-1DB6-4BB7-B358-D20D00D192EB}" type="presParOf" srcId="{50B2F8D0-BE5A-426A-AD12-F8661D025B00}" destId="{2C6B1532-3E1D-4153-81B1-1E424D9A4340}" srcOrd="0" destOrd="0" presId="urn:microsoft.com/office/officeart/2005/8/layout/vList4"/>
    <dgm:cxn modelId="{839B77E0-6616-43C8-8BEE-4D86D5C56F4A}" type="presParOf" srcId="{50B2F8D0-BE5A-426A-AD12-F8661D025B00}" destId="{7F3CDDCE-A36A-450D-9161-16EA0ECDAFCE}" srcOrd="1" destOrd="0" presId="urn:microsoft.com/office/officeart/2005/8/layout/vList4"/>
    <dgm:cxn modelId="{44672379-D9C5-4178-84E5-A3EB68076B6A}" type="presParOf" srcId="{50B2F8D0-BE5A-426A-AD12-F8661D025B00}" destId="{A71A6EB5-B229-481E-808C-0B9E5AF44B2C}" srcOrd="2" destOrd="0" presId="urn:microsoft.com/office/officeart/2005/8/layout/vList4"/>
    <dgm:cxn modelId="{8EDB3B8A-FF30-4383-AAC9-A7A2C69D6DCD}" type="presParOf" srcId="{005AFDEC-6B15-4D54-BF7D-B5D3AD9628BA}" destId="{3E414653-A908-471E-8333-033AC2119500}" srcOrd="1" destOrd="0" presId="urn:microsoft.com/office/officeart/2005/8/layout/vList4"/>
    <dgm:cxn modelId="{0C7622A3-3750-4783-A2D0-54AE9710AAD6}" type="presParOf" srcId="{005AFDEC-6B15-4D54-BF7D-B5D3AD9628BA}" destId="{1F39847A-099E-4BED-982B-314C48A56F5A}" srcOrd="2" destOrd="0" presId="urn:microsoft.com/office/officeart/2005/8/layout/vList4"/>
    <dgm:cxn modelId="{926F8821-4F4C-4324-BB8C-953FBF321CE9}" type="presParOf" srcId="{1F39847A-099E-4BED-982B-314C48A56F5A}" destId="{24CA2AB0-0B83-48C6-8A80-0A4F49AB0483}" srcOrd="0" destOrd="0" presId="urn:microsoft.com/office/officeart/2005/8/layout/vList4"/>
    <dgm:cxn modelId="{1B464F97-D8CE-44AC-A4A5-FDB144C4EBDF}" type="presParOf" srcId="{1F39847A-099E-4BED-982B-314C48A56F5A}" destId="{8C403381-B91B-473A-A88B-FE355DA7E560}" srcOrd="1" destOrd="0" presId="urn:microsoft.com/office/officeart/2005/8/layout/vList4"/>
    <dgm:cxn modelId="{4BFCF548-9AEE-4777-8BA3-7209CD7AF215}" type="presParOf" srcId="{1F39847A-099E-4BED-982B-314C48A56F5A}" destId="{732B1BE6-0614-492B-9715-EB8B39A72026}" srcOrd="2" destOrd="0" presId="urn:microsoft.com/office/officeart/2005/8/layout/vList4"/>
    <dgm:cxn modelId="{28705F3C-8A31-42DA-833C-49262AABFCDB}" type="presParOf" srcId="{005AFDEC-6B15-4D54-BF7D-B5D3AD9628BA}" destId="{55CF715F-12B1-4840-B7DE-1588682B9228}" srcOrd="3" destOrd="0" presId="urn:microsoft.com/office/officeart/2005/8/layout/vList4"/>
    <dgm:cxn modelId="{ED919472-94DF-4CBF-AEBA-DD2533375C9F}" type="presParOf" srcId="{005AFDEC-6B15-4D54-BF7D-B5D3AD9628BA}" destId="{225A4BC7-EBA0-4FAB-9442-80BBC4CF2C90}" srcOrd="4" destOrd="0" presId="urn:microsoft.com/office/officeart/2005/8/layout/vList4"/>
    <dgm:cxn modelId="{D8756C87-8AD5-4810-8A8A-5F51F9EF0F9E}" type="presParOf" srcId="{225A4BC7-EBA0-4FAB-9442-80BBC4CF2C90}" destId="{B2FBA6D4-88EE-4D60-B982-B215C43A793E}" srcOrd="0" destOrd="0" presId="urn:microsoft.com/office/officeart/2005/8/layout/vList4"/>
    <dgm:cxn modelId="{F1D2D2B6-75CE-423E-9F85-DC3BDADF5A0B}" type="presParOf" srcId="{225A4BC7-EBA0-4FAB-9442-80BBC4CF2C90}" destId="{67A933CC-CA3C-4FBB-9A80-D4A4CA41C7FA}" srcOrd="1" destOrd="0" presId="urn:microsoft.com/office/officeart/2005/8/layout/vList4"/>
    <dgm:cxn modelId="{4DB6B001-361C-4DFE-9EC9-CF122142D341}" type="presParOf" srcId="{225A4BC7-EBA0-4FAB-9442-80BBC4CF2C90}" destId="{4BFCC082-064A-4201-92F4-F513095FC01C}" srcOrd="2" destOrd="0" presId="urn:microsoft.com/office/officeart/2005/8/layout/vList4"/>
    <dgm:cxn modelId="{25BE08C2-9344-4AB5-9E62-043E06673E33}" type="presParOf" srcId="{005AFDEC-6B15-4D54-BF7D-B5D3AD9628BA}" destId="{58AB8FEF-D395-49A4-9406-1C1B55114AE7}" srcOrd="5" destOrd="0" presId="urn:microsoft.com/office/officeart/2005/8/layout/vList4"/>
    <dgm:cxn modelId="{9E91208A-377B-4518-915B-1C5C86FFF93F}" type="presParOf" srcId="{005AFDEC-6B15-4D54-BF7D-B5D3AD9628BA}" destId="{52E8A37C-1236-4A29-BBCD-ED5CE287E796}" srcOrd="6" destOrd="0" presId="urn:microsoft.com/office/officeart/2005/8/layout/vList4"/>
    <dgm:cxn modelId="{FEB1AEA1-4D01-4317-BA71-D1E9370B1599}" type="presParOf" srcId="{52E8A37C-1236-4A29-BBCD-ED5CE287E796}" destId="{9F680188-F82A-452C-B788-0205FF94DFED}" srcOrd="0" destOrd="0" presId="urn:microsoft.com/office/officeart/2005/8/layout/vList4"/>
    <dgm:cxn modelId="{2A7A12E3-FBFF-4A97-9F0E-DAC4119402B8}" type="presParOf" srcId="{52E8A37C-1236-4A29-BBCD-ED5CE287E796}" destId="{A7BECF33-9903-4E9C-8A9C-D6A62C80C47F}" srcOrd="1" destOrd="0" presId="urn:microsoft.com/office/officeart/2005/8/layout/vList4"/>
    <dgm:cxn modelId="{9DDA3827-59A2-4ADC-97A8-1C0700278CF8}" type="presParOf" srcId="{52E8A37C-1236-4A29-BBCD-ED5CE287E796}" destId="{8E10F517-0E19-43E5-9B84-F01CB6E85308}" srcOrd="2" destOrd="0" presId="urn:microsoft.com/office/officeart/2005/8/layout/vList4"/>
  </dgm:cxnLst>
  <dgm:bg>
    <a:blipFill>
      <a:blip xmlns:r="http://schemas.openxmlformats.org/officeDocument/2006/relationships" r:embed="rId5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7DE0BD9-CED1-4B8B-A765-FEFB03971C5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i="1" dirty="0"/>
            <a:t> </a:t>
          </a:r>
          <a:endParaRPr lang="ru-RU" sz="2000" i="1" dirty="0">
            <a:latin typeface="+mj-lt"/>
          </a:endParaRPr>
        </a:p>
        <a:p>
          <a:pPr algn="ctr"/>
          <a:r>
            <a:rPr lang="ru-RU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Услуги по уборке несанкционированных свалок на территории округа – 492,0 тысяч рублей</a:t>
          </a:r>
        </a:p>
      </dgm:t>
    </dgm:pt>
    <dgm:pt modelId="{3BE6204A-AF5F-4508-9CEB-B76BBC3ED24F}" type="parTrans" cxnId="{8D9A7A7E-AD27-41BA-96D7-0C36A1729DBF}">
      <dgm:prSet/>
      <dgm:spPr/>
      <dgm:t>
        <a:bodyPr/>
        <a:lstStyle/>
        <a:p>
          <a:endParaRPr lang="ru-RU"/>
        </a:p>
      </dgm:t>
    </dgm:pt>
    <dgm:pt modelId="{BB3A14AD-E687-48BA-9633-62A826EC25BF}" type="sibTrans" cxnId="{8D9A7A7E-AD27-41BA-96D7-0C36A1729DBF}">
      <dgm:prSet/>
      <dgm:spPr/>
      <dgm:t>
        <a:bodyPr/>
        <a:lstStyle/>
        <a:p>
          <a:endParaRPr lang="ru-RU"/>
        </a:p>
      </dgm:t>
    </dgm:pt>
    <dgm:pt modelId="{07D1D2EA-BB66-4683-AF11-D3D2799F3E8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Ремонт  и обустройство источников нецентрализованного водоснабжения (средства областного и местного бюджета) -  904,6  тысяч рублей</a:t>
          </a:r>
        </a:p>
      </dgm:t>
    </dgm:pt>
    <dgm:pt modelId="{28BC35EF-D273-4ADA-A1DB-581C1E9A7778}" type="parTrans" cxnId="{A56CC5FB-9E67-41B8-B3BD-E0F904BB37D9}">
      <dgm:prSet/>
      <dgm:spPr/>
      <dgm:t>
        <a:bodyPr/>
        <a:lstStyle/>
        <a:p>
          <a:endParaRPr lang="ru-RU"/>
        </a:p>
      </dgm:t>
    </dgm:pt>
    <dgm:pt modelId="{D2B4A471-BF8A-4EDB-8F56-0675FAEEA6BF}" type="sibTrans" cxnId="{A56CC5FB-9E67-41B8-B3BD-E0F904BB37D9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50B2F8D0-BE5A-426A-AD12-F8661D025B00}" type="pres">
      <dgm:prSet presAssocID="{17DE0BD9-CED1-4B8B-A765-FEFB03971C5F}" presName="comp" presStyleCnt="0"/>
      <dgm:spPr/>
    </dgm:pt>
    <dgm:pt modelId="{2C6B1532-3E1D-4153-81B1-1E424D9A4340}" type="pres">
      <dgm:prSet presAssocID="{17DE0BD9-CED1-4B8B-A765-FEFB03971C5F}" presName="box" presStyleLbl="node1" presStyleIdx="0" presStyleCnt="2" custScaleY="355145" custLinFactNeighborX="164"/>
      <dgm:spPr/>
    </dgm:pt>
    <dgm:pt modelId="{7F3CDDCE-A36A-450D-9161-16EA0ECDAFCE}" type="pres">
      <dgm:prSet presAssocID="{17DE0BD9-CED1-4B8B-A765-FEFB03971C5F}" presName="img" presStyleLbl="fgImgPlace1" presStyleIdx="0" presStyleCnt="2" custScaleX="132247" custScaleY="394858" custLinFactX="-47045" custLinFactNeighborX="-100000" custLinFactNeighborY="-2453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A71A6EB5-B229-481E-808C-0B9E5AF44B2C}" type="pres">
      <dgm:prSet presAssocID="{17DE0BD9-CED1-4B8B-A765-FEFB03971C5F}" presName="text" presStyleLbl="node1" presStyleIdx="0" presStyleCnt="2">
        <dgm:presLayoutVars>
          <dgm:bulletEnabled val="1"/>
        </dgm:presLayoutVars>
      </dgm:prSet>
      <dgm:spPr/>
    </dgm:pt>
    <dgm:pt modelId="{3E414653-A908-471E-8333-033AC2119500}" type="pres">
      <dgm:prSet presAssocID="{BB3A14AD-E687-48BA-9633-62A826EC25BF}" presName="spacer" presStyleCnt="0"/>
      <dgm:spPr/>
    </dgm:pt>
    <dgm:pt modelId="{1F39847A-099E-4BED-982B-314C48A56F5A}" type="pres">
      <dgm:prSet presAssocID="{07D1D2EA-BB66-4683-AF11-D3D2799F3E83}" presName="comp" presStyleCnt="0"/>
      <dgm:spPr/>
    </dgm:pt>
    <dgm:pt modelId="{24CA2AB0-0B83-48C6-8A80-0A4F49AB0483}" type="pres">
      <dgm:prSet presAssocID="{07D1D2EA-BB66-4683-AF11-D3D2799F3E83}" presName="box" presStyleLbl="node1" presStyleIdx="1" presStyleCnt="2" custScaleY="307669" custLinFactNeighborX="-1686" custLinFactNeighborY="-22460"/>
      <dgm:spPr/>
    </dgm:pt>
    <dgm:pt modelId="{8C403381-B91B-473A-A88B-FE355DA7E560}" type="pres">
      <dgm:prSet presAssocID="{07D1D2EA-BB66-4683-AF11-D3D2799F3E83}" presName="img" presStyleLbl="fgImgPlace1" presStyleIdx="1" presStyleCnt="2" custScaleX="121931" custScaleY="460741" custLinFactNeighborX="-2433" custLinFactNeighborY="-894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732B1BE6-0614-492B-9715-EB8B39A72026}" type="pres">
      <dgm:prSet presAssocID="{07D1D2EA-BB66-4683-AF11-D3D2799F3E83}" presName="text" presStyleLbl="node1" presStyleIdx="1" presStyleCnt="2">
        <dgm:presLayoutVars>
          <dgm:bulletEnabled val="1"/>
        </dgm:presLayoutVars>
      </dgm:prSet>
      <dgm:spPr/>
    </dgm:pt>
  </dgm:ptLst>
  <dgm:cxnLst>
    <dgm:cxn modelId="{28358C07-E482-4052-AB85-EBBE3FFC0785}" type="presOf" srcId="{78CBE113-85D9-4C23-8100-560CA64B1D2A}" destId="{005AFDEC-6B15-4D54-BF7D-B5D3AD9628BA}" srcOrd="0" destOrd="0" presId="urn:microsoft.com/office/officeart/2005/8/layout/vList4"/>
    <dgm:cxn modelId="{8D9A7A7E-AD27-41BA-96D7-0C36A1729DBF}" srcId="{78CBE113-85D9-4C23-8100-560CA64B1D2A}" destId="{17DE0BD9-CED1-4B8B-A765-FEFB03971C5F}" srcOrd="0" destOrd="0" parTransId="{3BE6204A-AF5F-4508-9CEB-B76BBC3ED24F}" sibTransId="{BB3A14AD-E687-48BA-9633-62A826EC25BF}"/>
    <dgm:cxn modelId="{AA244CA5-BD53-46C7-8EF8-341AC2B91CED}" type="presOf" srcId="{07D1D2EA-BB66-4683-AF11-D3D2799F3E83}" destId="{732B1BE6-0614-492B-9715-EB8B39A72026}" srcOrd="1" destOrd="0" presId="urn:microsoft.com/office/officeart/2005/8/layout/vList4"/>
    <dgm:cxn modelId="{0CD55BBF-5F29-42F0-949B-98E3F667CF8E}" type="presOf" srcId="{17DE0BD9-CED1-4B8B-A765-FEFB03971C5F}" destId="{2C6B1532-3E1D-4153-81B1-1E424D9A4340}" srcOrd="0" destOrd="0" presId="urn:microsoft.com/office/officeart/2005/8/layout/vList4"/>
    <dgm:cxn modelId="{95245DE1-804C-4AC8-A759-D9D214E68134}" type="presOf" srcId="{17DE0BD9-CED1-4B8B-A765-FEFB03971C5F}" destId="{A71A6EB5-B229-481E-808C-0B9E5AF44B2C}" srcOrd="1" destOrd="0" presId="urn:microsoft.com/office/officeart/2005/8/layout/vList4"/>
    <dgm:cxn modelId="{067EE8EC-CEB9-4C62-ADB1-D660E9FD673C}" type="presOf" srcId="{07D1D2EA-BB66-4683-AF11-D3D2799F3E83}" destId="{24CA2AB0-0B83-48C6-8A80-0A4F49AB0483}" srcOrd="0" destOrd="0" presId="urn:microsoft.com/office/officeart/2005/8/layout/vList4"/>
    <dgm:cxn modelId="{A56CC5FB-9E67-41B8-B3BD-E0F904BB37D9}" srcId="{78CBE113-85D9-4C23-8100-560CA64B1D2A}" destId="{07D1D2EA-BB66-4683-AF11-D3D2799F3E83}" srcOrd="1" destOrd="0" parTransId="{28BC35EF-D273-4ADA-A1DB-581C1E9A7778}" sibTransId="{D2B4A471-BF8A-4EDB-8F56-0675FAEEA6BF}"/>
    <dgm:cxn modelId="{49CABC35-D64D-4F47-B593-6CF3F7E62065}" type="presParOf" srcId="{005AFDEC-6B15-4D54-BF7D-B5D3AD9628BA}" destId="{50B2F8D0-BE5A-426A-AD12-F8661D025B00}" srcOrd="0" destOrd="0" presId="urn:microsoft.com/office/officeart/2005/8/layout/vList4"/>
    <dgm:cxn modelId="{CB76834A-1DB6-4BB7-B358-D20D00D192EB}" type="presParOf" srcId="{50B2F8D0-BE5A-426A-AD12-F8661D025B00}" destId="{2C6B1532-3E1D-4153-81B1-1E424D9A4340}" srcOrd="0" destOrd="0" presId="urn:microsoft.com/office/officeart/2005/8/layout/vList4"/>
    <dgm:cxn modelId="{839B77E0-6616-43C8-8BEE-4D86D5C56F4A}" type="presParOf" srcId="{50B2F8D0-BE5A-426A-AD12-F8661D025B00}" destId="{7F3CDDCE-A36A-450D-9161-16EA0ECDAFCE}" srcOrd="1" destOrd="0" presId="urn:microsoft.com/office/officeart/2005/8/layout/vList4"/>
    <dgm:cxn modelId="{44672379-D9C5-4178-84E5-A3EB68076B6A}" type="presParOf" srcId="{50B2F8D0-BE5A-426A-AD12-F8661D025B00}" destId="{A71A6EB5-B229-481E-808C-0B9E5AF44B2C}" srcOrd="2" destOrd="0" presId="urn:microsoft.com/office/officeart/2005/8/layout/vList4"/>
    <dgm:cxn modelId="{8EDB3B8A-FF30-4383-AAC9-A7A2C69D6DCD}" type="presParOf" srcId="{005AFDEC-6B15-4D54-BF7D-B5D3AD9628BA}" destId="{3E414653-A908-471E-8333-033AC2119500}" srcOrd="1" destOrd="0" presId="urn:microsoft.com/office/officeart/2005/8/layout/vList4"/>
    <dgm:cxn modelId="{0C7622A3-3750-4783-A2D0-54AE9710AAD6}" type="presParOf" srcId="{005AFDEC-6B15-4D54-BF7D-B5D3AD9628BA}" destId="{1F39847A-099E-4BED-982B-314C48A56F5A}" srcOrd="2" destOrd="0" presId="urn:microsoft.com/office/officeart/2005/8/layout/vList4"/>
    <dgm:cxn modelId="{926F8821-4F4C-4324-BB8C-953FBF321CE9}" type="presParOf" srcId="{1F39847A-099E-4BED-982B-314C48A56F5A}" destId="{24CA2AB0-0B83-48C6-8A80-0A4F49AB0483}" srcOrd="0" destOrd="0" presId="urn:microsoft.com/office/officeart/2005/8/layout/vList4"/>
    <dgm:cxn modelId="{1B464F97-D8CE-44AC-A4A5-FDB144C4EBDF}" type="presParOf" srcId="{1F39847A-099E-4BED-982B-314C48A56F5A}" destId="{8C403381-B91B-473A-A88B-FE355DA7E560}" srcOrd="1" destOrd="0" presId="urn:microsoft.com/office/officeart/2005/8/layout/vList4"/>
    <dgm:cxn modelId="{4BFCF548-9AEE-4777-8BA3-7209CD7AF215}" type="presParOf" srcId="{1F39847A-099E-4BED-982B-314C48A56F5A}" destId="{732B1BE6-0614-492B-9715-EB8B39A72026}" srcOrd="2" destOrd="0" presId="urn:microsoft.com/office/officeart/2005/8/layout/vList4"/>
  </dgm:cxnLst>
  <dgm:bg>
    <a:blipFill>
      <a:blip xmlns:r="http://schemas.openxmlformats.org/officeDocument/2006/relationships" r:embed="rId3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78702-D9A7-4359-9BF0-47D33157FF95}">
      <dsp:nvSpPr>
        <dsp:cNvPr id="0" name=""/>
        <dsp:cNvSpPr/>
      </dsp:nvSpPr>
      <dsp:spPr>
        <a:xfrm>
          <a:off x="4006784" y="723324"/>
          <a:ext cx="1724853" cy="26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51"/>
              </a:lnTo>
              <a:lnTo>
                <a:pt x="1724853" y="117951"/>
              </a:lnTo>
              <a:lnTo>
                <a:pt x="1724853" y="2638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1A386-56C1-482A-9249-B8F73FD37369}">
      <dsp:nvSpPr>
        <dsp:cNvPr id="0" name=""/>
        <dsp:cNvSpPr/>
      </dsp:nvSpPr>
      <dsp:spPr>
        <a:xfrm>
          <a:off x="3784997" y="723324"/>
          <a:ext cx="221787" cy="694724"/>
        </a:xfrm>
        <a:custGeom>
          <a:avLst/>
          <a:gdLst/>
          <a:ahLst/>
          <a:cxnLst/>
          <a:rect l="0" t="0" r="0" b="0"/>
          <a:pathLst>
            <a:path>
              <a:moveTo>
                <a:pt x="221787" y="0"/>
              </a:moveTo>
              <a:lnTo>
                <a:pt x="221787" y="548838"/>
              </a:lnTo>
              <a:lnTo>
                <a:pt x="0" y="548838"/>
              </a:lnTo>
              <a:lnTo>
                <a:pt x="0" y="6947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B66F3-8824-41A0-A0D2-F5054E3526F0}">
      <dsp:nvSpPr>
        <dsp:cNvPr id="0" name=""/>
        <dsp:cNvSpPr/>
      </dsp:nvSpPr>
      <dsp:spPr>
        <a:xfrm>
          <a:off x="1926276" y="723324"/>
          <a:ext cx="2080508" cy="193416"/>
        </a:xfrm>
        <a:custGeom>
          <a:avLst/>
          <a:gdLst/>
          <a:ahLst/>
          <a:cxnLst/>
          <a:rect l="0" t="0" r="0" b="0"/>
          <a:pathLst>
            <a:path>
              <a:moveTo>
                <a:pt x="2080508" y="0"/>
              </a:moveTo>
              <a:lnTo>
                <a:pt x="2080508" y="47530"/>
              </a:lnTo>
              <a:lnTo>
                <a:pt x="0" y="47530"/>
              </a:lnTo>
              <a:lnTo>
                <a:pt x="0" y="193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D45E1-11EC-4D27-B3A3-B4AA5427EC3E}">
      <dsp:nvSpPr>
        <dsp:cNvPr id="0" name=""/>
        <dsp:cNvSpPr/>
      </dsp:nvSpPr>
      <dsp:spPr>
        <a:xfrm>
          <a:off x="1712602" y="28631"/>
          <a:ext cx="4588364" cy="69469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1" kern="12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Исполнение бюджета</a:t>
          </a:r>
        </a:p>
      </dsp:txBody>
      <dsp:txXfrm>
        <a:off x="1712602" y="28631"/>
        <a:ext cx="4588364" cy="694693"/>
      </dsp:txXfrm>
    </dsp:sp>
    <dsp:sp modelId="{8C877542-9DE7-45F9-9BDA-F8401D548A16}">
      <dsp:nvSpPr>
        <dsp:cNvPr id="0" name=""/>
        <dsp:cNvSpPr/>
      </dsp:nvSpPr>
      <dsp:spPr>
        <a:xfrm>
          <a:off x="1231583" y="916741"/>
          <a:ext cx="1389386" cy="780105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доходам</a:t>
          </a:r>
        </a:p>
      </dsp:txBody>
      <dsp:txXfrm>
        <a:off x="1231583" y="916741"/>
        <a:ext cx="1389386" cy="780105"/>
      </dsp:txXfrm>
    </dsp:sp>
    <dsp:sp modelId="{4F95FF47-7B9A-4DFD-BB6D-1E1A3003CA63}">
      <dsp:nvSpPr>
        <dsp:cNvPr id="0" name=""/>
        <dsp:cNvSpPr/>
      </dsp:nvSpPr>
      <dsp:spPr>
        <a:xfrm>
          <a:off x="3090303" y="1418048"/>
          <a:ext cx="1389386" cy="694693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расходам</a:t>
          </a:r>
        </a:p>
      </dsp:txBody>
      <dsp:txXfrm>
        <a:off x="3090303" y="1418048"/>
        <a:ext cx="1389386" cy="694693"/>
      </dsp:txXfrm>
    </dsp:sp>
    <dsp:sp modelId="{4ABF9C19-3238-4093-90F4-219BFE12C913}">
      <dsp:nvSpPr>
        <dsp:cNvPr id="0" name=""/>
        <dsp:cNvSpPr/>
      </dsp:nvSpPr>
      <dsp:spPr>
        <a:xfrm>
          <a:off x="4728459" y="987162"/>
          <a:ext cx="2006357" cy="112488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и утверждение  отчета об исполнении бюджета</a:t>
          </a:r>
        </a:p>
      </dsp:txBody>
      <dsp:txXfrm>
        <a:off x="4728459" y="987162"/>
        <a:ext cx="2006357" cy="1124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51995" y="1655880"/>
          <a:ext cx="2288057" cy="2398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sp:txBody>
      <dsp:txXfrm>
        <a:off x="3687073" y="2007085"/>
        <a:ext cx="1617901" cy="1695766"/>
      </dsp:txXfrm>
    </dsp:sp>
    <dsp:sp modelId="{4731EA70-1FA8-49F5-A6BF-4AE9CB97C303}">
      <dsp:nvSpPr>
        <dsp:cNvPr id="0" name=""/>
        <dsp:cNvSpPr/>
      </dsp:nvSpPr>
      <dsp:spPr>
        <a:xfrm rot="16260366">
          <a:off x="4369075" y="1151336"/>
          <a:ext cx="305836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4414145" y="1287172"/>
        <a:ext cx="214085" cy="269906"/>
      </dsp:txXfrm>
    </dsp:sp>
    <dsp:sp modelId="{E2EC1D87-F728-458A-8AB1-7A3D78F9D25E}">
      <dsp:nvSpPr>
        <dsp:cNvPr id="0" name=""/>
        <dsp:cNvSpPr/>
      </dsp:nvSpPr>
      <dsp:spPr>
        <a:xfrm>
          <a:off x="4007277" y="20750"/>
          <a:ext cx="1058452" cy="10584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162284" y="175757"/>
        <a:ext cx="748438" cy="748438"/>
      </dsp:txXfrm>
    </dsp:sp>
    <dsp:sp modelId="{A0E222DD-64BD-4A89-BBB9-2B80D8318D4A}">
      <dsp:nvSpPr>
        <dsp:cNvPr id="0" name=""/>
        <dsp:cNvSpPr/>
      </dsp:nvSpPr>
      <dsp:spPr>
        <a:xfrm rot="18342319">
          <a:off x="5195306" y="1433780"/>
          <a:ext cx="32098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5215354" y="1562845"/>
        <a:ext cx="224687" cy="269906"/>
      </dsp:txXfrm>
    </dsp:sp>
    <dsp:sp modelId="{73BC26A8-8D0F-45E6-9E3B-37EADD227262}">
      <dsp:nvSpPr>
        <dsp:cNvPr id="0" name=""/>
        <dsp:cNvSpPr/>
      </dsp:nvSpPr>
      <dsp:spPr>
        <a:xfrm>
          <a:off x="5317466" y="446457"/>
          <a:ext cx="1058452" cy="10584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472473" y="601464"/>
        <a:ext cx="748438" cy="748438"/>
      </dsp:txXfrm>
    </dsp:sp>
    <dsp:sp modelId="{06F93DE9-E67A-4CE1-BC6B-5C458B1137B0}">
      <dsp:nvSpPr>
        <dsp:cNvPr id="0" name=""/>
        <dsp:cNvSpPr/>
      </dsp:nvSpPr>
      <dsp:spPr>
        <a:xfrm rot="20430380">
          <a:off x="5697677" y="2147187"/>
          <a:ext cx="324764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5700469" y="2253411"/>
        <a:ext cx="227335" cy="269906"/>
      </dsp:txXfrm>
    </dsp:sp>
    <dsp:sp modelId="{D8B200F5-4D07-49B2-A587-C2FE6CEC49F8}">
      <dsp:nvSpPr>
        <dsp:cNvPr id="0" name=""/>
        <dsp:cNvSpPr/>
      </dsp:nvSpPr>
      <dsp:spPr>
        <a:xfrm>
          <a:off x="6127207" y="1560970"/>
          <a:ext cx="1058452" cy="10584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6282214" y="1715977"/>
        <a:ext cx="748438" cy="748438"/>
      </dsp:txXfrm>
    </dsp:sp>
    <dsp:sp modelId="{E7EAB10C-E176-4610-B2C6-BE8F83AD0F9B}">
      <dsp:nvSpPr>
        <dsp:cNvPr id="0" name=""/>
        <dsp:cNvSpPr/>
      </dsp:nvSpPr>
      <dsp:spPr>
        <a:xfrm rot="950221">
          <a:off x="5714939" y="3018555"/>
          <a:ext cx="30133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5716655" y="3096188"/>
        <a:ext cx="210932" cy="269906"/>
      </dsp:txXfrm>
    </dsp:sp>
    <dsp:sp modelId="{FFE63D16-C443-42C8-BB30-4CA61876A647}">
      <dsp:nvSpPr>
        <dsp:cNvPr id="0" name=""/>
        <dsp:cNvSpPr/>
      </dsp:nvSpPr>
      <dsp:spPr>
        <a:xfrm>
          <a:off x="6127207" y="2938583"/>
          <a:ext cx="1058452" cy="10584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6282214" y="3093590"/>
        <a:ext cx="748438" cy="748438"/>
      </dsp:txXfrm>
    </dsp:sp>
    <dsp:sp modelId="{FA950D33-9BD9-4D37-A533-789F5554AFB5}">
      <dsp:nvSpPr>
        <dsp:cNvPr id="0" name=""/>
        <dsp:cNvSpPr/>
      </dsp:nvSpPr>
      <dsp:spPr>
        <a:xfrm rot="3118628">
          <a:off x="5237607" y="3743234"/>
          <a:ext cx="257700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5252451" y="3802751"/>
        <a:ext cx="180390" cy="269906"/>
      </dsp:txXfrm>
    </dsp:sp>
    <dsp:sp modelId="{EB1C3899-7B42-47CD-912B-DD035472498D}">
      <dsp:nvSpPr>
        <dsp:cNvPr id="0" name=""/>
        <dsp:cNvSpPr/>
      </dsp:nvSpPr>
      <dsp:spPr>
        <a:xfrm>
          <a:off x="5317466" y="4053096"/>
          <a:ext cx="1058452" cy="105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472473" y="4208103"/>
        <a:ext cx="748438" cy="748438"/>
      </dsp:txXfrm>
    </dsp:sp>
    <dsp:sp modelId="{2F5553CB-2478-4421-B002-5FA728364A78}">
      <dsp:nvSpPr>
        <dsp:cNvPr id="0" name=""/>
        <dsp:cNvSpPr/>
      </dsp:nvSpPr>
      <dsp:spPr>
        <a:xfrm rot="5335375">
          <a:off x="4409776" y="4035063"/>
          <a:ext cx="225328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4442940" y="4091238"/>
        <a:ext cx="157730" cy="269906"/>
      </dsp:txXfrm>
    </dsp:sp>
    <dsp:sp modelId="{FED909B6-8F19-4D98-AAC2-EBEEF4830C2B}">
      <dsp:nvSpPr>
        <dsp:cNvPr id="0" name=""/>
        <dsp:cNvSpPr/>
      </dsp:nvSpPr>
      <dsp:spPr>
        <a:xfrm>
          <a:off x="4007277" y="4478803"/>
          <a:ext cx="1058452" cy="10584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162284" y="4633810"/>
        <a:ext cx="748438" cy="748438"/>
      </dsp:txXfrm>
    </dsp:sp>
    <dsp:sp modelId="{A0B7EB92-DF16-476D-BB87-6C0D26E26F61}">
      <dsp:nvSpPr>
        <dsp:cNvPr id="0" name=""/>
        <dsp:cNvSpPr/>
      </dsp:nvSpPr>
      <dsp:spPr>
        <a:xfrm rot="7579087">
          <a:off x="3557195" y="3750185"/>
          <a:ext cx="23092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3612349" y="3812243"/>
        <a:ext cx="161645" cy="269906"/>
      </dsp:txXfrm>
    </dsp:sp>
    <dsp:sp modelId="{69EA0517-EDCB-4CEB-899F-D56DCF7B4404}">
      <dsp:nvSpPr>
        <dsp:cNvPr id="0" name=""/>
        <dsp:cNvSpPr/>
      </dsp:nvSpPr>
      <dsp:spPr>
        <a:xfrm>
          <a:off x="2697088" y="4053096"/>
          <a:ext cx="1058452" cy="1058452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2852095" y="4208103"/>
        <a:ext cx="748438" cy="748438"/>
      </dsp:txXfrm>
    </dsp:sp>
    <dsp:sp modelId="{7A035AEB-3A20-4DC3-9A60-032AB2743B03}">
      <dsp:nvSpPr>
        <dsp:cNvPr id="0" name=""/>
        <dsp:cNvSpPr/>
      </dsp:nvSpPr>
      <dsp:spPr>
        <a:xfrm rot="9814743">
          <a:off x="3036534" y="3021871"/>
          <a:ext cx="259963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3112932" y="3100816"/>
        <a:ext cx="181974" cy="269906"/>
      </dsp:txXfrm>
    </dsp:sp>
    <dsp:sp modelId="{83F11675-07D9-406F-853D-13FD28BBB805}">
      <dsp:nvSpPr>
        <dsp:cNvPr id="0" name=""/>
        <dsp:cNvSpPr/>
      </dsp:nvSpPr>
      <dsp:spPr>
        <a:xfrm>
          <a:off x="1887347" y="2938583"/>
          <a:ext cx="1058452" cy="10584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2042354" y="3093590"/>
        <a:ext cx="748438" cy="748438"/>
      </dsp:txXfrm>
    </dsp:sp>
    <dsp:sp modelId="{DF27FC25-052B-426A-9E06-117E992234F6}">
      <dsp:nvSpPr>
        <dsp:cNvPr id="0" name=""/>
        <dsp:cNvSpPr/>
      </dsp:nvSpPr>
      <dsp:spPr>
        <a:xfrm rot="12011539">
          <a:off x="3030353" y="2143267"/>
          <a:ext cx="284188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3112989" y="2247949"/>
        <a:ext cx="198932" cy="269906"/>
      </dsp:txXfrm>
    </dsp:sp>
    <dsp:sp modelId="{EDA34655-9131-4731-957F-5382F53A0660}">
      <dsp:nvSpPr>
        <dsp:cNvPr id="0" name=""/>
        <dsp:cNvSpPr/>
      </dsp:nvSpPr>
      <dsp:spPr>
        <a:xfrm>
          <a:off x="1887347" y="1560970"/>
          <a:ext cx="1058452" cy="10584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2042354" y="1715977"/>
        <a:ext cx="748438" cy="748438"/>
      </dsp:txXfrm>
    </dsp:sp>
    <dsp:sp modelId="{553B84E4-4A31-43DB-B3BF-8E8EF2B79F2D}">
      <dsp:nvSpPr>
        <dsp:cNvPr id="0" name=""/>
        <dsp:cNvSpPr/>
      </dsp:nvSpPr>
      <dsp:spPr>
        <a:xfrm rot="14157341">
          <a:off x="3535599" y="1427312"/>
          <a:ext cx="295634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3604770" y="1554024"/>
        <a:ext cx="206944" cy="269906"/>
      </dsp:txXfrm>
    </dsp:sp>
    <dsp:sp modelId="{E0AC84DD-2093-416F-85DE-E547FE520660}">
      <dsp:nvSpPr>
        <dsp:cNvPr id="0" name=""/>
        <dsp:cNvSpPr/>
      </dsp:nvSpPr>
      <dsp:spPr>
        <a:xfrm>
          <a:off x="2697088" y="446457"/>
          <a:ext cx="1058452" cy="105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2852095" y="601464"/>
        <a:ext cx="748438" cy="748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B1532-3E1D-4153-81B1-1E424D9A4340}">
      <dsp:nvSpPr>
        <dsp:cNvPr id="0" name=""/>
        <dsp:cNvSpPr/>
      </dsp:nvSpPr>
      <dsp:spPr>
        <a:xfrm>
          <a:off x="0" y="142657"/>
          <a:ext cx="8543956" cy="128741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Дорожного фонда произведены в  сумме </a:t>
          </a:r>
          <a:r>
            <a:rPr lang="ru-RU" sz="20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44 553,5 тысяч рублей </a:t>
          </a:r>
          <a:r>
            <a:rPr lang="ru-RU" sz="20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(предусмотрено –48718,0 тысяч рублей), в том числе:</a:t>
          </a:r>
        </a:p>
      </dsp:txBody>
      <dsp:txXfrm>
        <a:off x="1744430" y="142657"/>
        <a:ext cx="6799525" cy="1287419"/>
      </dsp:txXfrm>
    </dsp:sp>
    <dsp:sp modelId="{7F3CDDCE-A36A-450D-9161-16EA0ECDAFCE}">
      <dsp:nvSpPr>
        <dsp:cNvPr id="0" name=""/>
        <dsp:cNvSpPr/>
      </dsp:nvSpPr>
      <dsp:spPr>
        <a:xfrm>
          <a:off x="0" y="129205"/>
          <a:ext cx="1546080" cy="11621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l="-5000" r="-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83F002-88E7-41F2-BBD7-E3B851FCF30C}">
      <dsp:nvSpPr>
        <dsp:cNvPr id="0" name=""/>
        <dsp:cNvSpPr/>
      </dsp:nvSpPr>
      <dsp:spPr>
        <a:xfrm>
          <a:off x="0" y="1413444"/>
          <a:ext cx="8543956" cy="9239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-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автомобильных дорог общего пользовании местного значения -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28 276,7 тысяч рублей, 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том числе:  п. Восточный -17 581,9 тысяч  рублей, п.г.т. Сосьва – 10 694,8 тысяч рублей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4430" y="1413444"/>
        <a:ext cx="6799525" cy="923916"/>
      </dsp:txXfrm>
    </dsp:sp>
    <dsp:sp modelId="{FAE7C2F1-25ED-4E3B-9997-746B0F7B9B80}">
      <dsp:nvSpPr>
        <dsp:cNvPr id="0" name=""/>
        <dsp:cNvSpPr/>
      </dsp:nvSpPr>
      <dsp:spPr>
        <a:xfrm>
          <a:off x="19858" y="1358379"/>
          <a:ext cx="1564757" cy="11949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680188-F82A-452C-B788-0205FF94DFED}">
      <dsp:nvSpPr>
        <dsp:cNvPr id="0" name=""/>
        <dsp:cNvSpPr/>
      </dsp:nvSpPr>
      <dsp:spPr>
        <a:xfrm>
          <a:off x="0" y="2418936"/>
          <a:ext cx="8543956" cy="154772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Уборка территории, исправление профиля, благоустройство придорожной полосы -9693,6 тысяч рублей, приобретение щебня – 2317,9 тысяч рублей;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Устройство ледовых переправ – 36,3 тысяч рублей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1744430" y="2418936"/>
        <a:ext cx="6799525" cy="1547725"/>
      </dsp:txXfrm>
    </dsp:sp>
    <dsp:sp modelId="{A7BECF33-9903-4E9C-8A9C-D6A62C80C47F}">
      <dsp:nvSpPr>
        <dsp:cNvPr id="0" name=""/>
        <dsp:cNvSpPr/>
      </dsp:nvSpPr>
      <dsp:spPr>
        <a:xfrm>
          <a:off x="97446" y="2652597"/>
          <a:ext cx="1527112" cy="12355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1C7783-5D24-4777-9379-A3EBD8913E8B}">
      <dsp:nvSpPr>
        <dsp:cNvPr id="0" name=""/>
        <dsp:cNvSpPr/>
      </dsp:nvSpPr>
      <dsp:spPr>
        <a:xfrm>
          <a:off x="0" y="3998573"/>
          <a:ext cx="8543956" cy="172437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безопасности дорожного движения – 4228,7 тысяч рублей -  обустройство маршрутов следования «Дом- Школа – Дом» </a:t>
          </a:r>
        </a:p>
      </dsp:txBody>
      <dsp:txXfrm>
        <a:off x="1744430" y="3998573"/>
        <a:ext cx="6799525" cy="1724379"/>
      </dsp:txXfrm>
    </dsp:sp>
    <dsp:sp modelId="{C6ED0C23-125D-4C0E-8D66-99BAFECA552B}">
      <dsp:nvSpPr>
        <dsp:cNvPr id="0" name=""/>
        <dsp:cNvSpPr/>
      </dsp:nvSpPr>
      <dsp:spPr>
        <a:xfrm>
          <a:off x="91858" y="4390487"/>
          <a:ext cx="1682817" cy="1204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C4-FC8E-4CF7-9479-0803FDFF1C28}">
      <dsp:nvSpPr>
        <dsp:cNvPr id="0" name=""/>
        <dsp:cNvSpPr/>
      </dsp:nvSpPr>
      <dsp:spPr>
        <a:xfrm>
          <a:off x="2972618" y="2490059"/>
          <a:ext cx="3529254" cy="2281795"/>
        </a:xfrm>
        <a:prstGeom prst="ellipse">
          <a:avLst/>
        </a:prstGeom>
        <a:solidFill>
          <a:srgbClr val="FFFF00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Жилищно-коммунальное хозяйство </a:t>
          </a:r>
        </a:p>
      </dsp:txBody>
      <dsp:txXfrm>
        <a:off x="3489465" y="2824220"/>
        <a:ext cx="2495560" cy="1613473"/>
      </dsp:txXfrm>
    </dsp:sp>
    <dsp:sp modelId="{89914B90-9694-4787-8D04-DC3FFA5DAB3D}">
      <dsp:nvSpPr>
        <dsp:cNvPr id="0" name=""/>
        <dsp:cNvSpPr/>
      </dsp:nvSpPr>
      <dsp:spPr>
        <a:xfrm rot="5411690">
          <a:off x="4734600" y="2188832"/>
          <a:ext cx="12968" cy="626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 rot="10800000">
        <a:off x="4736552" y="2312126"/>
        <a:ext cx="9078" cy="375716"/>
      </dsp:txXfrm>
    </dsp:sp>
    <dsp:sp modelId="{C03A8C22-0F0D-4918-9651-775401A6E4F0}">
      <dsp:nvSpPr>
        <dsp:cNvPr id="0" name=""/>
        <dsp:cNvSpPr/>
      </dsp:nvSpPr>
      <dsp:spPr>
        <a:xfrm>
          <a:off x="2627788" y="101309"/>
          <a:ext cx="4234712" cy="2413224"/>
        </a:xfrm>
        <a:prstGeom prst="ellipse">
          <a:avLst/>
        </a:prstGeom>
        <a:solidFill>
          <a:srgbClr val="66FFCC"/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 жилищного хозяйства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43,8 %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baseline="0" dirty="0"/>
        </a:p>
      </dsp:txBody>
      <dsp:txXfrm>
        <a:off x="3247947" y="454717"/>
        <a:ext cx="2994394" cy="1706408"/>
      </dsp:txXfrm>
    </dsp:sp>
    <dsp:sp modelId="{72B44983-02DA-4E02-A0B7-8166FBECF753}">
      <dsp:nvSpPr>
        <dsp:cNvPr id="0" name=""/>
        <dsp:cNvSpPr/>
      </dsp:nvSpPr>
      <dsp:spPr>
        <a:xfrm rot="9874600">
          <a:off x="6073555" y="2920576"/>
          <a:ext cx="207453" cy="626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 rot="10800000">
        <a:off x="6134670" y="3037539"/>
        <a:ext cx="145217" cy="375716"/>
      </dsp:txXfrm>
    </dsp:sp>
    <dsp:sp modelId="{2550CC62-F452-4A1D-88DD-67878C89B4EA}">
      <dsp:nvSpPr>
        <dsp:cNvPr id="0" name=""/>
        <dsp:cNvSpPr/>
      </dsp:nvSpPr>
      <dsp:spPr>
        <a:xfrm>
          <a:off x="5937387" y="1042128"/>
          <a:ext cx="3206612" cy="3630803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 коммунального хозяйства -10,3 %</a:t>
          </a:r>
        </a:p>
      </dsp:txBody>
      <dsp:txXfrm>
        <a:off x="6406984" y="1573847"/>
        <a:ext cx="2267418" cy="2567365"/>
      </dsp:txXfrm>
    </dsp:sp>
    <dsp:sp modelId="{AC0FDAE7-E03B-41F8-B20B-173D8D679262}">
      <dsp:nvSpPr>
        <dsp:cNvPr id="0" name=""/>
        <dsp:cNvSpPr/>
      </dsp:nvSpPr>
      <dsp:spPr>
        <a:xfrm rot="745602">
          <a:off x="3176007" y="3004356"/>
          <a:ext cx="277007" cy="626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3176980" y="3120654"/>
        <a:ext cx="193905" cy="375716"/>
      </dsp:txXfrm>
    </dsp:sp>
    <dsp:sp modelId="{F4D439E6-BE96-4B51-9572-B083C3081BEC}">
      <dsp:nvSpPr>
        <dsp:cNvPr id="0" name=""/>
        <dsp:cNvSpPr/>
      </dsp:nvSpPr>
      <dsp:spPr>
        <a:xfrm>
          <a:off x="7" y="1129322"/>
          <a:ext cx="3617672" cy="3712706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>
              <a:solidFill>
                <a:schemeClr val="tx1"/>
              </a:solidFill>
            </a:rPr>
            <a:t>Благоустройство -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>
              <a:solidFill>
                <a:schemeClr val="tx1"/>
              </a:solidFill>
            </a:rPr>
            <a:t>45,9%</a:t>
          </a:r>
        </a:p>
      </dsp:txBody>
      <dsp:txXfrm>
        <a:off x="529803" y="1673035"/>
        <a:ext cx="2558080" cy="2625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656F5-0BD5-4A68-8685-3D2D744FC5D5}">
      <dsp:nvSpPr>
        <dsp:cNvPr id="0" name=""/>
        <dsp:cNvSpPr/>
      </dsp:nvSpPr>
      <dsp:spPr>
        <a:xfrm>
          <a:off x="0" y="0"/>
          <a:ext cx="8929718" cy="153616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здания артезианской  скважины п. восточный, водонапорной станции с. Кошай, капитальный ремонт бани п. Восточный – 2988,0 тысяч рублей</a:t>
          </a:r>
        </a:p>
      </dsp:txBody>
      <dsp:txXfrm>
        <a:off x="1800756" y="0"/>
        <a:ext cx="7128961" cy="1536165"/>
      </dsp:txXfrm>
    </dsp:sp>
    <dsp:sp modelId="{99A6A14A-96F2-4607-9598-B10B6DF22D3A}">
      <dsp:nvSpPr>
        <dsp:cNvPr id="0" name=""/>
        <dsp:cNvSpPr/>
      </dsp:nvSpPr>
      <dsp:spPr>
        <a:xfrm>
          <a:off x="0" y="0"/>
          <a:ext cx="1785943" cy="15247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A3B8C-2476-4984-8734-468A53A48647}">
      <dsp:nvSpPr>
        <dsp:cNvPr id="0" name=""/>
        <dsp:cNvSpPr/>
      </dsp:nvSpPr>
      <dsp:spPr>
        <a:xfrm>
          <a:off x="0" y="1550978"/>
          <a:ext cx="8929718" cy="148129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/>
            <a:t>Реконструкция, капитальный ремонт насосной станции третьего подъема (приобретение насосов)</a:t>
          </a:r>
        </a:p>
      </dsp:txBody>
      <dsp:txXfrm>
        <a:off x="1800756" y="1550978"/>
        <a:ext cx="7128961" cy="148129"/>
      </dsp:txXfrm>
    </dsp:sp>
    <dsp:sp modelId="{6C3F17AA-9750-46AE-854F-152456BF3D4D}">
      <dsp:nvSpPr>
        <dsp:cNvPr id="0" name=""/>
        <dsp:cNvSpPr/>
      </dsp:nvSpPr>
      <dsp:spPr>
        <a:xfrm>
          <a:off x="14812" y="1565791"/>
          <a:ext cx="1785943" cy="118503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220166"/>
            <a:satOff val="-19042"/>
            <a:lumOff val="-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F258F-81BC-42B6-9F59-B6EF132712CE}">
      <dsp:nvSpPr>
        <dsp:cNvPr id="0" name=""/>
        <dsp:cNvSpPr/>
      </dsp:nvSpPr>
      <dsp:spPr>
        <a:xfrm>
          <a:off x="0" y="1414925"/>
          <a:ext cx="8929718" cy="145172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 тепловых, водопроводных, канализационных сетей  на территории Сосьвинского городского округа- 6 944,7  тысяч рублей, содержание объекта КОС 800 , воздушных линий электропередач – 146,5 </a:t>
          </a:r>
          <a:r>
            <a:rPr lang="ru-RU" sz="18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тысяч рублей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0756" y="1414925"/>
        <a:ext cx="7128961" cy="1451724"/>
      </dsp:txXfrm>
    </dsp:sp>
    <dsp:sp modelId="{C86D29EF-B0C9-424D-8877-55DD0427266A}">
      <dsp:nvSpPr>
        <dsp:cNvPr id="0" name=""/>
        <dsp:cNvSpPr/>
      </dsp:nvSpPr>
      <dsp:spPr>
        <a:xfrm>
          <a:off x="11151" y="1527700"/>
          <a:ext cx="1714255" cy="13246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7000" b="-7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28EAF-B92F-417D-A0D0-A6F9CEF94CC1}">
      <dsp:nvSpPr>
        <dsp:cNvPr id="0" name=""/>
        <dsp:cNvSpPr/>
      </dsp:nvSpPr>
      <dsp:spPr>
        <a:xfrm>
          <a:off x="0" y="3059094"/>
          <a:ext cx="8929718" cy="160604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субсидий предприятиям ЖКХ Сосьвинского городского округа в рамках концессионного соглашения -3000,0 тысяч рублей, расходы на компенсацию  выпадающих доходов по оказанию банных услуг населению -  177,1 тысяч рублей</a:t>
          </a:r>
        </a:p>
      </dsp:txBody>
      <dsp:txXfrm>
        <a:off x="1800756" y="3059094"/>
        <a:ext cx="7128961" cy="1606044"/>
      </dsp:txXfrm>
    </dsp:sp>
    <dsp:sp modelId="{1702C8A0-0BAA-49EF-B932-F4D59FD7EBCE}">
      <dsp:nvSpPr>
        <dsp:cNvPr id="0" name=""/>
        <dsp:cNvSpPr/>
      </dsp:nvSpPr>
      <dsp:spPr>
        <a:xfrm>
          <a:off x="5704" y="3038943"/>
          <a:ext cx="1785943" cy="14445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D2295-3F27-4E9F-9C80-8E5B649BFA85}">
      <dsp:nvSpPr>
        <dsp:cNvPr id="0" name=""/>
        <dsp:cNvSpPr/>
      </dsp:nvSpPr>
      <dsp:spPr>
        <a:xfrm>
          <a:off x="0" y="4870413"/>
          <a:ext cx="8929718" cy="119582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 администрации городского округа -408,8  тысяч рублей.</a:t>
          </a:r>
        </a:p>
      </dsp:txBody>
      <dsp:txXfrm>
        <a:off x="1800756" y="4870413"/>
        <a:ext cx="7128961" cy="1195821"/>
      </dsp:txXfrm>
    </dsp:sp>
    <dsp:sp modelId="{26157C5C-0432-470E-A4B7-5A15DC4CF88E}">
      <dsp:nvSpPr>
        <dsp:cNvPr id="0" name=""/>
        <dsp:cNvSpPr/>
      </dsp:nvSpPr>
      <dsp:spPr>
        <a:xfrm>
          <a:off x="0" y="4681178"/>
          <a:ext cx="1785943" cy="13286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B1532-3E1D-4153-81B1-1E424D9A4340}">
      <dsp:nvSpPr>
        <dsp:cNvPr id="0" name=""/>
        <dsp:cNvSpPr/>
      </dsp:nvSpPr>
      <dsp:spPr>
        <a:xfrm>
          <a:off x="0" y="0"/>
          <a:ext cx="8543956" cy="140905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 уличное освещение (содержание, оплата электроэнергии) – 8050,3 тысяч рублей;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энергетической эффективности уличного освещения – оплата 3 этапа  </a:t>
          </a:r>
          <a:r>
            <a:rPr lang="ru-RU" sz="16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р.п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Сосьва 30 118,6 тысяч рублей, работы по повышению уровня энергетической  эффективности, инженерно – геодезические изыскания п. Восточный -1061,7 тысяч рублей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8466" y="0"/>
        <a:ext cx="6795489" cy="1409058"/>
      </dsp:txXfrm>
    </dsp:sp>
    <dsp:sp modelId="{7F3CDDCE-A36A-450D-9161-16EA0ECDAFCE}">
      <dsp:nvSpPr>
        <dsp:cNvPr id="0" name=""/>
        <dsp:cNvSpPr/>
      </dsp:nvSpPr>
      <dsp:spPr>
        <a:xfrm>
          <a:off x="0" y="2566"/>
          <a:ext cx="1708791" cy="12532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t="-65000" b="-6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A2AB0-0B83-48C6-8A80-0A4F49AB0483}">
      <dsp:nvSpPr>
        <dsp:cNvPr id="0" name=""/>
        <dsp:cNvSpPr/>
      </dsp:nvSpPr>
      <dsp:spPr>
        <a:xfrm>
          <a:off x="0" y="1343506"/>
          <a:ext cx="8543956" cy="122069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организацию и содержание мест захоронения  -300,0 тысяч рублей, обрезка деревьев, скос травы – 282,0 тысяч рублей, устройство площадок под 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мусорные контейнеры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595,8 тысяч рублей, очистка улиц от бытовых отходов- 328,3 тысяч рублей</a:t>
          </a:r>
          <a:endParaRPr lang="ru-RU" sz="16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8466" y="1343506"/>
        <a:ext cx="6795489" cy="1220694"/>
      </dsp:txXfrm>
    </dsp:sp>
    <dsp:sp modelId="{8C403381-B91B-473A-A88B-FE355DA7E560}">
      <dsp:nvSpPr>
        <dsp:cNvPr id="0" name=""/>
        <dsp:cNvSpPr/>
      </dsp:nvSpPr>
      <dsp:spPr>
        <a:xfrm>
          <a:off x="0" y="1506957"/>
          <a:ext cx="1708791" cy="10474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BA6D4-88EE-4D60-B982-B215C43A793E}">
      <dsp:nvSpPr>
        <dsp:cNvPr id="0" name=""/>
        <dsp:cNvSpPr/>
      </dsp:nvSpPr>
      <dsp:spPr>
        <a:xfrm>
          <a:off x="0" y="2734187"/>
          <a:ext cx="8543956" cy="10416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благоустройство общественных территорий ( Парк Победы  </a:t>
          </a:r>
          <a:r>
            <a:rPr lang="ru-RU" sz="16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п.г.т</a:t>
          </a:r>
          <a:r>
            <a:rPr lang="ru-RU" sz="16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Сосьва  -9314, тысяч рублей; Парк молодежи п. Восточный- 798,3 тысяч рублей; памятник 400- </a:t>
          </a:r>
          <a:r>
            <a:rPr lang="ru-RU" sz="16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летию</a:t>
          </a:r>
          <a:r>
            <a:rPr lang="ru-RU" sz="16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с. Кошай – 85,0 тысяч рублей)</a:t>
          </a:r>
        </a:p>
      </dsp:txBody>
      <dsp:txXfrm>
        <a:off x="1748466" y="2734187"/>
        <a:ext cx="6795489" cy="1041690"/>
      </dsp:txXfrm>
    </dsp:sp>
    <dsp:sp modelId="{67A933CC-CA3C-4FBB-9A80-D4A4CA41C7FA}">
      <dsp:nvSpPr>
        <dsp:cNvPr id="0" name=""/>
        <dsp:cNvSpPr/>
      </dsp:nvSpPr>
      <dsp:spPr>
        <a:xfrm>
          <a:off x="1467" y="2722458"/>
          <a:ext cx="1708791" cy="13104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80188-F82A-452C-B788-0205FF94DFED}">
      <dsp:nvSpPr>
        <dsp:cNvPr id="0" name=""/>
        <dsp:cNvSpPr/>
      </dsp:nvSpPr>
      <dsp:spPr>
        <a:xfrm>
          <a:off x="0" y="4052512"/>
          <a:ext cx="8543956" cy="160059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специализированной техники (автоцистерна вакуумная) – 6519,0 тысяч рублей</a:t>
          </a:r>
        </a:p>
      </dsp:txBody>
      <dsp:txXfrm>
        <a:off x="1748466" y="4052512"/>
        <a:ext cx="6795489" cy="1600592"/>
      </dsp:txXfrm>
    </dsp:sp>
    <dsp:sp modelId="{A7BECF33-9903-4E9C-8A9C-D6A62C80C47F}">
      <dsp:nvSpPr>
        <dsp:cNvPr id="0" name=""/>
        <dsp:cNvSpPr/>
      </dsp:nvSpPr>
      <dsp:spPr>
        <a:xfrm>
          <a:off x="105959" y="4363624"/>
          <a:ext cx="1493312" cy="11576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B1532-3E1D-4153-81B1-1E424D9A4340}">
      <dsp:nvSpPr>
        <dsp:cNvPr id="0" name=""/>
        <dsp:cNvSpPr/>
      </dsp:nvSpPr>
      <dsp:spPr>
        <a:xfrm>
          <a:off x="99188" y="0"/>
          <a:ext cx="8543956" cy="273956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/>
            <a:t> </a:t>
          </a:r>
          <a:endParaRPr lang="ru-RU" sz="2000" i="1" kern="1200" dirty="0"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Услуги по уборке несанкционированных свалок на территории округа – 492,0 тысяч рублей</a:t>
          </a:r>
        </a:p>
      </dsp:txBody>
      <dsp:txXfrm>
        <a:off x="1885119" y="0"/>
        <a:ext cx="6758025" cy="2739563"/>
      </dsp:txXfrm>
    </dsp:sp>
    <dsp:sp modelId="{7F3CDDCE-A36A-450D-9161-16EA0ECDAFCE}">
      <dsp:nvSpPr>
        <dsp:cNvPr id="0" name=""/>
        <dsp:cNvSpPr/>
      </dsp:nvSpPr>
      <dsp:spPr>
        <a:xfrm>
          <a:off x="-99188" y="0"/>
          <a:ext cx="2259825" cy="24367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A2AB0-0B83-48C6-8A80-0A4F49AB0483}">
      <dsp:nvSpPr>
        <dsp:cNvPr id="0" name=""/>
        <dsp:cNvSpPr/>
      </dsp:nvSpPr>
      <dsp:spPr>
        <a:xfrm>
          <a:off x="0" y="2878429"/>
          <a:ext cx="8543956" cy="237333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Ремонт  и обустройство источников нецентрализованного водоснабжения (средства областного и местного бюджета) -  904,6  тысяч рублей</a:t>
          </a:r>
        </a:p>
      </dsp:txBody>
      <dsp:txXfrm>
        <a:off x="1785930" y="2878429"/>
        <a:ext cx="6758025" cy="2373337"/>
      </dsp:txXfrm>
    </dsp:sp>
    <dsp:sp modelId="{8C403381-B91B-473A-A88B-FE355DA7E560}">
      <dsp:nvSpPr>
        <dsp:cNvPr id="0" name=""/>
        <dsp:cNvSpPr/>
      </dsp:nvSpPr>
      <dsp:spPr>
        <a:xfrm>
          <a:off x="-55119" y="2761520"/>
          <a:ext cx="2083546" cy="28432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0.55189</cdr:x>
      <cdr:y>0.47556</cdr:y>
    </cdr:from>
    <cdr:to>
      <cdr:x>0.66345</cdr:x>
      <cdr:y>0.53511</cdr:y>
    </cdr:to>
    <cdr:sp macro="" textlink="">
      <cdr:nvSpPr>
        <cdr:cNvPr id="4" name="TextBox 3"/>
        <cdr:cNvSpPr txBox="1"/>
      </cdr:nvSpPr>
      <cdr:spPr>
        <a:xfrm xmlns:a="http://schemas.openxmlformats.org/drawingml/2006/main" rot="21064747">
          <a:off x="4808318" y="2643283"/>
          <a:ext cx="971962" cy="330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0.40911</cdr:x>
      <cdr:y>0.04132</cdr:y>
    </cdr:from>
    <cdr:to>
      <cdr:x>0.53155</cdr:x>
      <cdr:y>0.10678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64396" y="229664"/>
          <a:ext cx="1066753" cy="36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0.12397</cdr:x>
      <cdr:y>0.04132</cdr:y>
    </cdr:from>
    <cdr:to>
      <cdr:x>0.25141</cdr:x>
      <cdr:y>0.12985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80120" y="229664"/>
          <a:ext cx="1110316" cy="492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0.67773</cdr:x>
      <cdr:y>0.00893</cdr:y>
    </cdr:from>
    <cdr:to>
      <cdr:x>0.8068</cdr:x>
      <cdr:y>0.0718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04656" y="49644"/>
          <a:ext cx="1124517" cy="349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0.26964</cdr:x>
      <cdr:y>0.02055</cdr:y>
    </cdr:from>
    <cdr:to>
      <cdr:x>0.3812</cdr:x>
      <cdr:y>0.08018</cdr:y>
    </cdr:to>
    <cdr:sp macro="" textlink="">
      <cdr:nvSpPr>
        <cdr:cNvPr id="11" name="TextBox 10"/>
        <cdr:cNvSpPr txBox="1"/>
      </cdr:nvSpPr>
      <cdr:spPr>
        <a:xfrm xmlns:a="http://schemas.openxmlformats.org/drawingml/2006/main" rot="21395500">
          <a:off x="2349252" y="114247"/>
          <a:ext cx="971962" cy="331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0.2749</cdr:x>
      <cdr:y>0.50056</cdr:y>
    </cdr:from>
    <cdr:to>
      <cdr:x>0.38646</cdr:x>
      <cdr:y>0.56019</cdr:y>
    </cdr:to>
    <cdr:sp macro="" textlink="">
      <cdr:nvSpPr>
        <cdr:cNvPr id="14" name="TextBox 13"/>
        <cdr:cNvSpPr txBox="1"/>
      </cdr:nvSpPr>
      <cdr:spPr>
        <a:xfrm xmlns:a="http://schemas.openxmlformats.org/drawingml/2006/main" rot="21102761">
          <a:off x="2395075" y="2782258"/>
          <a:ext cx="971962" cy="331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0.27143</cdr:x>
      <cdr:y>0.20661</cdr:y>
    </cdr:from>
    <cdr:to>
      <cdr:x>0.28531</cdr:x>
      <cdr:y>0.23177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3" y="450050"/>
          <a:ext cx="69963" cy="5480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0.1405</cdr:y>
    </cdr:from>
    <cdr:to>
      <cdr:x>0.51389</cdr:x>
      <cdr:y>0.16566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1" y="306034"/>
          <a:ext cx="70013" cy="5480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0.28531</cdr:x>
      <cdr:y>0.15308</cdr:y>
    </cdr:from>
    <cdr:to>
      <cdr:x>0.5</cdr:x>
      <cdr:y>0.21919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D0D42849-D4FF-4F55-8E72-D6CB3CD5A3DD}"/>
            </a:ext>
          </a:extLst>
        </cdr:cNvPr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38116" y="333436"/>
          <a:ext cx="1082165" cy="1440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0.22789</cdr:x>
      <cdr:y>0.06694</cdr:y>
    </cdr:from>
    <cdr:to>
      <cdr:x>0.36905</cdr:x>
      <cdr:y>0.23575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28537" y="176971"/>
          <a:ext cx="699040" cy="4462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>
              <a:latin typeface="Arial Narrow" panose="020B0606020202030204" pitchFamily="34" charset="0"/>
            </a:rPr>
            <a:t>402970,5</a:t>
          </a:r>
        </a:p>
        <a:p xmlns:a="http://schemas.openxmlformats.org/drawingml/2006/main">
          <a:pPr algn="ctr"/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0.57831</cdr:x>
      <cdr:y>0.01703</cdr:y>
    </cdr:from>
    <cdr:to>
      <cdr:x>0.73165</cdr:x>
      <cdr:y>0.18583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863879" y="45010"/>
          <a:ext cx="759357" cy="4462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150" b="1" dirty="0"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sz="1150" b="1" dirty="0">
              <a:latin typeface="Arial Narrow" panose="020B0606020202030204" pitchFamily="34" charset="0"/>
            </a:rPr>
            <a:t>440532,5</a:t>
          </a:r>
        </a:p>
      </cdr:txBody>
    </cdr:sp>
  </cdr:relSizeAnchor>
  <cdr:relSizeAnchor xmlns:cdr="http://schemas.openxmlformats.org/drawingml/2006/chartDrawing">
    <cdr:from>
      <cdr:x>0.68571</cdr:x>
      <cdr:y>0.07438</cdr:y>
    </cdr:from>
    <cdr:to>
      <cdr:x>0.6996</cdr:x>
      <cdr:y>0.09953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62018"/>
          <a:ext cx="70013" cy="547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r>
            <a:rPr lang="ru-RU" sz="1100" dirty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098C5-FF25-4006-803F-3F9873B4B45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E72D-3388-4343-9B2F-5087C42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05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38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71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71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97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28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986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01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95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3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51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1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3" y="4714877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1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76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4" y="4714878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098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8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CBD6C-78CF-4430-9DAA-E00B6985F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DFA8FE-0B93-4A4B-A6D8-4CBC4FDA5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282B55-7490-4037-B3A1-18DF66D8B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1AEAD-0030-44B9-B294-13EB0BFC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F5FB7F-F6E1-4C2B-9126-D13E8FDC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0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B950E-0605-4F48-8E38-8C07B3F06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08F1FF-9C47-400C-BCED-A69C77808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653204-9E07-43A3-86A6-7C5635C5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FAB5C7-E36B-4278-928D-980A1CFA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309AC-C945-4874-B787-72440AE0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4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489300-EAC3-4565-8219-C306AEC4A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060FF7-8569-4228-AD2C-5A8C90768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ECD155-8AFC-40DC-8236-E5C61A80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B5F09-BCDD-4C3E-B3C7-20FD8514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B086F8-8B6C-4B84-A810-3A63CE0A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5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2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805F7-378B-4D0E-8DAB-BD7C9B37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EFB7D5-A987-414B-8AA6-9045A9AA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1CAD59-9840-46BC-B9E7-933E4172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53A615-40AF-462F-8894-311F38B8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D0A572-281D-4BE2-89BC-8FA7D75F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41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5B24F-0A30-4C2D-855D-4F57057B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8686B1-46E5-4DCC-8C44-F18F336CC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AB6A56-DD08-4B83-ADBD-37CFE17A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F3603-04B1-4827-9BCF-1FDBF522B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2E7151-5AE9-4145-B589-2DED96CF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2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DC3AD-9B5E-4AF7-BA69-00D13934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AB465D-85B3-4D8D-9BC5-61BAB320E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6E9D7E-2D81-4BA8-8304-0B1D82266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7240D-2E83-4095-B96D-865623EA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A5B049-3120-4644-B6DB-06308851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FB3E62-AB0F-4ACA-9567-94482E88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8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C0C99-EC00-4F36-A156-21F65C1C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5EED67-D234-45F8-8273-A141D3DB2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0E6A97-7AD8-419F-AECD-48E7EF323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E1288-3492-4F77-90D7-3901E2246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0D16A2-1586-4617-98A5-2AFC9741F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B97D89-D887-4361-8886-ABF5EEEE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101237-8D03-43BD-9D46-9BF7644E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5B2A96-6D69-4168-9149-0D67A6FE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454E4-BFCC-4C50-B62C-13B9130F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CA69A3-C7E2-466C-8A46-DDBDAEC3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472172-20FB-4543-AAB7-347423621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89CF5C-5488-46EC-92A7-98C37388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8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2FB471-ECA1-496B-8276-902F3A1B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1C88F7-F8A4-4E34-A4E9-7B9DA207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EEAC77-7EFC-4658-BED9-69763A78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7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0F34A-53AB-4F34-8291-4D5AD9E1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7A4018-51C3-4CAD-8D17-860F76FE5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1D7948-E512-437A-AAF7-C3A7BC657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729A7F-0354-4174-89AD-403BA588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715A81-57C0-4933-A2D8-E8B90B88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A9289E-917B-4284-8672-CC551994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9EC5E-10CB-4BF7-B991-20A7603F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47E3AD-7FC8-436E-A162-4B1A1572E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98335C-7C23-47FB-8D1E-E0546B1CF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F3169-8A72-49CC-9D44-E61011F7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363D49-336A-44EC-A3CB-D485F3E5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0BB9BD-EA4D-43E8-B82C-FC48D1D9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60E05-479D-4567-AE5A-DBB04F65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6E388-588D-450C-99D5-25B80DB5E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E58817-3859-4CBF-AF15-370E298ED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F26B1-E525-4D5C-A83D-726259FDF80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B3257B-E9DA-4B8C-A0EF-06BDABB38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CA17F-6012-43BB-81C8-9C0A5BDC4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8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  <p:sldLayoutId id="2147484164" r:id="rId13"/>
    <p:sldLayoutId id="2147484165" r:id="rId14"/>
    <p:sldLayoutId id="2147484166" r:id="rId15"/>
    <p:sldLayoutId id="2147484167" r:id="rId16"/>
    <p:sldLayoutId id="2147484168" r:id="rId17"/>
    <p:sldLayoutId id="2147484170" r:id="rId18"/>
    <p:sldLayoutId id="2147484171" r:id="rId19"/>
    <p:sldLayoutId id="2147484172" r:id="rId20"/>
    <p:sldLayoutId id="2147484173" r:id="rId21"/>
    <p:sldLayoutId id="2147484174" r:id="rId22"/>
    <p:sldLayoutId id="2147484175" r:id="rId23"/>
    <p:sldLayoutId id="2147484176" r:id="rId24"/>
    <p:sldLayoutId id="2147484177" r:id="rId25"/>
    <p:sldLayoutId id="2147484178" r:id="rId26"/>
    <p:sldLayoutId id="2147484179" r:id="rId27"/>
    <p:sldLayoutId id="2147484180" r:id="rId2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diagramData" Target="../diagrams/data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F7BD3B40-238A-4B1D-BE0B-7CCA19AC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981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0486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600" b="0" dirty="0">
                <a:solidFill>
                  <a:srgbClr val="002060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БЮДЖЕТА СОСЬВИНСКОГО ГОРОДСКОГО ОКРУГА</a:t>
            </a:r>
            <a:br>
              <a:rPr lang="ru-RU" sz="3600" b="0" dirty="0">
                <a:solidFill>
                  <a:srgbClr val="002060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3600" b="0" dirty="0">
                <a:solidFill>
                  <a:srgbClr val="002060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 ЗА 2021 ГОД</a:t>
            </a:r>
            <a:br>
              <a:rPr lang="ru-RU" sz="3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4400" b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Б</a:t>
            </a:r>
            <a:r>
              <a:rPr lang="ru-RU" sz="4400" b="0" dirty="0">
                <a:solidFill>
                  <a:srgbClr val="002060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юджет для граждан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  <a:t>Бюджет  для граждан 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  <a:t>Об исполнении бюджета Сосьвинского городского округа 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  <a:t>за 2022 год</a:t>
            </a:r>
            <a:br>
              <a:rPr lang="ru-RU" sz="4400" dirty="0">
                <a:solidFill>
                  <a:srgbClr val="002060"/>
                </a:solidFill>
                <a:effectLst/>
                <a:latin typeface="Georgia" panose="02040502050405020303" pitchFamily="18" charset="0"/>
                <a:cs typeface="Times New Roman" pitchFamily="18" charset="0"/>
              </a:rPr>
            </a:br>
            <a:endParaRPr lang="ru-RU" sz="4400" dirty="0">
              <a:solidFill>
                <a:srgbClr val="002060"/>
              </a:solidFill>
              <a:effectLst/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357694"/>
            <a:ext cx="4953000" cy="1752600"/>
          </a:xfrm>
        </p:spPr>
        <p:txBody>
          <a:bodyPr>
            <a:normAutofit/>
          </a:bodyPr>
          <a:lstStyle/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3" descr="Картинки по запросу сосьвинский городской округ">
            <a:extLst>
              <a:ext uri="{FF2B5EF4-FFF2-40B4-BE49-F238E27FC236}">
                <a16:creationId xmlns:a16="http://schemas.microsoft.com/office/drawing/2014/main" id="{2C2CEBCA-B489-49E3-BB78-E2D3B3103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04" y="2233620"/>
            <a:ext cx="4828996" cy="551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AA3632-B274-4A9C-8E8D-D2D78A8497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" y="2233619"/>
            <a:ext cx="4505468" cy="60007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8086" y="1916832"/>
            <a:ext cx="7422345" cy="4680520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Среднегодовая численность постоянного населения  Сосьвинского городского округа за 2022 год – 13375  человек. </a:t>
            </a:r>
          </a:p>
          <a:p>
            <a:pPr algn="ctr"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1 работника промышленности по видам экономической деятельности  в 2022  году составила: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  и средних предприятий и некоммерческих организаций – 40401,7 рублей (2021  год – 38452,3 рублей)  или 115,5 % к аналогичному периоду 2021  года).</a:t>
            </a:r>
          </a:p>
          <a:p>
            <a:pPr algn="ctr"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 статистическая заработная плата </a:t>
            </a:r>
          </a:p>
          <a:p>
            <a:pPr algn="ctr"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работника бюджетной сферы в 2022 году составила:</a:t>
            </a:r>
          </a:p>
          <a:p>
            <a:pPr>
              <a:buNone/>
              <a:tabLst>
                <a:tab pos="401241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дошкольного образования –32 331,8 рублей или 111,0 % к аналогичному периоду 2021 года (29129,7 рублей);</a:t>
            </a:r>
          </a:p>
          <a:p>
            <a:pPr>
              <a:buNone/>
              <a:tabLst>
                <a:tab pos="401241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общего образования – 45417,0 рублей или 107,5 % к аналогичному периоду 2021  года    (42248,2 рублей) ;</a:t>
            </a:r>
          </a:p>
          <a:p>
            <a:pPr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в учреждениях  культуры –  47 865,9  рублей или 107,0 % к аналогичному периоду 2021 года (44715,9 рублей)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116632"/>
            <a:ext cx="6669087" cy="1628775"/>
          </a:xfrm>
          <a:solidFill>
            <a:srgbClr val="F2EDD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1800" dirty="0"/>
            </a:br>
            <a:br>
              <a:rPr lang="ru-RU" sz="1800" dirty="0"/>
            </a:b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Georgia" panose="02040502050405020303" pitchFamily="18" charset="0"/>
                <a:cs typeface="Times New Roman" panose="02020603050405020304" pitchFamily="18" charset="0"/>
              </a:rPr>
              <a:t>Итоги  социально – экономического  развития Сосьвинского городского округа за 2022 год </a:t>
            </a:r>
            <a:b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500" i="1" dirty="0"/>
            </a:br>
            <a:br>
              <a:rPr lang="ru-RU" sz="1500" dirty="0"/>
            </a:br>
            <a:endParaRPr lang="ru-RU" sz="15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9652" y="332656"/>
            <a:ext cx="6224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latin typeface="Georgia" panose="02040502050405020303" pitchFamily="18" charset="0"/>
                <a:cs typeface="Times New Roman" pitchFamily="18" charset="0"/>
              </a:rPr>
              <a:t>Достижение прогнозных значений социально-экономических показателей за 2022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59839"/>
              </p:ext>
            </p:extLst>
          </p:nvPr>
        </p:nvGraphicFramePr>
        <p:xfrm>
          <a:off x="395536" y="980728"/>
          <a:ext cx="8496943" cy="5895037"/>
        </p:xfrm>
        <a:graphic>
          <a:graphicData uri="http://schemas.openxmlformats.org/drawingml/2006/table">
            <a:tbl>
              <a:tblPr/>
              <a:tblGrid>
                <a:gridCol w="977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04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 год </a:t>
                      </a: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13589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13375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-214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Рождаемость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-17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Смертность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184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-9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Оборот организаций по полному кругу крупных и средних организаций 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млн. руб.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662,5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1090,2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+427,7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9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инвестиций в основной капитал 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руб.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304,6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420,3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+115,7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745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детей в возрасте от одного года до шести лет, состоящих на учете для определения в муниципальные дошкольные образовательные учреждения, в общей численности детей в возрасте от одного года до шести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9,5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9,5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745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6,5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6,5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64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населения, систематически занимающегося физической культурой и спортом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52,2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52,2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3326" marR="3326" marT="33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5074"/>
              </p:ext>
            </p:extLst>
          </p:nvPr>
        </p:nvGraphicFramePr>
        <p:xfrm>
          <a:off x="642910" y="1291338"/>
          <a:ext cx="8215370" cy="5490843"/>
        </p:xfrm>
        <a:graphic>
          <a:graphicData uri="http://schemas.openxmlformats.org/drawingml/2006/table">
            <a:tbl>
              <a:tblPr/>
              <a:tblGrid>
                <a:gridCol w="57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6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жилищно-коммунальное хозяйство в расчете на одного жителя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16009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9673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образование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33521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32937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культуру 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4098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4096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5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округа на физическую культуру и спорт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0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 на социальную политику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4320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4254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Объект 1">
            <a:extLst>
              <a:ext uri="{FF2B5EF4-FFF2-40B4-BE49-F238E27FC236}">
                <a16:creationId xmlns:a16="http://schemas.microsoft.com/office/drawing/2014/main" id="{265A7847-5AB6-4717-95C3-67CB6207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332656"/>
            <a:ext cx="7643192" cy="57606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основных параметров социально-экономического положения 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5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Picture 188">
            <a:extLst>
              <a:ext uri="{FF2B5EF4-FFF2-40B4-BE49-F238E27FC236}">
                <a16:creationId xmlns:a16="http://schemas.microsoft.com/office/drawing/2014/main" id="{646DFF09-7792-4A1D-849F-2FEC7789A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" y="-49802"/>
            <a:ext cx="8470555" cy="690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29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86808" cy="100010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b="1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7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Основные характеристики бюджета Сосьвинского городского округа в 2022 году</a:t>
            </a:r>
            <a:br>
              <a:rPr lang="ru-RU" sz="27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ru-RU" sz="27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 rot="1601038" flipH="1">
            <a:off x="8225415" y="2958146"/>
            <a:ext cx="475854" cy="74518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FF"/>
                </a:solidFill>
                <a:latin typeface="+mj-lt"/>
              </a:rPr>
              <a:t>      66</a:t>
            </a:r>
            <a:endParaRPr lang="ru-RU" sz="1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2462" y="7064744"/>
            <a:ext cx="762000" cy="365125"/>
          </a:xfrm>
        </p:spPr>
        <p:txBody>
          <a:bodyPr/>
          <a:lstStyle/>
          <a:p>
            <a:pPr>
              <a:defRPr/>
            </a:pPr>
            <a:fld id="{9D0519D9-7812-45E5-BD1C-ACEC122E0DE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031" name="AutoShape 22" descr="доходы"/>
          <p:cNvSpPr>
            <a:spLocks noChangeArrowheads="1"/>
          </p:cNvSpPr>
          <p:nvPr/>
        </p:nvSpPr>
        <p:spPr bwMode="auto">
          <a:xfrm>
            <a:off x="451339" y="1989138"/>
            <a:ext cx="2574681" cy="1292225"/>
          </a:xfrm>
          <a:prstGeom prst="rightArrow">
            <a:avLst>
              <a:gd name="adj1" fmla="val 50000"/>
              <a:gd name="adj2" fmla="val 53962"/>
            </a:avLst>
          </a:prstGeom>
          <a:solidFill>
            <a:srgbClr val="CC99FF">
              <a:alpha val="8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1032" name="AutoShape 23"/>
          <p:cNvSpPr>
            <a:spLocks noChangeArrowheads="1"/>
          </p:cNvSpPr>
          <p:nvPr/>
        </p:nvSpPr>
        <p:spPr bwMode="auto">
          <a:xfrm>
            <a:off x="417635" y="3522664"/>
            <a:ext cx="2633296" cy="1419225"/>
          </a:xfrm>
          <a:prstGeom prst="rightArrow">
            <a:avLst>
              <a:gd name="adj1" fmla="val 50000"/>
              <a:gd name="adj2" fmla="val 50252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1033" name="AutoShape 26"/>
          <p:cNvSpPr>
            <a:spLocks noChangeArrowheads="1"/>
          </p:cNvSpPr>
          <p:nvPr/>
        </p:nvSpPr>
        <p:spPr bwMode="auto">
          <a:xfrm>
            <a:off x="446943" y="5218114"/>
            <a:ext cx="2631831" cy="1341437"/>
          </a:xfrm>
          <a:prstGeom prst="rightArrow">
            <a:avLst>
              <a:gd name="adj1" fmla="val 50000"/>
              <a:gd name="adj2" fmla="val 53136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ДЕФИЦИТ</a:t>
            </a:r>
          </a:p>
        </p:txBody>
      </p:sp>
      <p:sp>
        <p:nvSpPr>
          <p:cNvPr id="1034" name="AutoShape 27"/>
          <p:cNvSpPr>
            <a:spLocks noChangeArrowheads="1"/>
          </p:cNvSpPr>
          <p:nvPr/>
        </p:nvSpPr>
        <p:spPr bwMode="auto">
          <a:xfrm>
            <a:off x="3214678" y="1428736"/>
            <a:ext cx="1631714" cy="71438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План 2022 ,</a:t>
            </a:r>
          </a:p>
          <a:p>
            <a:pPr algn="ctr"/>
            <a:r>
              <a:rPr lang="ru-RU" sz="1400" b="1" dirty="0"/>
              <a:t>тысяч 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1929912" y="933450"/>
          <a:ext cx="339969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иаграмма" r:id="rId5" imgW="8251070" imgH="5500858" progId="MSGraph.Chart.8">
                  <p:embed followColorScheme="full"/>
                </p:oleObj>
              </mc:Choice>
              <mc:Fallback>
                <p:oleObj name="Диаграмма" r:id="rId5" imgW="8251070" imgH="5500858" progId="MSGraph.Chart.8">
                  <p:embed followColorScheme="full"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912" y="933450"/>
                        <a:ext cx="339969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AutoShape 35"/>
          <p:cNvSpPr>
            <a:spLocks noChangeArrowheads="1"/>
          </p:cNvSpPr>
          <p:nvPr/>
        </p:nvSpPr>
        <p:spPr bwMode="auto">
          <a:xfrm rot="16200000">
            <a:off x="5428884" y="2126021"/>
            <a:ext cx="939801" cy="1323242"/>
          </a:xfrm>
          <a:prstGeom prst="flowChartMagneticDrum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905 792,1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451339" y="1931082"/>
            <a:ext cx="2574681" cy="1292225"/>
          </a:xfrm>
          <a:prstGeom prst="rightArrow">
            <a:avLst>
              <a:gd name="adj1" fmla="val 50000"/>
              <a:gd name="adj2" fmla="val 53962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ДОХОДЫ</a:t>
            </a: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428596" y="3429000"/>
            <a:ext cx="2633296" cy="1419225"/>
          </a:xfrm>
          <a:prstGeom prst="rightArrow">
            <a:avLst>
              <a:gd name="adj1" fmla="val 50000"/>
              <a:gd name="adj2" fmla="val 5025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РАСХОДЫ</a:t>
            </a: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446943" y="5160057"/>
            <a:ext cx="2631831" cy="1341437"/>
          </a:xfrm>
          <a:prstGeom prst="rightArrow">
            <a:avLst>
              <a:gd name="adj1" fmla="val 50000"/>
              <a:gd name="adj2" fmla="val 5313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ДЕФИЦИТ (-),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ПРОФИЦИТ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(+)</a:t>
            </a: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5286380" y="1428736"/>
            <a:ext cx="1428760" cy="727077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ru-RU" b="1" dirty="0">
                <a:solidFill>
                  <a:schemeClr val="tx1"/>
                </a:solidFill>
                <a:cs typeface="+mn-cs"/>
              </a:rPr>
              <a:t> 2022,</a:t>
            </a:r>
          </a:p>
          <a:p>
            <a:pPr algn="ctr">
              <a:defRPr/>
            </a:pPr>
            <a:r>
              <a:rPr lang="ru-RU" sz="1400" b="1" dirty="0"/>
              <a:t>тысяч рублей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 rot="16200000">
            <a:off x="3478294" y="2129205"/>
            <a:ext cx="1000132" cy="1316215"/>
          </a:xfrm>
          <a:prstGeom prst="flowChartMagneticDru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900649,4</a:t>
            </a:r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 rot="-5400000">
            <a:off x="3541823" y="3530482"/>
            <a:ext cx="1000133" cy="1368669"/>
          </a:xfrm>
          <a:prstGeom prst="flowChartMagneticDrum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970 043,9</a:t>
            </a:r>
          </a:p>
        </p:txBody>
      </p:sp>
      <p:sp>
        <p:nvSpPr>
          <p:cNvPr id="29" name="AutoShape 34"/>
          <p:cNvSpPr>
            <a:spLocks noChangeArrowheads="1"/>
          </p:cNvSpPr>
          <p:nvPr/>
        </p:nvSpPr>
        <p:spPr bwMode="auto">
          <a:xfrm rot="16200000">
            <a:off x="3639519" y="5147300"/>
            <a:ext cx="908052" cy="1329103"/>
          </a:xfrm>
          <a:prstGeom prst="flowChartMagneticDru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-69394,5</a:t>
            </a:r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auto">
          <a:xfrm rot="16200000">
            <a:off x="7622406" y="2164544"/>
            <a:ext cx="900113" cy="1285884"/>
          </a:xfrm>
          <a:prstGeom prst="flowChartMagneticDrum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100,6</a:t>
            </a:r>
          </a:p>
        </p:txBody>
      </p:sp>
      <p:sp>
        <p:nvSpPr>
          <p:cNvPr id="32" name="AutoShape 37"/>
          <p:cNvSpPr>
            <a:spLocks noChangeArrowheads="1"/>
          </p:cNvSpPr>
          <p:nvPr/>
        </p:nvSpPr>
        <p:spPr bwMode="auto">
          <a:xfrm rot="16200000">
            <a:off x="5449838" y="3523667"/>
            <a:ext cx="1001712" cy="1366104"/>
          </a:xfrm>
          <a:prstGeom prst="flowChartMagneticDrum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869 308,8</a:t>
            </a:r>
          </a:p>
        </p:txBody>
      </p:sp>
      <p:sp>
        <p:nvSpPr>
          <p:cNvPr id="33" name="AutoShape 38"/>
          <p:cNvSpPr>
            <a:spLocks noChangeArrowheads="1"/>
          </p:cNvSpPr>
          <p:nvPr/>
        </p:nvSpPr>
        <p:spPr bwMode="auto">
          <a:xfrm rot="16200000">
            <a:off x="7635589" y="3580121"/>
            <a:ext cx="919163" cy="1331301"/>
          </a:xfrm>
          <a:prstGeom prst="flowChartMagneticDrum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89,6</a:t>
            </a:r>
          </a:p>
        </p:txBody>
      </p:sp>
      <p:sp>
        <p:nvSpPr>
          <p:cNvPr id="34" name="AutoShape 39"/>
          <p:cNvSpPr>
            <a:spLocks noChangeArrowheads="1"/>
          </p:cNvSpPr>
          <p:nvPr/>
        </p:nvSpPr>
        <p:spPr bwMode="auto">
          <a:xfrm rot="16200000">
            <a:off x="5572933" y="5142712"/>
            <a:ext cx="898876" cy="1329103"/>
          </a:xfrm>
          <a:prstGeom prst="flowChartMagneticDrum">
            <a:avLst/>
          </a:prstGeom>
          <a:solidFill>
            <a:schemeClr val="bg2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+36 483,4</a:t>
            </a:r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>
            <a:off x="7158947" y="1371394"/>
            <a:ext cx="1428760" cy="7858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</a:t>
            </a:r>
            <a:r>
              <a:rPr lang="ru-RU" b="1" dirty="0">
                <a:solidFill>
                  <a:schemeClr val="tx1"/>
                </a:solidFill>
                <a:cs typeface="+mn-cs"/>
              </a:rPr>
              <a:t>,</a:t>
            </a:r>
          </a:p>
          <a:p>
            <a:pPr algn="ctr">
              <a:defRPr/>
            </a:pPr>
            <a:r>
              <a:rPr lang="ru-RU" sz="1600" b="1" dirty="0"/>
              <a:t>%</a:t>
            </a:r>
            <a:endParaRPr lang="ru-RU" sz="1600" b="1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6B8A91F-6BEE-4B91-BAF2-C09D701B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1452"/>
            <a:ext cx="8964488" cy="112515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Основные параметры исполнения бюджета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Сосьвинского  городского округа за 2022  год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500431" y="2839631"/>
            <a:ext cx="2250296" cy="1232311"/>
          </a:xfrm>
          <a:prstGeom prst="quad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b="1" dirty="0">
                <a:latin typeface="Book Antiqua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9498" y="2464587"/>
            <a:ext cx="5625743" cy="321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</a:t>
            </a:r>
            <a:r>
              <a:rPr lang="en-US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905792,1 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8427" y="4071936"/>
            <a:ext cx="5625743" cy="3214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869308,8 тыс.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982918" y="1010059"/>
            <a:ext cx="803678" cy="199822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dirty="0">
                <a:latin typeface="Book Antiqu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</a:rPr>
              <a:t>204176,7</a:t>
            </a:r>
            <a:r>
              <a:rPr lang="ru-RU" sz="1200" dirty="0">
                <a:solidFill>
                  <a:schemeClr val="tx1"/>
                </a:solidFill>
                <a:latin typeface="Book Antiqua" pitchFamily="18" charset="0"/>
              </a:rPr>
              <a:t>  тыс</a:t>
            </a:r>
            <a:r>
              <a:rPr lang="ru-RU" sz="1200" dirty="0">
                <a:latin typeface="Book Antiqua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4139563" y="1098335"/>
            <a:ext cx="803678" cy="182166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dirty="0">
                <a:latin typeface="Book Antiqu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</a:rPr>
              <a:t>27107</a:t>
            </a:r>
            <a:r>
              <a:rPr lang="ru-RU" sz="1200" dirty="0">
                <a:solidFill>
                  <a:schemeClr val="tx1"/>
                </a:solidFill>
                <a:latin typeface="Book Antiqua" pitchFamily="18" charset="0"/>
              </a:rPr>
              <a:t>  тыс</a:t>
            </a:r>
            <a:r>
              <a:rPr lang="ru-RU" sz="1200" dirty="0">
                <a:latin typeface="Book Antiqua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379703" y="978356"/>
            <a:ext cx="803682" cy="2061633"/>
          </a:xfrm>
          <a:prstGeom prst="homePlate">
            <a:avLst>
              <a:gd name="adj" fmla="val 50813"/>
            </a:avLst>
          </a:prstGeom>
          <a:solidFill>
            <a:schemeClr val="accent5">
              <a:lumMod val="20000"/>
              <a:lumOff val="80000"/>
            </a:schemeClr>
          </a:solidFill>
          <a:ln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dirty="0">
                <a:latin typeface="Book Antiqua" pitchFamily="18" charset="0"/>
              </a:rPr>
              <a:t>Безвозмездные поступления </a:t>
            </a:r>
            <a:r>
              <a:rPr lang="ru-RU" sz="863" i="1" dirty="0">
                <a:latin typeface="Book Antiqua" pitchFamily="18" charset="0"/>
              </a:rPr>
              <a:t>(с учетом возвратов) </a:t>
            </a:r>
          </a:p>
          <a:p>
            <a:pPr algn="ctr">
              <a:defRPr/>
            </a:pPr>
            <a:r>
              <a:rPr lang="en-US" sz="1125" dirty="0">
                <a:solidFill>
                  <a:schemeClr val="tx1"/>
                </a:solidFill>
                <a:latin typeface="Book Antiqua" pitchFamily="18" charset="0"/>
              </a:rPr>
              <a:t>674508,4</a:t>
            </a:r>
            <a:r>
              <a:rPr lang="ru-RU" sz="1125" dirty="0">
                <a:solidFill>
                  <a:schemeClr val="tx1"/>
                </a:solidFill>
                <a:latin typeface="Book Antiqua" pitchFamily="18" charset="0"/>
              </a:rPr>
              <a:t> тыс</a:t>
            </a:r>
            <a:r>
              <a:rPr lang="ru-RU" sz="1125" dirty="0">
                <a:latin typeface="Book Antiqua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1571605" y="4554149"/>
            <a:ext cx="1232306" cy="535785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 440 532,5 тыс.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3125381" y="4554149"/>
            <a:ext cx="1232306" cy="535785"/>
          </a:xfrm>
          <a:prstGeom prst="homePlate">
            <a:avLst>
              <a:gd name="adj" fmla="val 1157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Социальная политика – 56901,2 тыс. руб.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286514" y="4554149"/>
            <a:ext cx="1339463" cy="535785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5 54 779,1тыс.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571607" y="5250670"/>
            <a:ext cx="1178727" cy="589364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129 513,0ыс. руб.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178961" y="5250670"/>
            <a:ext cx="1125149" cy="589364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46 965,9 </a:t>
            </a:r>
            <a:r>
              <a:rPr lang="ru-RU" sz="900" b="1" dirty="0" err="1">
                <a:latin typeface="Book Antiqua" pitchFamily="18" charset="0"/>
              </a:rPr>
              <a:t>ыс</a:t>
            </a:r>
            <a:r>
              <a:rPr lang="ru-RU" sz="9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22663" y="5250670"/>
            <a:ext cx="1232306" cy="589364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 967,1 тыс.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330550" y="5250670"/>
            <a:ext cx="1232306" cy="589364"/>
          </a:xfrm>
          <a:prstGeom prst="homePlate">
            <a:avLst>
              <a:gd name="adj" fmla="val 101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10 278,6 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27725" y="2970967"/>
            <a:ext cx="1607355" cy="9108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Book Antiqua" pitchFamily="18" charset="0"/>
            </a:endParaRPr>
          </a:p>
          <a:p>
            <a:pPr algn="ctr">
              <a:defRPr/>
            </a:pPr>
            <a:endParaRPr lang="ru-RU" sz="12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Book Antiqua" pitchFamily="18" charset="0"/>
              </a:rPr>
              <a:t> 67 095,7 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  <a:p>
            <a:pPr algn="ctr">
              <a:defRPr/>
            </a:pPr>
            <a:endParaRPr lang="ru-RU" sz="1200" i="1" dirty="0">
              <a:latin typeface="Book Antiqua" pitchFamily="18" charset="0"/>
            </a:endParaRPr>
          </a:p>
          <a:p>
            <a:pPr algn="ctr">
              <a:defRPr/>
            </a:pPr>
            <a:endParaRPr lang="ru-RU" sz="135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63324" y="2976192"/>
            <a:ext cx="1607355" cy="9108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Book Antiqua" pitchFamily="18" charset="0"/>
              </a:rPr>
              <a:t>64 393,2 руб.</a:t>
            </a:r>
          </a:p>
          <a:p>
            <a:pPr algn="ctr">
              <a:defRPr/>
            </a:pPr>
            <a:endParaRPr lang="ru-RU" sz="1200" b="1" dirty="0">
              <a:latin typeface="Book Antiqua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4679157" y="4554149"/>
            <a:ext cx="1285884" cy="535785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ЖКХ</a:t>
            </a:r>
          </a:p>
          <a:p>
            <a:pPr algn="ctr">
              <a:defRPr/>
            </a:pPr>
            <a:r>
              <a:rPr lang="ru-RU" sz="900" b="1" dirty="0">
                <a:latin typeface="Book Antiqua" pitchFamily="18" charset="0"/>
              </a:rPr>
              <a:t>129 371,3 тыс.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2214564" y="4393408"/>
            <a:ext cx="34529" cy="160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714752" y="4393408"/>
            <a:ext cx="34529" cy="160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268517" y="4393408"/>
            <a:ext cx="34528" cy="160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6929439" y="4393408"/>
            <a:ext cx="34529" cy="160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2160970" y="5143512"/>
            <a:ext cx="10715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661769" y="5142906"/>
            <a:ext cx="107156" cy="119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214940" y="5143501"/>
            <a:ext cx="10715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6929440" y="5143501"/>
            <a:ext cx="10715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000" b="1" i="1" dirty="0">
                <a:latin typeface="Georgia" panose="02040502050405020303" pitchFamily="18" charset="0"/>
                <a:cs typeface="Times New Roman" pitchFamily="18" charset="0"/>
              </a:rPr>
              <a:t>Основные показатели исполнения  бюджета Сосьвинского городского округа  по годам, млн. рублей</a:t>
            </a:r>
          </a:p>
        </p:txBody>
      </p:sp>
      <p:graphicFrame>
        <p:nvGraphicFramePr>
          <p:cNvPr id="9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14656"/>
              </p:ext>
            </p:extLst>
          </p:nvPr>
        </p:nvGraphicFramePr>
        <p:xfrm>
          <a:off x="687860" y="910281"/>
          <a:ext cx="7768280" cy="594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ая выноска 4"/>
          <p:cNvSpPr/>
          <p:nvPr/>
        </p:nvSpPr>
        <p:spPr bwMode="auto">
          <a:xfrm>
            <a:off x="5256076" y="944724"/>
            <a:ext cx="1309816" cy="444843"/>
          </a:xfrm>
          <a:prstGeom prst="wedgeRectCallout">
            <a:avLst>
              <a:gd name="adj1" fmla="val 33884"/>
              <a:gd name="adj2" fmla="val 159023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latin typeface="Calibri" pitchFamily="34" charset="0"/>
              </a:rPr>
              <a:t>126 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%</a:t>
            </a: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2021 г.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 bwMode="auto">
          <a:xfrm>
            <a:off x="7416316" y="1016732"/>
            <a:ext cx="1309816" cy="444843"/>
          </a:xfrm>
          <a:prstGeom prst="wedgeRectCallout">
            <a:avLst>
              <a:gd name="adj1" fmla="val -33412"/>
              <a:gd name="adj2" fmla="val 113074"/>
            </a:avLst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latin typeface="Calibri" pitchFamily="34" charset="0"/>
              </a:rPr>
              <a:t>127 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%</a:t>
            </a: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2021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г.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D31DAE2-D87D-4209-A24C-E8BCA1AEF8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47806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Исполнение бюджета Сосьвинского городского округа </a:t>
            </a:r>
            <a:br>
              <a:rPr lang="ru-RU" sz="27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 по доходам</a:t>
            </a:r>
            <a:br>
              <a:rPr lang="ru-RU" sz="3200" i="1" dirty="0">
                <a:latin typeface="Georgia" panose="02040502050405020303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958161"/>
              </p:ext>
            </p:extLst>
          </p:nvPr>
        </p:nvGraphicFramePr>
        <p:xfrm>
          <a:off x="357158" y="1285860"/>
          <a:ext cx="8286807" cy="519301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07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 год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(факт),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 неналоговые доходы - всего: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221373,4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231283,7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156768,5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166127,8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27184,0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27124,1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7137,0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7082,9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 на  имущество физических лиц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1072,0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740,9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46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2306,0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2313,3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21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787,7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462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26224,9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27107,0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85813" y="125413"/>
            <a:ext cx="8358187" cy="100012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Доходы бюджета Сосьвинского городского округа </a:t>
            </a:r>
            <a:b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за 2022 год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0755" y="285728"/>
            <a:ext cx="8640960" cy="109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доходов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за 2021 и 2022 годы 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510004"/>
              </p:ext>
            </p:extLst>
          </p:nvPr>
        </p:nvGraphicFramePr>
        <p:xfrm>
          <a:off x="200025" y="1577975"/>
          <a:ext cx="8886825" cy="492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428604"/>
            <a:ext cx="750099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Georgia" panose="02040502050405020303" pitchFamily="18" charset="0"/>
              </a:rPr>
              <a:t>Исполнение бюджета Сосьвинского городского округа  в структуре  доходов  за 2022  год , в %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664314"/>
              </p:ext>
            </p:extLst>
          </p:nvPr>
        </p:nvGraphicFramePr>
        <p:xfrm>
          <a:off x="285720" y="1285860"/>
          <a:ext cx="804068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A09A6EE-6A26-417A-AB77-94CDE6A9B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475656" y="483178"/>
            <a:ext cx="7668344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В целях реализации принципа прозрачности, открытости бюджета  и информирования граждан о расходовании средств бюджета Сосьвинского  городского округа разработана  информационная брошюра «Бюджет для граждан»,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которой кратко и доступно отражены основные показатели отчета об исполнении бюджета городского округа Сосьвинского  городского округа за 2022 год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Данная информация позволит гражданам составить представление об источниках формирования доходов бюджета  Сосьвинского городского округа, направлениях расходования бюджетных средств в 2022 году и сделать выводы об эффективности использования бюджетных средств.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Основной целью бюджетной политики  Сосьвинского городского округа является обеспечение сбалансированности местного бюджета и повышение качества управления бюджетным процессом.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Мы надеемся на заинтересованное внимание жителей к процессу исполнения бюджета. Также  мы постарались просто и понятно изложить основные показатели местного бюджета.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3369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			</a:t>
            </a:r>
            <a:endParaRPr lang="ru-RU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36947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уважением,  Глава городского округа Г.Н. Макаров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579" y="1339438"/>
            <a:ext cx="4179122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ЖИТЕЛИ СОСЬВИНСКОГО ГОРОДСКОГО ОКРУГА!</a:t>
            </a:r>
          </a:p>
        </p:txBody>
      </p:sp>
      <p:pic>
        <p:nvPicPr>
          <p:cNvPr id="45060" name="Picture 4" descr="Конкурс проектов «Бюджет для граждан» на территории муниципального  образования Белогорский район - Лента новостей Крыма">
            <a:extLst>
              <a:ext uri="{FF2B5EF4-FFF2-40B4-BE49-F238E27FC236}">
                <a16:creationId xmlns:a16="http://schemas.microsoft.com/office/drawing/2014/main" id="{E2FFFD59-D454-4273-AA8B-7D7BC3C7C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24849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3954" y="548680"/>
            <a:ext cx="864096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  <a:cs typeface="Times New Roman" pitchFamily="18" charset="0"/>
              </a:rPr>
              <a:t>Исполнение бюджета Сосьвинского городского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  <a:cs typeface="Times New Roman" pitchFamily="18" charset="0"/>
              </a:rPr>
              <a:t> по доходам в 2022 году 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803851"/>
              </p:ext>
            </p:extLst>
          </p:nvPr>
        </p:nvGraphicFramePr>
        <p:xfrm>
          <a:off x="-252536" y="918760"/>
          <a:ext cx="8670925" cy="571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791580" y="0"/>
            <a:ext cx="8130746" cy="85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endParaRPr lang="ru-RU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Динамика доходов  бюджета  Сосьвинского городского округа, тысяч рублей</a:t>
            </a:r>
          </a:p>
        </p:txBody>
      </p:sp>
      <p:graphicFrame>
        <p:nvGraphicFramePr>
          <p:cNvPr id="29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168636"/>
              </p:ext>
            </p:extLst>
          </p:nvPr>
        </p:nvGraphicFramePr>
        <p:xfrm>
          <a:off x="857224" y="928670"/>
          <a:ext cx="7855237" cy="564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344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b="1" i="1" dirty="0">
                <a:latin typeface="Georgia" pitchFamily="18" charset="0"/>
                <a:cs typeface="Times New Roman" pitchFamily="18" charset="0"/>
              </a:rPr>
              <a:t>Налоговые и неналоговые доходы  бюджета Сосьвинского городского округа  в 2022 году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521166824"/>
              </p:ext>
            </p:extLst>
          </p:nvPr>
        </p:nvGraphicFramePr>
        <p:xfrm>
          <a:off x="0" y="1628800"/>
          <a:ext cx="47160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ject 4"/>
          <p:cNvSpPr txBox="1"/>
          <p:nvPr/>
        </p:nvSpPr>
        <p:spPr>
          <a:xfrm rot="16200000">
            <a:off x="-648326" y="2493150"/>
            <a:ext cx="1476164" cy="1795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dirty="0">
                <a:latin typeface="Calibri"/>
                <a:cs typeface="Calibri"/>
              </a:rPr>
              <a:t>тысяч. рублей</a:t>
            </a:r>
            <a:endParaRPr sz="1000" dirty="0">
              <a:latin typeface="Calibri"/>
              <a:cs typeface="Calibri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47408070"/>
              </p:ext>
            </p:extLst>
          </p:nvPr>
        </p:nvGraphicFramePr>
        <p:xfrm>
          <a:off x="4572000" y="728700"/>
          <a:ext cx="4428492" cy="572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16016" y="764704"/>
            <a:ext cx="4284476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</a:rPr>
              <a:t>Структура налоговых и неналоговых доходов  бюджета за 2022 год в разрезе доходных источников (млн.рублей, % в общей сумме доходов)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524" y="764704"/>
            <a:ext cx="4284476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</a:rPr>
              <a:t>Динамика поступлений по налоговым и неналоговым доходам бюджета Сосьвинского городского округа с 2019 года (тысяч рублей)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858250" cy="1246188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Поступление налоговых платежей в бюджет</a:t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за 2022 год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3233299"/>
              </p:ext>
            </p:extLst>
          </p:nvPr>
        </p:nvGraphicFramePr>
        <p:xfrm>
          <a:off x="1385646" y="1700808"/>
          <a:ext cx="63727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301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260648"/>
            <a:ext cx="6480175" cy="1318344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Поступление</a:t>
            </a:r>
            <a:r>
              <a:rPr lang="ru-RU" sz="21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неналоговых платежей в бюджет</a:t>
            </a:r>
            <a:br>
              <a:rPr lang="ru-RU" sz="21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100" b="1" i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за 2022 год</a:t>
            </a:r>
            <a:endParaRPr lang="ru-RU" sz="2100" i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61037986"/>
              </p:ext>
            </p:extLst>
          </p:nvPr>
        </p:nvGraphicFramePr>
        <p:xfrm>
          <a:off x="1385646" y="1700808"/>
          <a:ext cx="63727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5389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404" y="404664"/>
            <a:ext cx="84969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безвозмездных поступлений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бюджета Сосьвинского городского 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в 201</a:t>
            </a:r>
            <a:r>
              <a:rPr lang="en-US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9</a:t>
            </a: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- 202</a:t>
            </a:r>
            <a:r>
              <a:rPr lang="en-US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2</a:t>
            </a: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годах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648901"/>
              </p:ext>
            </p:extLst>
          </p:nvPr>
        </p:nvGraphicFramePr>
        <p:xfrm>
          <a:off x="179388" y="5013324"/>
          <a:ext cx="8640960" cy="253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3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154871,3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201722,0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9364,2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353329,0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271317,2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15302,5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15633,7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219478,5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235497,2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9492,2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14828,9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276970,3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122343,5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258987,3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20955,1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773673"/>
              </p:ext>
            </p:extLst>
          </p:nvPr>
        </p:nvGraphicFramePr>
        <p:xfrm>
          <a:off x="323652" y="1268760"/>
          <a:ext cx="8886825" cy="406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507007"/>
              </p:ext>
            </p:extLst>
          </p:nvPr>
        </p:nvGraphicFramePr>
        <p:xfrm>
          <a:off x="273050" y="785813"/>
          <a:ext cx="8597900" cy="588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8972" y="511473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Недоимка по платежам в бюджет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Сосьвинского городского округа (млн. руб.)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1571625" y="4929188"/>
            <a:ext cx="1079500" cy="6477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+80,7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214813" y="4929188"/>
            <a:ext cx="1081087" cy="6477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- 2,4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929454" y="5000636"/>
            <a:ext cx="1079500" cy="649287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+83,1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D7723115-3DF6-4300-9633-ED5C1D68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6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0" name="AutoShape 2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2" name="AutoShape 4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8" name="AutoShape 10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E8400-B69B-4581-B7E5-05BBDDB8A78C}"/>
              </a:ext>
            </a:extLst>
          </p:cNvPr>
          <p:cNvSpPr txBox="1"/>
          <p:nvPr/>
        </p:nvSpPr>
        <p:spPr>
          <a:xfrm>
            <a:off x="2699792" y="315416"/>
            <a:ext cx="55446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Исполнение бюджета Сосьвинского городского округа  по расходам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98605604"/>
              </p:ext>
            </p:extLst>
          </p:nvPr>
        </p:nvGraphicFramePr>
        <p:xfrm>
          <a:off x="35496" y="1007374"/>
          <a:ext cx="9073008" cy="5558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685835" y="6023009"/>
            <a:ext cx="2016224" cy="563936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4083" y="5440468"/>
            <a:ext cx="2016224" cy="371923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86091" y="6304978"/>
            <a:ext cx="2016224" cy="350893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5721" y="2982143"/>
            <a:ext cx="2006579" cy="506512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3418" y="4322876"/>
            <a:ext cx="1692187" cy="461336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91839" y="4209574"/>
            <a:ext cx="1800200" cy="734071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06013" y="2939423"/>
            <a:ext cx="2088232" cy="549232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370057"/>
            <a:ext cx="2016224" cy="934011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392" y="740701"/>
            <a:ext cx="2428444" cy="533344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1779251"/>
            <a:ext cx="2016224" cy="518700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Разделы </a:t>
            </a:r>
            <a:r>
              <a:rPr lang="ru-RU" sz="2000" b="1" i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классификации</a:t>
            </a:r>
            <a:r>
              <a:rPr lang="ru-RU" sz="2000" b="1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36387"/>
            <a:ext cx="576064" cy="55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8" y="1725220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14" y="2873555"/>
            <a:ext cx="601192" cy="59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72" y="5710183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260328" y="5349919"/>
            <a:ext cx="579262" cy="5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14" y="1401217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4209573"/>
            <a:ext cx="601220" cy="5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8" y="2873555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36" y="4224902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1926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42852"/>
            <a:ext cx="8786874" cy="928694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Распределение  расходов бюджета</a:t>
            </a:r>
            <a:b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Сосьвинского городского  округа(тыс. руб.)</a:t>
            </a:r>
            <a:b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002060"/>
              </a:solidFill>
              <a:effectLst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873" name="Group 8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74036290"/>
              </p:ext>
            </p:extLst>
          </p:nvPr>
        </p:nvGraphicFramePr>
        <p:xfrm>
          <a:off x="214282" y="764704"/>
          <a:ext cx="8894222" cy="6187293"/>
        </p:xfrm>
        <a:graphic>
          <a:graphicData uri="http://schemas.openxmlformats.org/drawingml/2006/table">
            <a:tbl>
              <a:tblPr/>
              <a:tblGrid>
                <a:gridCol w="365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83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2022год ,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год, факт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4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– всего, в том числе: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971 326,8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869 308,8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7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132 770,0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129 513,0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4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626,3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626,3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4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7 576,1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7 382,5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52 015,6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46 965,9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214 118,6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129 371,3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7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1 404,7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1 396,7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7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448 342,6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440 532,5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7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54 813,1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54 779,1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7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57 781,5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56 901,2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968,4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967,1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9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873,1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21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8324" y="1622819"/>
            <a:ext cx="8286808" cy="4438456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познакомит вас с основными показателями отчета об исполнении бюджета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Сосьвинского городского округа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Граждане - как налогоплательщики и как потребители муниципальных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71438"/>
            <a:ext cx="8429625" cy="107156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br>
              <a:rPr lang="ru-RU" sz="2800" b="1" dirty="0">
                <a:effectLst/>
                <a:cs typeface="Tahoma" pitchFamily="34" charset="0"/>
              </a:rPr>
            </a:br>
            <a:r>
              <a:rPr lang="ru-RU" sz="28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Бюджет для граждан -</a:t>
            </a:r>
          </a:p>
        </p:txBody>
      </p:sp>
      <p:pic>
        <p:nvPicPr>
          <p:cNvPr id="46084" name="Picture 4" descr="Администрация Тамбовского района - Главная">
            <a:extLst>
              <a:ext uri="{FF2B5EF4-FFF2-40B4-BE49-F238E27FC236}">
                <a16:creationId xmlns:a16="http://schemas.microsoft.com/office/drawing/2014/main" id="{B4CF146B-1582-4E14-9859-F6C21D1B6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52" y="3645024"/>
            <a:ext cx="3168352" cy="208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7463" y="404664"/>
            <a:ext cx="842493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Динамика расходов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Сосьвинского городского  округа(тыс.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939583"/>
              </p:ext>
            </p:extLst>
          </p:nvPr>
        </p:nvGraphicFramePr>
        <p:xfrm>
          <a:off x="158750" y="1290638"/>
          <a:ext cx="8742363" cy="506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806498"/>
              </p:ext>
            </p:extLst>
          </p:nvPr>
        </p:nvGraphicFramePr>
        <p:xfrm>
          <a:off x="257175" y="1214422"/>
          <a:ext cx="8672543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757" y="285728"/>
            <a:ext cx="9144000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расходов бюджета Сосьвинского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городского округа в 2022 году  по удельному весу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80920" cy="611594"/>
          </a:xfrm>
          <a:solidFill>
            <a:schemeClr val="accent5">
              <a:lumMod val="20000"/>
              <a:lumOff val="80000"/>
            </a:schemeClr>
          </a:solidFill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20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Структура расходов бюджета Сосьвинского городского округа в 2022  году</a:t>
            </a:r>
            <a:br>
              <a:rPr lang="ru-RU" sz="20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64350781"/>
              </p:ext>
            </p:extLst>
          </p:nvPr>
        </p:nvGraphicFramePr>
        <p:xfrm>
          <a:off x="539552" y="826101"/>
          <a:ext cx="6480000" cy="297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384265"/>
              </p:ext>
            </p:extLst>
          </p:nvPr>
        </p:nvGraphicFramePr>
        <p:xfrm>
          <a:off x="35496" y="3933057"/>
          <a:ext cx="9108505" cy="3033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971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2021 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2022 год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2022 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2021 году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97532,2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132770,0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129513,0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+31980,8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36663,8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52015,6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46965,9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+10312,1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905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30300,6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214118,6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129371,3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60,4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+99070,7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8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402970,5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448342,6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440532,5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+37562,0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04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51372,1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54813,1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54779,1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+3407,0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73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56778,6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57781,5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56901,2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++122,6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78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70,9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968,4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967,1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+896,2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04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Другие расходы (03, 06,02,12)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8729,2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10517,1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10278,6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+1549,4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3429000"/>
            <a:ext cx="1008112" cy="384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 defTabSz="914265"/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836712"/>
            <a:ext cx="149046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расходов за 2022 год –</a:t>
            </a:r>
          </a:p>
          <a:p>
            <a:pPr algn="ctr" defTabSz="914265"/>
            <a:r>
              <a:rPr lang="ru-RU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869,3</a:t>
            </a:r>
          </a:p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defTabSz="914265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703847"/>
              </p:ext>
            </p:extLst>
          </p:nvPr>
        </p:nvGraphicFramePr>
        <p:xfrm>
          <a:off x="142844" y="1571612"/>
          <a:ext cx="871543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428625"/>
            <a:ext cx="8286750" cy="1143000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бюджета по расходам за 2022 год по разделам бюджетной классификации расходов, в %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774083"/>
              </p:ext>
            </p:extLst>
          </p:nvPr>
        </p:nvGraphicFramePr>
        <p:xfrm>
          <a:off x="300022" y="995406"/>
          <a:ext cx="8543956" cy="586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8843978" cy="928688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РАСХОДЫ  </a:t>
            </a:r>
            <a:r>
              <a:rPr lang="ru-RU" sz="2000" b="1" i="1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ДОРОЖНОГО ФОНДА </a:t>
            </a:r>
            <a:br>
              <a:rPr lang="ru-RU" sz="2000" b="1" i="1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sz="2000" b="1" i="1" dirty="0"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517232"/>
            <a:ext cx="7858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CEA0DD2-50AC-41C4-BA82-CB9B95E5B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7A869D-C7F8-48E3-8C00-A8A75CB5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" y="1122363"/>
            <a:ext cx="9144000" cy="5231297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6FFA46F-9BF9-4198-8299-202388B42B27}"/>
              </a:ext>
            </a:extLst>
          </p:cNvPr>
          <p:cNvSpPr txBox="1">
            <a:spLocks/>
          </p:cNvSpPr>
          <p:nvPr/>
        </p:nvSpPr>
        <p:spPr>
          <a:xfrm rot="10800000" flipV="1">
            <a:off x="0" y="260648"/>
            <a:ext cx="88204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i="1" dirty="0">
                <a:latin typeface="Georgia" panose="02040502050405020303" pitchFamily="18" charset="0"/>
                <a:cs typeface="Times New Roman" panose="02020603050405020304" pitchFamily="18" charset="0"/>
              </a:rPr>
              <a:t>Расходы на жилищно – коммунальное хозяйство</a:t>
            </a:r>
            <a:br>
              <a:rPr lang="ru-RU" sz="2000" i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Georgia" panose="02040502050405020303" pitchFamily="18" charset="0"/>
                <a:cs typeface="Times New Roman" panose="02020603050405020304" pitchFamily="18" charset="0"/>
              </a:rPr>
              <a:t> в 2022   году  составили 129371,3 тысяч рублей</a:t>
            </a:r>
            <a:endParaRPr lang="ru-RU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988404"/>
              </p:ext>
            </p:extLst>
          </p:nvPr>
        </p:nvGraphicFramePr>
        <p:xfrm>
          <a:off x="0" y="571480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-103374" y="144584"/>
            <a:ext cx="9144000" cy="646331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Расходы на жилищно – коммунальное хозяйство</a:t>
            </a:r>
            <a:b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 в 2022    году, в процентах</a:t>
            </a:r>
            <a:endParaRPr lang="ru-RU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517232"/>
            <a:ext cx="7858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411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2B9D12D-A83E-4634-92A6-F299B037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0"/>
            <a:ext cx="903649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0166" y="571480"/>
            <a:ext cx="64294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9213" y="0"/>
            <a:ext cx="8191326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бюджета по расходам за 2022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ЖИЛИЩНОЕ ХОЗЯЙСТВО – 56501,2 тысяч рублей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770133"/>
              </p:ext>
            </p:extLst>
          </p:nvPr>
        </p:nvGraphicFramePr>
        <p:xfrm>
          <a:off x="683568" y="908720"/>
          <a:ext cx="8126971" cy="471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255594"/>
              </p:ext>
            </p:extLst>
          </p:nvPr>
        </p:nvGraphicFramePr>
        <p:xfrm>
          <a:off x="107141" y="1013306"/>
          <a:ext cx="8929718" cy="613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46609" y="0"/>
            <a:ext cx="8568952" cy="9465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anose="02040502050405020303" pitchFamily="18" charset="0"/>
              </a:rPr>
              <a:t>Исполнение бюджета по расходам за 2022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>
                <a:latin typeface="Georgia" panose="02040502050405020303" pitchFamily="18" charset="0"/>
              </a:rPr>
              <a:t>КОММУНАЛЬНОЕ ХОЗЯЙСТВО - </a:t>
            </a:r>
            <a:r>
              <a:rPr lang="ru-RU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13 665,0 тысяч </a:t>
            </a:r>
            <a:r>
              <a:rPr lang="ru-RU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рублей</a:t>
            </a:r>
            <a:r>
              <a:rPr lang="ru-RU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538558"/>
              </p:ext>
            </p:extLst>
          </p:nvPr>
        </p:nvGraphicFramePr>
        <p:xfrm>
          <a:off x="395536" y="1052736"/>
          <a:ext cx="8543956" cy="566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80060" y="142852"/>
            <a:ext cx="8183880" cy="909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бюджета по расходам за 2022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БЛАГОУСТРОЙСТВО   - 59 205,1 тысяч рублей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0BE3F95-686F-4F14-93DF-E4589452D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63130161"/>
              </p:ext>
            </p:extLst>
          </p:nvPr>
        </p:nvGraphicFramePr>
        <p:xfrm>
          <a:off x="4192" y="166328"/>
          <a:ext cx="8100962" cy="2112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Трапеция 7"/>
          <p:cNvSpPr/>
          <p:nvPr/>
        </p:nvSpPr>
        <p:spPr>
          <a:xfrm>
            <a:off x="357158" y="2852936"/>
            <a:ext cx="2664296" cy="4005064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FA3C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216000" bIns="1152000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Обеспечение полного и своевременного  поступления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в бюджет  отдельных видом доходов,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 первую очередь налогов, сборов, доходов от использования имущества и других обязательных платежей  по каждому источнику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 соответствии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с утвержденным бюджетным планом 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2843808" y="2924944"/>
            <a:ext cx="2376264" cy="3024336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Последовательное финансирование мероприятий, предусмотренных  решением</a:t>
            </a:r>
          </a:p>
          <a:p>
            <a:pPr algn="ctr">
              <a:defRPr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 бюджете,  </a:t>
            </a:r>
          </a:p>
          <a:p>
            <a:pPr algn="ctr">
              <a:defRPr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пределах утвержденных сумм, с целью исполнения  принятых муниципальным образованием расходных обязательств</a:t>
            </a:r>
          </a:p>
        </p:txBody>
      </p:sp>
      <p:sp>
        <p:nvSpPr>
          <p:cNvPr id="14" name="Ромб 13"/>
          <p:cNvSpPr/>
          <p:nvPr/>
        </p:nvSpPr>
        <p:spPr>
          <a:xfrm>
            <a:off x="5279495" y="3407548"/>
            <a:ext cx="3024336" cy="2808312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Является важной формой  контроля над исполнением бюджета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115264"/>
              </p:ext>
            </p:extLst>
          </p:nvPr>
        </p:nvGraphicFramePr>
        <p:xfrm>
          <a:off x="395536" y="1340768"/>
          <a:ext cx="8543956" cy="566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80060" y="142852"/>
            <a:ext cx="8183880" cy="909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бюджета по расходам за 2022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ОХРАНА ОКРУЖАЮЩЕЙ СРЕДЫ – 1396,6 тысяч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5880265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2513166"/>
              </p:ext>
            </p:extLst>
          </p:nvPr>
        </p:nvGraphicFramePr>
        <p:xfrm>
          <a:off x="2806658" y="1179107"/>
          <a:ext cx="5797790" cy="517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6818"/>
            <a:ext cx="9036495" cy="779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81000" bIns="81000">
            <a:sp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Расходы по разделу 0700 «Образование»  за 2022год составили  440532,5 тыс. рублей, в том числе :</a:t>
            </a:r>
          </a:p>
        </p:txBody>
      </p:sp>
      <p:pic>
        <p:nvPicPr>
          <p:cNvPr id="8" name="Рисунок 7" descr="об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5165">
            <a:off x="389923" y="1261054"/>
            <a:ext cx="1860646" cy="1535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обр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55777">
            <a:off x="969022" y="3176850"/>
            <a:ext cx="1762822" cy="13644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обр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2645">
            <a:off x="941242" y="5096739"/>
            <a:ext cx="1889688" cy="1507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8" y="17607"/>
            <a:ext cx="9043052" cy="714356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Сосьвинского городского округа</a:t>
            </a:r>
            <a:b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 образование </a:t>
            </a:r>
            <a:r>
              <a:rPr lang="ru-RU" sz="2000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</a:t>
            </a:r>
            <a:endParaRPr lang="ru-RU" sz="2000" b="1" i="1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84368" y="332656"/>
            <a:ext cx="1196176" cy="408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57230"/>
              </p:ext>
            </p:extLst>
          </p:nvPr>
        </p:nvGraphicFramePr>
        <p:xfrm>
          <a:off x="0" y="3558147"/>
          <a:ext cx="9080544" cy="34015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09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3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«Образование»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2021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тысяч.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2022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тысяч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2022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тысяч.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2021 году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97340,4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107123,2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106580,2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+9239,8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ru-RU" sz="1400" b="0" i="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220791,9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270421,7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264056,1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+43264,2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образование детей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54094,8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53521,0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52667,4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-1427,4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r>
                        <a:rPr lang="ru-RU" sz="1400" b="0" i="0" baseline="0" dirty="0">
                          <a:latin typeface="Times New Roman" pitchFamily="18" charset="0"/>
                          <a:cs typeface="Times New Roman" pitchFamily="18" charset="0"/>
                        </a:rPr>
                        <a:t> и оздоровление детей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6411,8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8742,2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8741,1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+2329,3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24331,8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8115,0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-16216,8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402970,5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448342,6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440532,5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+37562,0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26459617"/>
              </p:ext>
            </p:extLst>
          </p:nvPr>
        </p:nvGraphicFramePr>
        <p:xfrm>
          <a:off x="3769914" y="980728"/>
          <a:ext cx="5122566" cy="254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0178" name="Picture 2">
            <a:extLst>
              <a:ext uri="{FF2B5EF4-FFF2-40B4-BE49-F238E27FC236}">
                <a16:creationId xmlns:a16="http://schemas.microsoft.com/office/drawing/2014/main" id="{C9F867BF-54C1-41FD-8CE3-25694AEF3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834"/>
            <a:ext cx="367909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7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и по запросу фото сось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71750"/>
            <a:ext cx="5715000" cy="428625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060414"/>
              </p:ext>
            </p:extLst>
          </p:nvPr>
        </p:nvGraphicFramePr>
        <p:xfrm>
          <a:off x="0" y="2285993"/>
          <a:ext cx="9144000" cy="6363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7344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Предусмотрено,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тысяч рублей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, 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05"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культурно- досуговой деятельности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41841,8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41841,8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86">
                <a:tc>
                  <a:txBody>
                    <a:bodyPr/>
                    <a:lstStyle/>
                    <a:p>
                      <a:r>
                        <a:rPr lang="ru-RU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библиотечного обслуживания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9769,3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9769,3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685">
                <a:tc>
                  <a:txBody>
                    <a:bodyPr/>
                    <a:lstStyle/>
                    <a:p>
                      <a:r>
                        <a:rPr kumimoji="0" lang="ru-RU" sz="180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мероприятий по укреплению материально-технической базы учреждений культуры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342,9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685">
                <a:tc>
                  <a:txBody>
                    <a:bodyPr/>
                    <a:lstStyle/>
                    <a:p>
                      <a:r>
                        <a:rPr kumimoji="0" lang="ru-RU" sz="180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проведение культурно-массовых мероприятий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102">
                <a:tc gridSpan="4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  в  2021 году</a:t>
                      </a:r>
                      <a:r>
                        <a:rPr lang="ru-RU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-   3,8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 тысяч  рублей</a:t>
                      </a:r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47975" y="53975"/>
            <a:ext cx="6296025" cy="2214563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Расходы, произведенные</a:t>
            </a:r>
            <a:br>
              <a:rPr lang="ru-RU" sz="2000" b="1" i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в области  культуры  в 2022 году</a:t>
            </a:r>
            <a:br>
              <a:rPr lang="ru-RU" sz="2000" i="1" dirty="0">
                <a:effectLst/>
              </a:rPr>
            </a:br>
            <a:endParaRPr lang="ru-RU" sz="2000" i="1" dirty="0">
              <a:effectLst/>
            </a:endParaRPr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7AF95482-7C8C-4FA8-A157-2F0252FCF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" y="1"/>
            <a:ext cx="2819873" cy="226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>
                <a:effectLst/>
                <a:latin typeface="Georgia" panose="02040502050405020303" pitchFamily="18" charset="0"/>
              </a:rPr>
              <a:t>Расходы на социальную политику, </a:t>
            </a:r>
            <a:br>
              <a:rPr lang="ru-RU" sz="2000" b="1" i="1" dirty="0">
                <a:effectLst/>
                <a:latin typeface="Georgia" panose="02040502050405020303" pitchFamily="18" charset="0"/>
              </a:rPr>
            </a:br>
            <a:r>
              <a:rPr lang="ru-RU" sz="2000" b="1" i="1" dirty="0">
                <a:effectLst/>
                <a:latin typeface="Georgia" panose="02040502050405020303" pitchFamily="18" charset="0"/>
              </a:rPr>
              <a:t>произведенные в 2022  году, в процентах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6183172"/>
              </p:ext>
            </p:extLst>
          </p:nvPr>
        </p:nvGraphicFramePr>
        <p:xfrm>
          <a:off x="457200" y="1412776"/>
          <a:ext cx="828680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9290AD-07E6-4D26-8097-46E0BDB55DFD}"/>
              </a:ext>
            </a:extLst>
          </p:cNvPr>
          <p:cNvSpPr txBox="1"/>
          <p:nvPr/>
        </p:nvSpPr>
        <p:spPr>
          <a:xfrm>
            <a:off x="899592" y="332656"/>
            <a:ext cx="7560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Источники финансирования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дефицита бюджета Сосьвинского городского округа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2FE8B7E-7743-4A75-AA06-25615EAD27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1125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573262"/>
              </p:ext>
            </p:extLst>
          </p:nvPr>
        </p:nvGraphicFramePr>
        <p:xfrm>
          <a:off x="539552" y="-192529"/>
          <a:ext cx="8401080" cy="605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548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02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7026">
                <a:tc gridSpan="2">
                  <a:txBody>
                    <a:bodyPr/>
                    <a:lstStyle/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Верхний предел муниципального долга по состоянию   на 01.01.2023 года   отсутствует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 в 2022  году составили  0,002 тысяч рублей</a:t>
                      </a:r>
                    </a:p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Решений о привлечении бюджетных кредитов в отчетном периоде не принимались.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Основными направлениями стратегии управления муниципальным долгом  являлись: своевременность исполнения долговых обязательств городского округа; планомерное снижение долговой нагрузки на бюджет Сосьвинского городского округа в среднесрочной перспективе.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188640"/>
            <a:ext cx="7848104" cy="882923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</a:rPr>
              <a:t> </a:t>
            </a:r>
            <a: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Данные о муниципальном  долге  Сосьвинского городского округа  за 2022   год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37484" y="3747229"/>
            <a:ext cx="8083550" cy="646331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302320"/>
              </p:ext>
            </p:extLst>
          </p:nvPr>
        </p:nvGraphicFramePr>
        <p:xfrm>
          <a:off x="428625" y="1556791"/>
          <a:ext cx="8572530" cy="5801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601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бюджетом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 кредитов, полученных от  других бюджетов бюджетной системы РФ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1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бюджетных кредитов, предоставленных юридическим лицам из бюджета 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остатков средств на счетах по учету средств бюджета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69 014,3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-36 733,4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0386">
                <a:tc gridSpan="3"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источников внутреннего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</a:t>
                      </a:r>
                    </a:p>
                    <a:p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   бюджета                                                                          69 394,5                 -    36 483,4</a:t>
                      </a:r>
                    </a:p>
                    <a:p>
                      <a:endParaRPr lang="ru-RU" sz="1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Сосьвинского  городского округа в 2022  году  исполнен с профицитом 36 483,4  т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ысяч рублей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(превышение  доходов   бюджета  над  его расходами)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9284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715375" cy="1143000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бюджета по источникам финансирования  дефицита бюджета в 2022 году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8712968" cy="144016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buNone/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ctr">
              <a:buNone/>
              <a:defRPr/>
            </a:pP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Итоги реализации  национальных проектов и муниципальных программ</a:t>
            </a:r>
          </a:p>
          <a:p>
            <a:pPr algn="ctr">
              <a:defRPr/>
            </a:pPr>
            <a:endParaRPr lang="ru-RU" i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175336-5A40-40A6-A6FB-4FACC9C2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14574"/>
            <a:ext cx="4509864" cy="377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772816"/>
          <a:ext cx="8362199" cy="456708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4132">
                  <a:extLst>
                    <a:ext uri="{9D8B030D-6E8A-4147-A177-3AD203B41FA5}">
                      <a16:colId xmlns:a16="http://schemas.microsoft.com/office/drawing/2014/main" val="3760513423"/>
                    </a:ext>
                  </a:extLst>
                </a:gridCol>
                <a:gridCol w="1251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81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п/п"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национального/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федерального проекта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мероприятия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мероприятия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Исполнено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978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ДЕМОГРАФИЯ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177,0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865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«Спорт - норма жизни»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поэтапному внедрению Всероссийского физкультурно-спортивного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комплекса 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«Готов к труду и обороне» (ГТО)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202 000,0</a:t>
                      </a:r>
                      <a:endParaRPr lang="ru-RU" sz="11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3 560,0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128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«Современная школа»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 - </a:t>
                      </a:r>
                      <a:r>
                        <a:rPr lang="ru-RU" sz="1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центр естественнонаучной и технологической направленностей "Точка роста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86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47 845,1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981157"/>
                  </a:ext>
                </a:extLst>
              </a:tr>
              <a:tr h="435978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«Жилье и городская среда»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аварийного жилищного фонда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861794" y="505032"/>
            <a:ext cx="7056784" cy="10981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Реализация национальных проектов в Сосьвинском  городском округе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2022 году</a:t>
            </a:r>
          </a:p>
        </p:txBody>
      </p:sp>
      <p:pic>
        <p:nvPicPr>
          <p:cNvPr id="49154" name="Picture 2">
            <a:extLst>
              <a:ext uri="{FF2B5EF4-FFF2-40B4-BE49-F238E27FC236}">
                <a16:creationId xmlns:a16="http://schemas.microsoft.com/office/drawing/2014/main" id="{B833909C-7840-4326-ACE4-9BD78E79F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991"/>
            <a:ext cx="1656184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8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dm-ussuriisk.ru/uploads/posts/2015-08/1439939849_osnovnye_ponyatiya_i_termin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786214" cy="21143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98425"/>
            <a:ext cx="8286750" cy="1143000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Контактная информация о Финансовом управлении администрации Сосьвинского городского округа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285860"/>
            <a:ext cx="4714908" cy="20717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об исполнении бюджета Сосьвинского городского округа за 2021 год»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доступной для широкого круга пользователей форме раскрывает информацию об исполнении  бюджета за 2020 год.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Разработчиком презентации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 для граждан»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Финансовое управление администрации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Сосьвинского городского округа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3382960"/>
          <a:ext cx="8286808" cy="2987851"/>
        </p:xfrm>
        <a:graphic>
          <a:graphicData uri="http://schemas.openxmlformats.org/drawingml/2006/table">
            <a:tbl>
              <a:tblPr/>
              <a:tblGrid>
                <a:gridCol w="410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5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B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Начальник  финансового управления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Панченко Людмила Викторовна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Адрес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ул. Л.Толстого, 9а, г. Серов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Телефон, факс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6-95-49, 6-95-08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budsosva@mail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Режим работы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 8-00 до 12-00, 13-00 до 17-15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выходные дни – суббота, воскресенье                                                           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772817"/>
          <a:ext cx="8290191" cy="413822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4132">
                  <a:extLst>
                    <a:ext uri="{9D8B030D-6E8A-4147-A177-3AD203B41FA5}">
                      <a16:colId xmlns:a16="http://schemas.microsoft.com/office/drawing/2014/main" val="3760513423"/>
                    </a:ext>
                  </a:extLst>
                </a:gridCol>
                <a:gridCol w="1251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13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п/п"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национального/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федерального проекта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мероприятия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мероприятия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Исполнено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4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325,5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100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«Современная школа»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1562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«Творческие люди»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Государственная поддержка лучших сельских учреждений культуры и лучших работников сельских учреждений культуры и искусства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8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52204,0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981157"/>
                  </a:ext>
                </a:extLst>
              </a:tr>
              <a:tr h="262225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940231" y="397901"/>
            <a:ext cx="7056784" cy="10981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Реализация национальных проектов в Сосьвинском  городском округе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1191959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1837284-6C87-4427-9D2B-B6703DEB2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7" y="775357"/>
            <a:ext cx="9144000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66272"/>
              </p:ext>
            </p:extLst>
          </p:nvPr>
        </p:nvGraphicFramePr>
        <p:xfrm>
          <a:off x="273050" y="1362075"/>
          <a:ext cx="8513792" cy="442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204203" y="0"/>
            <a:ext cx="8712200" cy="117343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Расходы на реализацию муниципальных программ Сосьвинского городского округа  (тыс. рублей) 2022 год в сравнении с 2021 годом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934293"/>
              </p:ext>
            </p:extLst>
          </p:nvPr>
        </p:nvGraphicFramePr>
        <p:xfrm>
          <a:off x="35497" y="843443"/>
          <a:ext cx="9073007" cy="598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44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план,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факт,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82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Профинансировано расходов 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в рамках программ, всего 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948 955,8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849 298,3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«Реализация и развитие муниципального управления в Сосьвинском городском округе до 2025 года»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127 210,9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123 531,9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40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«Повышение эффективности управлением муниципальным имуществом Сосьвинского городского округа до 2025 года»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13 005,7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11 581,6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4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«Развитие жилищно-коммунального хозяйства, транспортной инфраструктуры и повышение энергетической эффективности в Сосьвинском городском округе до 2025 года»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300 076,5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209 303,7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872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«Развитие образования в Сосьвинском городском округе до 2025 года»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412 601,1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409 685,9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340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«Развитие культуры, физической культуры и спорта, молодежной политики в Сосьвинском городском округе до 2025 года»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72 561,2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72 521,4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4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«Управление муниципальными финансами Сосьвинского городского округа до 2025 года»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11 886,4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11 822,4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340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Сосьвинского городского округа на 2018 - 2024 годы»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11 614,0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10 851,5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700" y="0"/>
            <a:ext cx="9131300" cy="842963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2000" b="1" i="1" dirty="0">
                <a:effectLst/>
              </a:rPr>
            </a:br>
            <a:r>
              <a:rPr lang="ru-RU" sz="1800" i="1" dirty="0">
                <a:effectLst/>
                <a:latin typeface="Georgia" panose="02040502050405020303" pitchFamily="18" charset="0"/>
              </a:rPr>
              <a:t>Итоги реализации  муниципальных программ </a:t>
            </a:r>
            <a:br>
              <a:rPr lang="ru-RU" sz="1800" i="1" dirty="0">
                <a:effectLst/>
                <a:latin typeface="Georgia" panose="02040502050405020303" pitchFamily="18" charset="0"/>
              </a:rPr>
            </a:br>
            <a:r>
              <a:rPr lang="ru-RU" sz="1800" i="1" dirty="0">
                <a:effectLst/>
                <a:latin typeface="Georgia" panose="02040502050405020303" pitchFamily="18" charset="0"/>
              </a:rPr>
              <a:t>Сосьвинского городского округа в 2022  году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852972"/>
              </p:ext>
            </p:extLst>
          </p:nvPr>
        </p:nvGraphicFramePr>
        <p:xfrm>
          <a:off x="-28500" y="921506"/>
          <a:ext cx="9143999" cy="6143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3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«Реализация и развитие муниципального управления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127 210,9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123 531,9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4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«Защита населения Сосьвинского городского округа от чрезвычайных ситуаций, обеспечение первичных мер пожарной безопасности»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7 356,8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7 168,3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816796"/>
                  </a:ext>
                </a:extLst>
              </a:tr>
              <a:tr h="5753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«Градостроительство и выполнение отдельных функций в области строительства и архитектуры»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730,7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34,2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504317"/>
                  </a:ext>
                </a:extLst>
              </a:tr>
              <a:tr h="5443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«Социальная поддержка и социальное обслуживание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56 584,6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55 713,0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1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информационных технологий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541,2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428,1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79,1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«Осуществление первичного воинского учета на территории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626,3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626,3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3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деятельности органов местного самоуправления Сосьвинского городского округа, подведомственных учреждений»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61 359,2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59 334,1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«Профилактика социально-значимых заболеваний и укрепление здоровья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29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«Противодействие идеологии терроризма, экстремизма и гармонизация межнациональных межконфессиональных отношений на территории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6004" y="116632"/>
            <a:ext cx="88719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«Реализация и развитие муниципального управления в Сосьвинском городском округе до 2025 года»</a:t>
            </a:r>
            <a:endParaRPr lang="ru-RU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282359"/>
              </p:ext>
            </p:extLst>
          </p:nvPr>
        </p:nvGraphicFramePr>
        <p:xfrm>
          <a:off x="251520" y="1649531"/>
          <a:ext cx="8784976" cy="528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6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«Повышение эффективности управлением муниципальным имуществом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13 005,7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11 581,6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89,1%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«Управление муниципальной собственностью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8 324,1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7 042,4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84,6%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251950"/>
                  </a:ext>
                </a:extLst>
              </a:tr>
              <a:tr h="6455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«Создание системы кадастра недвижимости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365,5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238,4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65,2%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519032"/>
                  </a:ext>
                </a:extLst>
              </a:tr>
              <a:tr h="4298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муниципальной программы «Повышение эффективности управлением муниципальным имуществом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4 316,1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4 300,8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0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Лицензионное обслуживание программного комплекса «БАРС»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76,8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76,8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214290"/>
            <a:ext cx="889248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«Повышение эффективности управлением муниципальным имуществом Сосьвинского городского округа до 2025 года»</a:t>
            </a:r>
          </a:p>
          <a:p>
            <a:pPr algn="ctr"/>
            <a:endParaRPr lang="ru-RU" b="1" dirty="0">
              <a:solidFill>
                <a:schemeClr val="dk1"/>
              </a:solidFill>
            </a:endParaRP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589283"/>
              </p:ext>
            </p:extLst>
          </p:nvPr>
        </p:nvGraphicFramePr>
        <p:xfrm>
          <a:off x="0" y="1200328"/>
          <a:ext cx="9144001" cy="621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7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«Развитие жилищно-коммунального хозяйства, транспортной инфраструктуры и повышение энергетической эффективности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300 076,5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209 303,7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69,8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0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«Модернизация объектов коммунальной инфраструктуры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41 145,3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10 079,2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23186"/>
                  </a:ext>
                </a:extLst>
              </a:tr>
              <a:tr h="4940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«Организация капитальных ремонтов домов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8 731,3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8 287,5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94,9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03631"/>
                  </a:ext>
                </a:extLst>
              </a:tr>
              <a:tr h="4999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«Переселение граждан Сосьвинского городского округа из аварийных многоквартирных домов»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93 825,9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47 887,4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51,0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«Повышение энергетической эффективности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38 168,0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32 142,5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84,2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«Охрана окружающей среды и обращение с отходами производства и потребления на территории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1 264,6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1 256,6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транспортной инфраструктуры и обеспечение безопасности дорожного движения»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48 718,0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44 553,5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91,5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5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«Строительство объектов социальной и коммунальной инфраструктуры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16 142,7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13 691,4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84,8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«Предоставление субсидий предприятиям ЖКХ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41 130,0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41 127,1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«Благоустройство населенных пунктов»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10 950,7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10 278,7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93,9</a:t>
                      </a:r>
                    </a:p>
                  </a:txBody>
                  <a:tcPr marL="7620" marR="7620" marT="76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0893" y="-1"/>
            <a:ext cx="882221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«Развитие жилищно- коммунального хозяйства, транспортной инфраструктуры и повышение энергетической эффективности в Сосьвинском городском округе до 2025 года»   </a:t>
            </a:r>
            <a:endParaRPr lang="ru-RU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460074"/>
              </p:ext>
            </p:extLst>
          </p:nvPr>
        </p:nvGraphicFramePr>
        <p:xfrm>
          <a:off x="-36512" y="923330"/>
          <a:ext cx="9180512" cy="608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3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«Развитие образования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412 601,1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409 685,9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дошкольного образования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100 841,4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100 834,0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287562"/>
                  </a:ext>
                </a:extLst>
              </a:tr>
              <a:tr h="4336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общего образования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247 448,3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244 583,4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169976"/>
                  </a:ext>
                </a:extLst>
              </a:tr>
              <a:tr h="4818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дополнительного образования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35 184,3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35 184,3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8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отдыха и оздоровления детей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6 751,2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6 750,9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«Укрепление и развитие материально-технической базы образовательных учреждений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8 037,4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8 037,4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6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муниципальной программы «Развитие образования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8 157,7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8 115,0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6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«Профилактика социально-значимых заболеваний и укрепление здоровья обучающихся (воспитанников) образовательных учреждений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1 796,7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1 796,7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54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«Противодействие идеологии терроризма, экстремизма и профилактике межнациональных конфликтов в образовательных учреждениях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2 824,7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2 824,7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64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«Патриотическое воспитание граждан и формирование основ безопасности жизнедеятельности обучающихся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1 559,6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1 559,5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0"/>
            <a:ext cx="814393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«</a:t>
            </a:r>
            <a:r>
              <a:rPr lang="ru-RU" i="1" dirty="0">
                <a:latin typeface="Georgia" panose="02040502050405020303" pitchFamily="18" charset="0"/>
                <a:cs typeface="Times New Roman" panose="02020603050405020304" pitchFamily="18" charset="0"/>
              </a:rPr>
              <a:t>Развитие образования в Сосьвинском городском округе до 2025 г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ода»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503802"/>
              </p:ext>
            </p:extLst>
          </p:nvPr>
        </p:nvGraphicFramePr>
        <p:xfrm>
          <a:off x="0" y="1038811"/>
          <a:ext cx="9108505" cy="6505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8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4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«Развитие культуры, физической культуры и спорта, молодежной политики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72 561,2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72 521,4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«Организация культурно-досуговой деятельности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42 317,1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42 302,8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62708"/>
                  </a:ext>
                </a:extLst>
              </a:tr>
              <a:tr h="4309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системы библиотечного обслуживания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10 604,7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10 604,6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023425"/>
                  </a:ext>
                </a:extLst>
              </a:tr>
              <a:tr h="6425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мероприятий по развитию физической культуры, спорта и туризма на территории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968,4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967,1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9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потенциала молодежи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389,9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9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«Патриотическое воспитание молодых граждан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59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«Создание благоприятной социально-культурной среды, организация профилактики и предупреждения социально-значимых заболеваний, проведение мероприятий по доступности учреждений культуры для различных социально-возрастных групп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224,8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9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дополнительного образования детей в Сосьвинском городском округе»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15 772,3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15 772,3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42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муниципальной программы «Развитие культуры, физической культуры и спорта, молодежной политики в Сосьвинском городском округе до 2025 года»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1 566,1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1 549,7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9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«Противодействие угрозам безопасности населения Сосьвинского городского округа»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642,7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641,1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379" y="83166"/>
            <a:ext cx="864399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</a:t>
            </a:r>
            <a:r>
              <a:rPr lang="ru-RU" i="1" dirty="0">
                <a:latin typeface="Georgia" panose="02040502050405020303" pitchFamily="18" charset="0"/>
                <a:cs typeface="Times New Roman" panose="02020603050405020304" pitchFamily="18" charset="0"/>
              </a:rPr>
              <a:t>«Развитие культуры, физической культуры и спорта, молодежной политики в Сосьвинском городском округе до 2025 года»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759877"/>
              </p:ext>
            </p:extLst>
          </p:nvPr>
        </p:nvGraphicFramePr>
        <p:xfrm>
          <a:off x="357158" y="1340768"/>
          <a:ext cx="8429684" cy="39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31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8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«Управление муниципальными финансами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11 886,4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11 822,4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2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«Развитие информационной системы управления финансами»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1 023,1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1 023,1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696079"/>
                  </a:ext>
                </a:extLst>
              </a:tr>
              <a:tr h="12095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Подпрограмма «Обеспечение реализации муниципальной программы «Управление муниципальными финансами Сосьвинского городского округа до 2025 года»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10 863,3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10 799,3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14290"/>
            <a:ext cx="871296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</a:t>
            </a:r>
            <a:r>
              <a:rPr lang="ru-RU" i="1" dirty="0">
                <a:latin typeface="Georgia" panose="02040502050405020303" pitchFamily="18" charset="0"/>
                <a:cs typeface="Times New Roman" panose="02020603050405020304" pitchFamily="18" charset="0"/>
              </a:rPr>
              <a:t>«Управление муниципальными финансами Сосьвинского городского округа до 2025 года»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999348"/>
              </p:ext>
            </p:extLst>
          </p:nvPr>
        </p:nvGraphicFramePr>
        <p:xfrm>
          <a:off x="357158" y="2143116"/>
          <a:ext cx="8429684" cy="4419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Муниципальная программа «Формирование современной городской среды на территории Сосьвинского городского округа на 2018 - 2024 годы»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11 614,0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10 851,5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93,4</a:t>
                      </a: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Комплексное благоустройство дворовых территорий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57232"/>
                  </a:ext>
                </a:extLst>
              </a:tr>
              <a:tr h="755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Комплексное благоустройство общественных территорий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2 143,5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1 381,3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64,4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34564"/>
                  </a:ext>
                </a:extLst>
              </a:tr>
              <a:tr h="755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Обустройство мест отдыха населения в Свердловской области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9 314,0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9 314,0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78180"/>
                  </a:ext>
                </a:extLst>
              </a:tr>
              <a:tr h="4967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Обустройство мест отдыха населения в Свердловской области, для обеспечения доли софинансирования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56,5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56,1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404664"/>
            <a:ext cx="71438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i="1" dirty="0">
                <a:solidFill>
                  <a:schemeClr val="dk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Итоги реализации муниципальной программы  </a:t>
            </a:r>
            <a:r>
              <a:rPr lang="ru-RU" i="1" dirty="0">
                <a:latin typeface="Georgia" panose="02040502050405020303" pitchFamily="18" charset="0"/>
                <a:cs typeface="Times New Roman" panose="02020603050405020304" pitchFamily="18" charset="0"/>
              </a:rPr>
              <a:t>«Формирование современной городской среды на территории Сосьвинского городского округа до 2024 года»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278608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Сосьвинского городского округа по доходам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Сосьвинского городского округа  по расходам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 Сосьвинского городского округа 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муниципальных программ  Сосьвинского городского округа</a:t>
            </a: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254" y="332656"/>
            <a:ext cx="9036050" cy="121443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br>
              <a:rPr lang="ru-RU" sz="2000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>Структура  Бюджета  для граждан</a:t>
            </a:r>
            <a:br>
              <a:rPr lang="ru-RU" sz="2000" i="1" dirty="0"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2000" i="1" dirty="0">
              <a:effectLst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535975B-7755-4188-84CD-DE62966BC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99" y="4171933"/>
            <a:ext cx="50405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F3A6320-B522-463F-80EE-DF3AF3D8A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73016"/>
            <a:ext cx="8158162" cy="3024336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  <a:p>
            <a:pPr algn="ctr">
              <a:buNone/>
            </a:pPr>
            <a:r>
              <a:rPr lang="ru-RU" sz="4400" i="1" dirty="0">
                <a:latin typeface="Georgia" panose="02040502050405020303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6624736" cy="1296144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Вводная часть</a:t>
            </a: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44F0DF6-4D80-4416-B11F-087C5119C1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61" y="1916832"/>
            <a:ext cx="68959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Прямоугольник 1"/>
          <p:cNvSpPr>
            <a:spLocks noChangeArrowheads="1"/>
          </p:cNvSpPr>
          <p:nvPr/>
        </p:nvSpPr>
        <p:spPr bwMode="auto">
          <a:xfrm>
            <a:off x="457200" y="1235075"/>
            <a:ext cx="83058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i="1" dirty="0">
                <a:solidFill>
                  <a:srgbClr val="00421E"/>
                </a:solidFill>
                <a:latin typeface="Bookman Old Style" pitchFamily="18" charset="0"/>
              </a:rPr>
              <a:t>Отчет для граждан </a:t>
            </a:r>
            <a:r>
              <a:rPr lang="ru-RU" altLang="ru-RU" sz="2000" dirty="0">
                <a:solidFill>
                  <a:srgbClr val="00421E"/>
                </a:solidFill>
                <a:latin typeface="Bookman Old Style" pitchFamily="18" charset="0"/>
              </a:rPr>
              <a:t>–информационный ресурс, содержащий данные об исполнении бюджета за отчетный финансовый год, в доступной для широкого круга  заинтересованных пользователей форме.</a:t>
            </a:r>
          </a:p>
          <a:p>
            <a:pPr algn="just" eaLnBrk="1" hangingPunct="1"/>
            <a:r>
              <a:rPr lang="ru-RU" altLang="ru-RU" sz="2000" b="1" i="1" dirty="0">
                <a:solidFill>
                  <a:srgbClr val="00421E"/>
                </a:solidFill>
                <a:latin typeface="Bookman Old Style" pitchFamily="18" charset="0"/>
              </a:rPr>
              <a:t>Бюджет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eaLnBrk="1" hangingPunct="1"/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Доходы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pPr algn="just" eaLnBrk="1" hangingPunct="1"/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Расходы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 eaLnBrk="1" hangingPunct="1"/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Дефицит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превышение расходов бюджета над его доходами.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b="1" i="1" dirty="0" err="1">
                <a:solidFill>
                  <a:srgbClr val="00421E"/>
                </a:solidFill>
                <a:latin typeface="Bookman Old Style" pitchFamily="18" charset="0"/>
              </a:rPr>
              <a:t>Профицит</a:t>
            </a:r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превышение доходов бюджета над его расходами.</a:t>
            </a:r>
          </a:p>
          <a:p>
            <a:pPr algn="just" eaLnBrk="1" hangingPunct="1"/>
            <a:endParaRPr lang="ru-RU" altLang="ru-RU" dirty="0">
              <a:latin typeface="Bookman Old Style" pitchFamily="18" charset="0"/>
            </a:endParaRPr>
          </a:p>
          <a:p>
            <a:pPr algn="just" eaLnBrk="1" hangingPunct="1"/>
            <a:endParaRPr lang="ru-RU" altLang="ru-RU" dirty="0">
              <a:latin typeface="Bookman Old Style" pitchFamily="18" charset="0"/>
            </a:endParaRPr>
          </a:p>
        </p:txBody>
      </p:sp>
      <p:sp>
        <p:nvSpPr>
          <p:cNvPr id="77828" name="Прямоугольник 2"/>
          <p:cNvSpPr>
            <a:spLocks noChangeArrowheads="1"/>
          </p:cNvSpPr>
          <p:nvPr/>
        </p:nvSpPr>
        <p:spPr bwMode="auto">
          <a:xfrm>
            <a:off x="457200" y="4572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i="1" dirty="0">
                <a:latin typeface="Georgia" panose="02040502050405020303" pitchFamily="18" charset="0"/>
                <a:cs typeface="Times New Roman" pitchFamily="18" charset="0"/>
              </a:rPr>
              <a:t>Основные понятия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0"/>
          <p:cNvSpPr>
            <a:spLocks noChangeArrowheads="1"/>
          </p:cNvSpPr>
          <p:nvPr/>
        </p:nvSpPr>
        <p:spPr bwMode="auto">
          <a:xfrm>
            <a:off x="214282" y="142852"/>
            <a:ext cx="8715436" cy="63094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– процесс сбора и учета доходов и осуществление расходов на основе сводной бюджетной росписи и кассового плана</a:t>
            </a:r>
          </a:p>
          <a:p>
            <a:pPr algn="just"/>
            <a:endParaRPr lang="ru-RU" altLang="ru-RU" sz="16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этап бюджетного процесса, который начинается с момента утверждения решения о бюджете представительным органом муниципального образования и продолжается в течение финансового года. Можно выделить следующие этапы этого процесса:</a:t>
            </a:r>
          </a:p>
          <a:p>
            <a:pPr algn="just"/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доходам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процесс получения налогов, сборов, доходов от продажи и использования муниципального имущества и земельных участков, доходов от предоставления платных услуг и других обязательных платежей, предусмотренных решением о бюджете.</a:t>
            </a:r>
          </a:p>
          <a:p>
            <a:pPr algn="just"/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по расходам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процесс осуществления расходов, предусмотренных решением о бюджете, с целью исполнения принятых расходных обязательств.</a:t>
            </a:r>
          </a:p>
          <a:p>
            <a:pPr algn="just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Составление и утверждение отчета об исполнении бюджета является важной формой контроля за исполнением бюджета. </a:t>
            </a:r>
          </a:p>
          <a:p>
            <a:pPr algn="just"/>
            <a:endParaRPr lang="ru-RU" alt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9916</TotalTime>
  <Words>4608</Words>
  <Application>Microsoft Office PowerPoint</Application>
  <PresentationFormat>Экран (4:3)</PresentationFormat>
  <Paragraphs>1105</Paragraphs>
  <Slides>60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72" baseType="lpstr">
      <vt:lpstr>Arial</vt:lpstr>
      <vt:lpstr>Arial Narrow</vt:lpstr>
      <vt:lpstr>Book Antiqua</vt:lpstr>
      <vt:lpstr>Bookman Old Style</vt:lpstr>
      <vt:lpstr>Calibri</vt:lpstr>
      <vt:lpstr>Calibri Light</vt:lpstr>
      <vt:lpstr>Cambria</vt:lpstr>
      <vt:lpstr>Georgia</vt:lpstr>
      <vt:lpstr>Times New Roman</vt:lpstr>
      <vt:lpstr>Wingdings</vt:lpstr>
      <vt:lpstr>Тема Office</vt:lpstr>
      <vt:lpstr>Диаграмма</vt:lpstr>
      <vt:lpstr>                     ИСПОЛНЕНИЕ БЮДЖЕТА СОСЬВИНСКОГО ГОРОДСКОГО ОКРУГА  ЗА 2021 ГОД       Бюджет для граждан             Бюджет  для граждан  Об исполнении бюджета Сосьвинского городского округа  за 2022 год </vt:lpstr>
      <vt:lpstr>Презентация PowerPoint</vt:lpstr>
      <vt:lpstr> Бюджет для граждан -</vt:lpstr>
      <vt:lpstr>Презентация PowerPoint</vt:lpstr>
      <vt:lpstr>Контактная информация о Финансовом управлении администрации Сосьвинского городского округа</vt:lpstr>
      <vt:lpstr> Структура  Бюджета  для граждан </vt:lpstr>
      <vt:lpstr>Вводная часть</vt:lpstr>
      <vt:lpstr>Презентация PowerPoint</vt:lpstr>
      <vt:lpstr>Презентация PowerPoint</vt:lpstr>
      <vt:lpstr>   Итоги  социально – экономического  развития Сосьвинского городского округа за 2022 год    </vt:lpstr>
      <vt:lpstr>Презентация PowerPoint</vt:lpstr>
      <vt:lpstr>Презентация PowerPoint</vt:lpstr>
      <vt:lpstr>      Основные характеристики бюджета Сосьвинского городского округа в 2022 году </vt:lpstr>
      <vt:lpstr> Основные параметры исполнения бюджета  Сосьвинского  городского округа за 2022  год </vt:lpstr>
      <vt:lpstr>Презентация PowerPoint</vt:lpstr>
      <vt:lpstr>Исполнение бюджета Сосьвинского городского округа   по доходам </vt:lpstr>
      <vt:lpstr>Доходы бюджета Сосьвинского городского округа  за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Поступление налоговых платежей в бюджет  за 2022 год</vt:lpstr>
      <vt:lpstr>Поступление неналоговых платежей в бюджет  за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 расходов бюджета  Сосьвинского городского  округа(тыс. руб.) </vt:lpstr>
      <vt:lpstr>Презентация PowerPoint</vt:lpstr>
      <vt:lpstr>Презентация PowerPoint</vt:lpstr>
      <vt:lpstr> Структура расходов бюджета Сосьвинского городского округа в 2022  году </vt:lpstr>
      <vt:lpstr>Исполнение бюджета по расходам за 2022 год по разделам бюджетной классификации расходов, в %</vt:lpstr>
      <vt:lpstr>  РАСХОДЫ  ДОРОЖНОГО ФОНДА  </vt:lpstr>
      <vt:lpstr>Презентация PowerPoint</vt:lpstr>
      <vt:lpstr>Расходы на жилищно – коммунальное хозяйство  в 2022    году, в процентах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Сосьвинского городского округа  на  образование в 2022 году </vt:lpstr>
      <vt:lpstr>Расходы, произведенные в области  культуры  в 2022 году </vt:lpstr>
      <vt:lpstr>Расходы на социальную политику,  произведенные в 2022  году, в процентах </vt:lpstr>
      <vt:lpstr>Презентация PowerPoint</vt:lpstr>
      <vt:lpstr> Данные о муниципальном  долге  Сосьвинского городского округа  за 2022   год</vt:lpstr>
      <vt:lpstr>Исполнение бюджета по источникам финансирования  дефицита бюджета в 2022 году</vt:lpstr>
      <vt:lpstr>Презентация PowerPoint</vt:lpstr>
      <vt:lpstr>Презентация PowerPoint</vt:lpstr>
      <vt:lpstr>Презентация PowerPoint</vt:lpstr>
      <vt:lpstr>Расходы на реализацию муниципальных программ Сосьвинского городского округа  (тыс. рублей) 2022 год в сравнении с 2021 годом</vt:lpstr>
      <vt:lpstr> Итоги реализации  муниципальных программ  Сосьвинского городского округа в 2022 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Сосьвинского городского округа за 2013  год</dc:title>
  <dc:creator>1</dc:creator>
  <cp:lastModifiedBy>Алевтина Никитина</cp:lastModifiedBy>
  <cp:revision>1098</cp:revision>
  <cp:lastPrinted>2023-03-28T10:44:22Z</cp:lastPrinted>
  <dcterms:created xsi:type="dcterms:W3CDTF">2014-03-11T04:14:15Z</dcterms:created>
  <dcterms:modified xsi:type="dcterms:W3CDTF">2023-03-28T10:59:38Z</dcterms:modified>
</cp:coreProperties>
</file>