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9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3" r:id="rId14"/>
    <p:sldId id="26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040974529346623E-2"/>
                  <c:y val="-5.231388329979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C-42CF-9AA3-F508ABC565AE}"/>
                </c:ext>
              </c:extLst>
            </c:dLbl>
            <c:dLbl>
              <c:idx val="1"/>
              <c:layout>
                <c:manualLayout>
                  <c:x val="2.4363233665559165E-2"/>
                  <c:y val="-5.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C-42CF-9AA3-F508ABC565AE}"/>
                </c:ext>
              </c:extLst>
            </c:dLbl>
            <c:dLbl>
              <c:idx val="2"/>
              <c:layout>
                <c:manualLayout>
                  <c:x val="2.6578073089700997E-2"/>
                  <c:y val="-6.036217303822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C-42CF-9AA3-F508ABC565A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45133.1</c:v>
                </c:pt>
                <c:pt idx="1">
                  <c:v>104605</c:v>
                </c:pt>
                <c:pt idx="2">
                  <c:v>71150.8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C-42CF-9AA3-F508ABC5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083984"/>
        <c:axId val="314001584"/>
        <c:axId val="0"/>
      </c:bar3DChart>
      <c:catAx>
        <c:axId val="3130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001584"/>
        <c:crosses val="autoZero"/>
        <c:auto val="1"/>
        <c:lblAlgn val="ctr"/>
        <c:lblOffset val="100"/>
        <c:noMultiLvlLbl val="0"/>
      </c:catAx>
      <c:valAx>
        <c:axId val="3140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08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509.8</c:v>
                </c:pt>
                <c:pt idx="1">
                  <c:v>1109</c:v>
                </c:pt>
                <c:pt idx="2">
                  <c:v>739.9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1948881789137379E-2"/>
                  <c:y val="-5.664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1.9169329073482351E-2"/>
                  <c:y val="-6.445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9818956336528223E-2"/>
                  <c:y val="-5.664062500000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715.7</c:v>
                </c:pt>
                <c:pt idx="1">
                  <c:v>317</c:v>
                </c:pt>
                <c:pt idx="2">
                  <c:v>285.2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ПРОЧИЕ</a:t>
            </a:r>
            <a:r>
              <a:rPr lang="ru-RU" baseline="0" dirty="0"/>
              <a:t> НЕНАЛОГОВЫЕ ДОХОДЫ</a:t>
            </a:r>
            <a:endParaRPr lang="ru-RU" dirty="0"/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494142705005325E-2"/>
                  <c:y val="-7.4218596210629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3.8338658146964855E-2"/>
                  <c:y val="-6.4452971210629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2364217252396165E-2"/>
                  <c:y val="-7.0312423105314964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94462193823218E-2"/>
                      <c:h val="4.5703124999999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105.2</c:v>
                </c:pt>
                <c:pt idx="1">
                  <c:v>81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303709865894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8-4EEB-8AF9-C6C0B692B9A5}"/>
                </c:ext>
              </c:extLst>
            </c:dLbl>
            <c:dLbl>
              <c:idx val="1"/>
              <c:layout>
                <c:manualLayout>
                  <c:x val="2.1691975822157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8-4EEB-8AF9-C6C0B692B9A5}"/>
                </c:ext>
              </c:extLst>
            </c:dLbl>
            <c:dLbl>
              <c:idx val="2"/>
              <c:layout>
                <c:manualLayout>
                  <c:x val="3.0368766151020913E-2"/>
                  <c:y val="-6.999999999999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8-4EEB-8AF9-C6C0B692B9A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326526.90000000002</c:v>
                </c:pt>
                <c:pt idx="1">
                  <c:v>240015</c:v>
                </c:pt>
                <c:pt idx="2">
                  <c:v>286984.8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EEB-8AF9-C6C0B692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789904"/>
        <c:axId val="485977568"/>
        <c:axId val="0"/>
      </c:bar3DChart>
      <c:catAx>
        <c:axId val="8157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77568"/>
        <c:crosses val="autoZero"/>
        <c:auto val="1"/>
        <c:lblAlgn val="ctr"/>
        <c:lblOffset val="100"/>
        <c:noMultiLvlLbl val="0"/>
      </c:catAx>
      <c:valAx>
        <c:axId val="485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ИТОГО ДОХОДОВ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784482758620691E-2"/>
                  <c:y val="-7.738095238095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C-47B1-8916-B397C9B414FF}"/>
                </c:ext>
              </c:extLst>
            </c:dLbl>
            <c:dLbl>
              <c:idx val="1"/>
              <c:layout>
                <c:manualLayout>
                  <c:x val="2.9094827586206896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C-47B1-8916-B397C9B414FF}"/>
                </c:ext>
              </c:extLst>
            </c:dLbl>
            <c:dLbl>
              <c:idx val="2"/>
              <c:layout>
                <c:manualLayout>
                  <c:x val="2.5862068965517085E-2"/>
                  <c:y val="-6.547619047619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C-47B1-8916-B397C9B414F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Лист1!$B$3:$B$5</c:f>
              <c:numCache>
                <c:formatCode>#,##0.00</c:formatCode>
                <c:ptCount val="3"/>
                <c:pt idx="0">
                  <c:v>371660.3</c:v>
                </c:pt>
                <c:pt idx="1">
                  <c:v>347620</c:v>
                </c:pt>
                <c:pt idx="2">
                  <c:v>358135.5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7B1-8916-B397C9B4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502976"/>
        <c:axId val="306402576"/>
        <c:axId val="0"/>
      </c:bar3DChart>
      <c:catAx>
        <c:axId val="4835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2576"/>
        <c:crosses val="autoZero"/>
        <c:auto val="1"/>
        <c:lblAlgn val="ctr"/>
        <c:lblOffset val="100"/>
        <c:noMultiLvlLbl val="0"/>
      </c:catAx>
      <c:valAx>
        <c:axId val="3064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715526601520048E-2"/>
                  <c:y val="-6.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9-451F-BBEC-8901912E05F6}"/>
                </c:ext>
              </c:extLst>
            </c:dLbl>
            <c:dLbl>
              <c:idx val="1"/>
              <c:layout>
                <c:manualLayout>
                  <c:x val="2.2801302931596091E-2"/>
                  <c:y val="-5.1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9-451F-BBEC-8901912E05F6}"/>
                </c:ext>
              </c:extLst>
            </c:dLbl>
            <c:dLbl>
              <c:idx val="2"/>
              <c:layout>
                <c:manualLayout>
                  <c:x val="2.4972855591748101E-2"/>
                  <c:y val="-6.600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9-451F-BBEC-8901912E05F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13583</c:v>
                </c:pt>
                <c:pt idx="1">
                  <c:v>67217</c:v>
                </c:pt>
                <c:pt idx="2">
                  <c:v>53542.6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9-451F-BBEC-8901912E0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828688"/>
        <c:axId val="345736800"/>
        <c:axId val="0"/>
      </c:bar3DChart>
      <c:catAx>
        <c:axId val="4868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36800"/>
        <c:crosses val="autoZero"/>
        <c:auto val="1"/>
        <c:lblAlgn val="ctr"/>
        <c:lblOffset val="100"/>
        <c:noMultiLvlLbl val="0"/>
      </c:catAx>
      <c:valAx>
        <c:axId val="3457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682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ТОВАРЫ (РАБОТЫ,УСЛУГИ), РЕАЛИЗУЕМЫЕ НА ТЕРРИТОРИИ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532188841201718E-2"/>
                  <c:y val="-7.072691552062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D7-40DE-B7C4-5065672D339F}"/>
                </c:ext>
              </c:extLst>
            </c:dLbl>
            <c:dLbl>
              <c:idx val="1"/>
              <c:layout>
                <c:manualLayout>
                  <c:x val="1.6094420600858292E-2"/>
                  <c:y val="-5.304518664047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D7-40DE-B7C4-5065672D339F}"/>
                </c:ext>
              </c:extLst>
            </c:dLbl>
            <c:dLbl>
              <c:idx val="2"/>
              <c:layout>
                <c:manualLayout>
                  <c:x val="1.9313304721029885E-2"/>
                  <c:y val="-5.697445972495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D7-40DE-B7C4-5065672D339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13842.2</c:v>
                </c:pt>
                <c:pt idx="1">
                  <c:v>2307</c:v>
                </c:pt>
                <c:pt idx="2">
                  <c:v>8146.6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0DE-B7C4-5065672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448416"/>
        <c:axId val="199999952"/>
        <c:axId val="0"/>
      </c:bar3DChart>
      <c:catAx>
        <c:axId val="345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99952"/>
        <c:crosses val="autoZero"/>
        <c:auto val="1"/>
        <c:lblAlgn val="ctr"/>
        <c:lblOffset val="100"/>
        <c:noMultiLvlLbl val="0"/>
      </c:catAx>
      <c:valAx>
        <c:axId val="199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483940042826514E-2"/>
                  <c:y val="-7.086614173228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3E8-B5EF-ED628A32FA66}"/>
                </c:ext>
              </c:extLst>
            </c:dLbl>
            <c:dLbl>
              <c:idx val="1"/>
              <c:layout>
                <c:manualLayout>
                  <c:x val="2.4625267665952889E-2"/>
                  <c:y val="-5.511811023622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8-43E8-B5EF-ED628A32FA66}"/>
                </c:ext>
              </c:extLst>
            </c:dLbl>
            <c:dLbl>
              <c:idx val="2"/>
              <c:layout>
                <c:manualLayout>
                  <c:x val="2.569593147751606E-2"/>
                  <c:y val="-5.9055118110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8-43E8-B5EF-ED628A32FA6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6658.3</c:v>
                </c:pt>
                <c:pt idx="1">
                  <c:v>3586</c:v>
                </c:pt>
                <c:pt idx="2">
                  <c:v>3276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3E8-B5EF-ED628A32F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5216"/>
        <c:axId val="318244800"/>
        <c:axId val="0"/>
      </c:bar3DChart>
      <c:catAx>
        <c:axId val="3512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44800"/>
        <c:crosses val="autoZero"/>
        <c:auto val="1"/>
        <c:lblAlgn val="ctr"/>
        <c:lblOffset val="100"/>
        <c:noMultiLvlLbl val="0"/>
      </c:catAx>
      <c:valAx>
        <c:axId val="318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522E-2"/>
                  <c:y val="-6.58682634730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5-4E26-9204-3CE116CB70A0}"/>
                </c:ext>
              </c:extLst>
            </c:dLbl>
            <c:dLbl>
              <c:idx val="1"/>
              <c:layout>
                <c:manualLayout>
                  <c:x val="2.5000000000000001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5-4E26-9204-3CE116CB70A0}"/>
                </c:ext>
              </c:extLst>
            </c:dLbl>
            <c:dLbl>
              <c:idx val="2"/>
              <c:layout>
                <c:manualLayout>
                  <c:x val="3.0434782608695653E-2"/>
                  <c:y val="-6.786427145708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5-4E26-9204-3CE116CB70A0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3047.7</c:v>
                </c:pt>
                <c:pt idx="1">
                  <c:v>3513</c:v>
                </c:pt>
                <c:pt idx="2">
                  <c:v>2497.6999999999998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5-4E26-9204-3CE116CB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8128"/>
        <c:axId val="491018016"/>
        <c:axId val="0"/>
      </c:bar3DChart>
      <c:catAx>
        <c:axId val="3512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18016"/>
        <c:crosses val="autoZero"/>
        <c:auto val="1"/>
        <c:lblAlgn val="ctr"/>
        <c:lblOffset val="100"/>
        <c:noMultiLvlLbl val="0"/>
      </c:catAx>
      <c:valAx>
        <c:axId val="4910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138528138528098E-2"/>
                  <c:y val="-6.560636182902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1-444F-844E-C28EB4793958}"/>
                </c:ext>
              </c:extLst>
            </c:dLbl>
            <c:dLbl>
              <c:idx val="1"/>
              <c:layout>
                <c:manualLayout>
                  <c:x val="1.839826839826832E-2"/>
                  <c:y val="-5.964214711729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1-444F-844E-C28EB4793958}"/>
                </c:ext>
              </c:extLst>
            </c:dLbl>
            <c:dLbl>
              <c:idx val="2"/>
              <c:layout>
                <c:manualLayout>
                  <c:x val="2.4891774891774732E-2"/>
                  <c:y val="-6.759443339960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1-444F-844E-C28EB479395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752.9</c:v>
                </c:pt>
                <c:pt idx="1">
                  <c:v>14</c:v>
                </c:pt>
                <c:pt idx="2">
                  <c:v>210.7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44F-844E-C28EB479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841920"/>
        <c:axId val="199835872"/>
        <c:axId val="0"/>
      </c:bar3DChart>
      <c:catAx>
        <c:axId val="4928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835872"/>
        <c:crosses val="autoZero"/>
        <c:auto val="1"/>
        <c:lblAlgn val="ctr"/>
        <c:lblOffset val="100"/>
        <c:noMultiLvlLbl val="0"/>
      </c:catAx>
      <c:valAx>
        <c:axId val="1998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8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16304347826089"/>
          <c:y val="0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0434782608695653E-2"/>
                  <c:y val="-5.4766734279918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B-4AAF-98DC-0217FBC8A8EE}"/>
                </c:ext>
              </c:extLst>
            </c:dLbl>
            <c:dLbl>
              <c:idx val="1"/>
              <c:layout>
                <c:manualLayout>
                  <c:x val="2.5000000000000001E-2"/>
                  <c:y val="-7.505070993914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B-4AAF-98DC-0217FBC8A8EE}"/>
                </c:ext>
              </c:extLst>
            </c:dLbl>
            <c:dLbl>
              <c:idx val="2"/>
              <c:layout>
                <c:manualLayout>
                  <c:x val="2.0652173913043477E-2"/>
                  <c:y val="-6.288032454361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B-4AAF-98DC-0217FBC8A8E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4024.3</c:v>
                </c:pt>
                <c:pt idx="1">
                  <c:v>4142</c:v>
                </c:pt>
                <c:pt idx="2">
                  <c:v>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AAF-98DC-0217FBC8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009840"/>
        <c:axId val="353710960"/>
        <c:axId val="0"/>
      </c:bar3DChart>
      <c:catAx>
        <c:axId val="3540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710960"/>
        <c:crosses val="autoZero"/>
        <c:auto val="1"/>
        <c:lblAlgn val="ctr"/>
        <c:lblOffset val="100"/>
        <c:noMultiLvlLbl val="0"/>
      </c:catAx>
      <c:valAx>
        <c:axId val="3537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ПЛАТЕЖИ ЗА ПОЛЬЗОВАНИЕ  ПРИРОДНЫМИ РЕСУРСАМИ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74025974025976E-2"/>
                  <c:y val="-5.697430502916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7-42F2-8E2D-DC524287A3AA}"/>
                </c:ext>
              </c:extLst>
            </c:dLbl>
            <c:dLbl>
              <c:idx val="1"/>
              <c:layout>
                <c:manualLayout>
                  <c:x val="2.4891774891774892E-2"/>
                  <c:y val="-6.09037328094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7-42F2-8E2D-DC524287A3AA}"/>
                </c:ext>
              </c:extLst>
            </c:dLbl>
            <c:dLbl>
              <c:idx val="2"/>
              <c:layout>
                <c:manualLayout>
                  <c:x val="2.4891774891774892E-2"/>
                  <c:y val="-6.876227897838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7-42F2-8E2D-DC524287A3A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46.9</c:v>
                </c:pt>
                <c:pt idx="1">
                  <c:v>23271</c:v>
                </c:pt>
                <c:pt idx="2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7-42F2-8E2D-DC524287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5456"/>
        <c:axId val="677282112"/>
        <c:axId val="0"/>
      </c:bar3DChart>
      <c:catAx>
        <c:axId val="5507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7282112"/>
        <c:crosses val="autoZero"/>
        <c:auto val="1"/>
        <c:lblAlgn val="ctr"/>
        <c:lblOffset val="100"/>
        <c:noMultiLvlLbl val="0"/>
      </c:catAx>
      <c:valAx>
        <c:axId val="677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6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 И КОМПЕНСАЦИИ ЗАТРАТ ГОСУДАРСТВА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875816993464051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0-4FC0-8456-48C4E0D0B9F3}"/>
                </c:ext>
              </c:extLst>
            </c:dLbl>
            <c:dLbl>
              <c:idx val="1"/>
              <c:layout>
                <c:manualLayout>
                  <c:x val="1.7429193899782053E-2"/>
                  <c:y val="-5.522682445759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0-4FC0-8456-48C4E0D0B9F3}"/>
                </c:ext>
              </c:extLst>
            </c:dLbl>
            <c:dLbl>
              <c:idx val="2"/>
              <c:layout>
                <c:manualLayout>
                  <c:x val="2.6143790849673203E-2"/>
                  <c:y val="-4.93096646942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70-4FC0-8456-48C4E0D0B9F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1847.3</c:v>
                </c:pt>
                <c:pt idx="1">
                  <c:v>2048</c:v>
                </c:pt>
                <c:pt idx="2">
                  <c:v>1242.9000000000001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0-4FC0-8456-48C4E0D0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236064"/>
        <c:axId val="669014592"/>
        <c:axId val="0"/>
      </c:bar3DChart>
      <c:catAx>
        <c:axId val="6852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014592"/>
        <c:crosses val="autoZero"/>
        <c:auto val="1"/>
        <c:lblAlgn val="ctr"/>
        <c:lblOffset val="100"/>
        <c:noMultiLvlLbl val="0"/>
      </c:catAx>
      <c:valAx>
        <c:axId val="6690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23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4D74-7229-4070-AC5C-41CF891F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4000"/>
            <a:ext cx="11480800" cy="62611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доходам за полугодие 2019 года</a:t>
            </a:r>
            <a:b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74403832"/>
      </p:ext>
    </p:ext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DA88187-6701-44CC-9D59-B5691408E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234711"/>
              </p:ext>
            </p:extLst>
          </p:nvPr>
        </p:nvGraphicFramePr>
        <p:xfrm>
          <a:off x="266700" y="152400"/>
          <a:ext cx="11658600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96962"/>
      </p:ext>
    </p:extLst>
  </p:cSld>
  <p:clrMapOvr>
    <a:masterClrMapping/>
  </p:clrMapOvr>
  <p:transition spd="slow" advTm="3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265628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791983"/>
      </p:ext>
    </p:extLst>
  </p:cSld>
  <p:clrMapOvr>
    <a:masterClrMapping/>
  </p:clrMapOvr>
  <p:transition spd="slow" advTm="3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328029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108147"/>
      </p:ext>
    </p:extLst>
  </p:cSld>
  <p:clrMapOvr>
    <a:masterClrMapping/>
  </p:clrMapOvr>
  <p:transition spd="slow" advTm="3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03533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238279"/>
      </p:ext>
    </p:extLst>
  </p:cSld>
  <p:clrMapOvr>
    <a:masterClrMapping/>
  </p:clrMapOvr>
  <p:transition spd="slow" advTm="3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E2143-C746-4935-A0F8-7E24B24BF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024803"/>
              </p:ext>
            </p:extLst>
          </p:nvPr>
        </p:nvGraphicFramePr>
        <p:xfrm>
          <a:off x="292100" y="241300"/>
          <a:ext cx="11709399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963769"/>
      </p:ext>
    </p:extLst>
  </p:cSld>
  <p:clrMapOvr>
    <a:masterClrMapping/>
  </p:clrMapOvr>
  <p:transition spd="slow" advTm="3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FF58D5-85B6-402F-92B7-BE33C4972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16337"/>
              </p:ext>
            </p:extLst>
          </p:nvPr>
        </p:nvGraphicFramePr>
        <p:xfrm>
          <a:off x="203200" y="241300"/>
          <a:ext cx="1178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25368"/>
      </p:ext>
    </p:extLst>
  </p:cSld>
  <p:clrMapOvr>
    <a:masterClrMapping/>
  </p:clrMapOvr>
  <p:transition spd="slow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E4323-46B6-43F5-91F0-F0943D3ED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19392"/>
              </p:ext>
            </p:extLst>
          </p:nvPr>
        </p:nvGraphicFramePr>
        <p:xfrm>
          <a:off x="292100" y="241300"/>
          <a:ext cx="11468100" cy="63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473888"/>
      </p:ext>
    </p:extLst>
  </p:cSld>
  <p:clrMapOvr>
    <a:masterClrMapping/>
  </p:clrMapOvr>
  <p:transition spd="slow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F8FAD-5313-4CBF-8603-0A0CEC05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577052"/>
              </p:ext>
            </p:extLst>
          </p:nvPr>
        </p:nvGraphicFramePr>
        <p:xfrm>
          <a:off x="254000" y="165100"/>
          <a:ext cx="116967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12650"/>
      </p:ext>
    </p:extLst>
  </p:cSld>
  <p:clrMapOvr>
    <a:masterClrMapping/>
  </p:clrMapOvr>
  <p:transition spd="slow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255280F-E2A0-4885-B942-F0C793974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25960"/>
              </p:ext>
            </p:extLst>
          </p:nvPr>
        </p:nvGraphicFramePr>
        <p:xfrm>
          <a:off x="190500" y="177800"/>
          <a:ext cx="118364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85127"/>
      </p:ext>
    </p:extLst>
  </p:cSld>
  <p:clrMapOvr>
    <a:masterClrMapping/>
  </p:clrMapOvr>
  <p:transition spd="slow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753217-2C8C-4427-9924-F2567FF65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370216"/>
              </p:ext>
            </p:extLst>
          </p:nvPr>
        </p:nvGraphicFramePr>
        <p:xfrm>
          <a:off x="177800" y="139700"/>
          <a:ext cx="118618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56574"/>
      </p:ext>
    </p:extLst>
  </p:cSld>
  <p:clrMapOvr>
    <a:masterClrMapping/>
  </p:clrMapOvr>
  <p:transition spd="slow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02C58-45E3-4F19-BCFE-08A974BF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004256"/>
              </p:ext>
            </p:extLst>
          </p:nvPr>
        </p:nvGraphicFramePr>
        <p:xfrm>
          <a:off x="203200" y="254000"/>
          <a:ext cx="116840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055756"/>
      </p:ext>
    </p:extLst>
  </p:cSld>
  <p:clrMapOvr>
    <a:masterClrMapping/>
  </p:clrMapOvr>
  <p:transition spd="slow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36D53B6-6541-4B6B-969E-716FB9817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580655"/>
              </p:ext>
            </p:extLst>
          </p:nvPr>
        </p:nvGraphicFramePr>
        <p:xfrm>
          <a:off x="177800" y="203200"/>
          <a:ext cx="117348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882972"/>
      </p:ext>
    </p:extLst>
  </p:cSld>
  <p:clrMapOvr>
    <a:masterClrMapping/>
  </p:clrMapOvr>
  <p:transition spd="slow" advTm="3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F60A-98B3-4A91-A425-3946E737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558199"/>
              </p:ext>
            </p:extLst>
          </p:nvPr>
        </p:nvGraphicFramePr>
        <p:xfrm>
          <a:off x="279400" y="228600"/>
          <a:ext cx="116840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69176"/>
      </p:ext>
    </p:extLst>
  </p:cSld>
  <p:clrMapOvr>
    <a:masterClrMapping/>
  </p:clrMapOvr>
  <p:transition spd="slow" advTm="3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E686E-036E-4545-89B9-259E0865A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7882"/>
              </p:ext>
            </p:extLst>
          </p:nvPr>
        </p:nvGraphicFramePr>
        <p:xfrm>
          <a:off x="266700" y="165100"/>
          <a:ext cx="117348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046007"/>
      </p:ext>
    </p:extLst>
  </p:cSld>
  <p:clrMapOvr>
    <a:masterClrMapping/>
  </p:clrMapOvr>
  <p:transition spd="slow" advTm="3000">
    <p:wipe/>
  </p:transition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129</Words>
  <Application>Microsoft Office PowerPoint</Application>
  <PresentationFormat>Широкоэкранный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Times New Roman</vt:lpstr>
      <vt:lpstr>Wingdings 3</vt:lpstr>
      <vt:lpstr>Сектор</vt:lpstr>
      <vt:lpstr>Сопоставимые параметры по доходам за полугодие 2019 года 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Сопоставимые параметры по доходам за полугодие 2018 года с другими городскими округами</dc:title>
  <dc:creator>Ольга</dc:creator>
  <cp:lastModifiedBy>budotdelfu@mail.ru</cp:lastModifiedBy>
  <cp:revision>87</cp:revision>
  <dcterms:created xsi:type="dcterms:W3CDTF">2018-06-27T08:13:51Z</dcterms:created>
  <dcterms:modified xsi:type="dcterms:W3CDTF">2019-07-22T05:19:38Z</dcterms:modified>
</cp:coreProperties>
</file>